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jpeg@!topic"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media/image13.jpg" ContentType="image/pn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0"/>
  </p:notesMasterIdLst>
  <p:sldIdLst>
    <p:sldId id="262" r:id="rId2"/>
    <p:sldId id="266" r:id="rId3"/>
    <p:sldId id="267" r:id="rId4"/>
    <p:sldId id="268" r:id="rId5"/>
    <p:sldId id="272" r:id="rId6"/>
    <p:sldId id="273" r:id="rId7"/>
    <p:sldId id="276" r:id="rId8"/>
    <p:sldId id="274" r:id="rId9"/>
    <p:sldId id="275" r:id="rId10"/>
    <p:sldId id="263" r:id="rId11"/>
    <p:sldId id="328" r:id="rId12"/>
    <p:sldId id="938" r:id="rId13"/>
    <p:sldId id="950" r:id="rId14"/>
    <p:sldId id="772" r:id="rId15"/>
    <p:sldId id="776" r:id="rId16"/>
    <p:sldId id="774" r:id="rId17"/>
    <p:sldId id="775" r:id="rId18"/>
    <p:sldId id="793" r:id="rId19"/>
    <p:sldId id="796" r:id="rId20"/>
    <p:sldId id="795" r:id="rId21"/>
    <p:sldId id="277" r:id="rId22"/>
    <p:sldId id="269" r:id="rId23"/>
    <p:sldId id="270" r:id="rId24"/>
    <p:sldId id="271" r:id="rId25"/>
    <p:sldId id="281" r:id="rId26"/>
    <p:sldId id="278" r:id="rId27"/>
    <p:sldId id="306" r:id="rId28"/>
    <p:sldId id="305" r:id="rId29"/>
    <p:sldId id="304" r:id="rId30"/>
    <p:sldId id="303" r:id="rId31"/>
    <p:sldId id="302" r:id="rId32"/>
    <p:sldId id="301" r:id="rId33"/>
    <p:sldId id="279" r:id="rId34"/>
    <p:sldId id="310" r:id="rId35"/>
    <p:sldId id="308" r:id="rId36"/>
    <p:sldId id="312" r:id="rId37"/>
    <p:sldId id="309" r:id="rId38"/>
    <p:sldId id="798" r:id="rId39"/>
    <p:sldId id="280" r:id="rId40"/>
    <p:sldId id="282" r:id="rId41"/>
    <p:sldId id="283" r:id="rId42"/>
    <p:sldId id="284" r:id="rId43"/>
    <p:sldId id="285" r:id="rId44"/>
    <p:sldId id="286" r:id="rId45"/>
    <p:sldId id="289" r:id="rId46"/>
    <p:sldId id="290" r:id="rId47"/>
    <p:sldId id="292" r:id="rId48"/>
    <p:sldId id="803" r:id="rId49"/>
    <p:sldId id="917" r:id="rId50"/>
    <p:sldId id="918" r:id="rId51"/>
    <p:sldId id="912" r:id="rId52"/>
    <p:sldId id="919" r:id="rId53"/>
    <p:sldId id="471" r:id="rId54"/>
    <p:sldId id="802" r:id="rId55"/>
    <p:sldId id="801" r:id="rId56"/>
    <p:sldId id="288" r:id="rId57"/>
    <p:sldId id="928" r:id="rId58"/>
    <p:sldId id="759" r:id="rId59"/>
    <p:sldId id="758" r:id="rId60"/>
    <p:sldId id="929" r:id="rId61"/>
    <p:sldId id="762" r:id="rId62"/>
    <p:sldId id="936" r:id="rId63"/>
    <p:sldId id="763" r:id="rId64"/>
    <p:sldId id="764" r:id="rId65"/>
    <p:sldId id="767" r:id="rId66"/>
    <p:sldId id="951" r:id="rId67"/>
    <p:sldId id="940" r:id="rId68"/>
    <p:sldId id="941" r:id="rId69"/>
    <p:sldId id="956" r:id="rId70"/>
    <p:sldId id="294" r:id="rId71"/>
    <p:sldId id="955" r:id="rId72"/>
    <p:sldId id="943" r:id="rId73"/>
    <p:sldId id="790" r:id="rId74"/>
    <p:sldId id="789" r:id="rId75"/>
    <p:sldId id="799" r:id="rId76"/>
    <p:sldId id="920" r:id="rId77"/>
    <p:sldId id="923" r:id="rId78"/>
    <p:sldId id="256" r:id="rId79"/>
    <p:sldId id="924" r:id="rId80"/>
    <p:sldId id="925" r:id="rId81"/>
    <p:sldId id="926" r:id="rId82"/>
    <p:sldId id="927" r:id="rId83"/>
    <p:sldId id="921" r:id="rId84"/>
    <p:sldId id="948" r:id="rId85"/>
    <p:sldId id="947" r:id="rId86"/>
    <p:sldId id="326" r:id="rId87"/>
    <p:sldId id="393" r:id="rId88"/>
    <p:sldId id="738" r:id="rId89"/>
    <p:sldId id="741" r:id="rId90"/>
    <p:sldId id="750" r:id="rId91"/>
    <p:sldId id="954" r:id="rId92"/>
    <p:sldId id="461" r:id="rId93"/>
    <p:sldId id="746" r:id="rId94"/>
    <p:sldId id="747" r:id="rId95"/>
    <p:sldId id="748" r:id="rId96"/>
    <p:sldId id="753" r:id="rId97"/>
    <p:sldId id="757" r:id="rId98"/>
    <p:sldId id="937" r:id="rId99"/>
  </p:sldIdLst>
  <p:sldSz cx="9144000" cy="6858000" type="screen4x3"/>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780" y="4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4F489E-367B-4170-AD03-FDF0FC76BC56}"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zh-CN" altLang="en-US"/>
        </a:p>
      </dgm:t>
    </dgm:pt>
    <dgm:pt modelId="{DF0CC506-BCA8-497B-9012-163E8E3D7CCB}">
      <dgm:prSet phldrT="[文本]" custT="1"/>
      <dgm:spPr>
        <a:solidFill>
          <a:srgbClr val="00B050"/>
        </a:solidFill>
      </dgm:spPr>
      <dgm:t>
        <a:bodyPr/>
        <a:lstStyle/>
        <a:p>
          <a:r>
            <a:rPr lang="zh-CN" altLang="en-US" sz="3600" b="1" dirty="0">
              <a:solidFill>
                <a:schemeClr val="bg1"/>
              </a:solidFill>
              <a:latin typeface="黑体" panose="02010609060101010101" pitchFamily="49" charset="-122"/>
              <a:ea typeface="黑体" panose="02010609060101010101" pitchFamily="49" charset="-122"/>
            </a:rPr>
            <a:t>核心素养</a:t>
          </a:r>
        </a:p>
      </dgm:t>
    </dgm:pt>
    <dgm:pt modelId="{7710DB19-6DA5-44AA-9FB2-17FAE22AF861}" type="parTrans" cxnId="{6105E2F1-E69F-4227-BAEC-4A350B82E95F}">
      <dgm:prSet/>
      <dgm:spPr/>
      <dgm:t>
        <a:bodyPr/>
        <a:lstStyle/>
        <a:p>
          <a:endParaRPr lang="zh-CN" altLang="en-US"/>
        </a:p>
      </dgm:t>
    </dgm:pt>
    <dgm:pt modelId="{04A746FC-BFC3-4F50-B30C-95D1079FEEAE}" type="sibTrans" cxnId="{6105E2F1-E69F-4227-BAEC-4A350B82E95F}">
      <dgm:prSet/>
      <dgm:spPr/>
      <dgm:t>
        <a:bodyPr/>
        <a:lstStyle/>
        <a:p>
          <a:endParaRPr lang="zh-CN" altLang="en-US"/>
        </a:p>
      </dgm:t>
    </dgm:pt>
    <dgm:pt modelId="{061A4D1C-6B5E-4AC1-9861-2A054D77360C}">
      <dgm:prSet phldrT="[文本]" custT="1"/>
      <dgm:spPr>
        <a:solidFill>
          <a:srgbClr val="00B050"/>
        </a:solidFill>
      </dgm:spPr>
      <dgm:t>
        <a:bodyPr/>
        <a:lstStyle/>
        <a:p>
          <a:r>
            <a:rPr lang="zh-CN" altLang="en-US" sz="2800" b="1" dirty="0">
              <a:solidFill>
                <a:schemeClr val="bg1"/>
              </a:solidFill>
              <a:latin typeface="黑体" panose="02010609060101010101" pitchFamily="49" charset="-122"/>
              <a:ea typeface="黑体" panose="02010609060101010101" pitchFamily="49" charset="-122"/>
            </a:rPr>
            <a:t>唯物史观</a:t>
          </a:r>
        </a:p>
      </dgm:t>
    </dgm:pt>
    <dgm:pt modelId="{E1C9804C-5715-400E-8AC0-3FFE82C65F33}" type="parTrans" cxnId="{20F118E3-0DDA-4528-8EB0-789CF0F2CB8F}">
      <dgm:prSet/>
      <dgm:spPr/>
      <dgm:t>
        <a:bodyPr/>
        <a:lstStyle/>
        <a:p>
          <a:endParaRPr lang="zh-CN" altLang="en-US"/>
        </a:p>
      </dgm:t>
    </dgm:pt>
    <dgm:pt modelId="{55D9C8DC-BE5C-400F-8E68-A36BB90A6776}" type="sibTrans" cxnId="{20F118E3-0DDA-4528-8EB0-789CF0F2CB8F}">
      <dgm:prSet/>
      <dgm:spPr/>
      <dgm:t>
        <a:bodyPr/>
        <a:lstStyle/>
        <a:p>
          <a:endParaRPr lang="zh-CN" altLang="en-US"/>
        </a:p>
      </dgm:t>
    </dgm:pt>
    <dgm:pt modelId="{310BD8FA-6506-408B-A6E6-5305B1B23CF6}">
      <dgm:prSet phldrT="[文本]" custT="1"/>
      <dgm:spPr>
        <a:solidFill>
          <a:srgbClr val="00B050"/>
        </a:solidFill>
      </dgm:spPr>
      <dgm:t>
        <a:bodyPr/>
        <a:lstStyle/>
        <a:p>
          <a:r>
            <a:rPr lang="zh-CN" altLang="en-US" sz="2800" b="1" dirty="0">
              <a:solidFill>
                <a:schemeClr val="bg1"/>
              </a:solidFill>
              <a:latin typeface="黑体" panose="02010609060101010101" pitchFamily="49" charset="-122"/>
              <a:ea typeface="黑体" panose="02010609060101010101" pitchFamily="49" charset="-122"/>
            </a:rPr>
            <a:t>时空观念</a:t>
          </a:r>
        </a:p>
      </dgm:t>
    </dgm:pt>
    <dgm:pt modelId="{D77865B7-13C7-42CF-92F2-A04B2104A15D}" type="parTrans" cxnId="{CE6FE208-AFAB-4193-BFD3-1A6A2EB4E0CD}">
      <dgm:prSet/>
      <dgm:spPr/>
      <dgm:t>
        <a:bodyPr/>
        <a:lstStyle/>
        <a:p>
          <a:endParaRPr lang="zh-CN" altLang="en-US"/>
        </a:p>
      </dgm:t>
    </dgm:pt>
    <dgm:pt modelId="{A4C6DDF0-B37F-4F41-B11A-BF96350CF4DD}" type="sibTrans" cxnId="{CE6FE208-AFAB-4193-BFD3-1A6A2EB4E0CD}">
      <dgm:prSet/>
      <dgm:spPr/>
      <dgm:t>
        <a:bodyPr/>
        <a:lstStyle/>
        <a:p>
          <a:endParaRPr lang="zh-CN" altLang="en-US"/>
        </a:p>
      </dgm:t>
    </dgm:pt>
    <dgm:pt modelId="{C8F87AE8-7C50-417D-8BD3-FDE5A4AFDA74}">
      <dgm:prSet phldrT="[文本]" custT="1"/>
      <dgm:spPr>
        <a:solidFill>
          <a:srgbClr val="00B050"/>
        </a:solidFill>
      </dgm:spPr>
      <dgm:t>
        <a:bodyPr/>
        <a:lstStyle/>
        <a:p>
          <a:r>
            <a:rPr lang="zh-CN" altLang="en-US" sz="2800" b="1" dirty="0">
              <a:solidFill>
                <a:schemeClr val="bg1"/>
              </a:solidFill>
              <a:latin typeface="黑体" panose="02010609060101010101" pitchFamily="49" charset="-122"/>
              <a:ea typeface="黑体" panose="02010609060101010101" pitchFamily="49" charset="-122"/>
            </a:rPr>
            <a:t>史料实证</a:t>
          </a:r>
        </a:p>
      </dgm:t>
    </dgm:pt>
    <dgm:pt modelId="{E5D4250B-0430-4CF4-B3D6-ABAC1404707D}" type="parTrans" cxnId="{3AD544A8-3321-42E9-B2AD-9D5EB9C1E3D0}">
      <dgm:prSet/>
      <dgm:spPr/>
      <dgm:t>
        <a:bodyPr/>
        <a:lstStyle/>
        <a:p>
          <a:endParaRPr lang="zh-CN" altLang="en-US"/>
        </a:p>
      </dgm:t>
    </dgm:pt>
    <dgm:pt modelId="{84B08964-13D5-42CF-9BE6-5DAD85ECEB40}" type="sibTrans" cxnId="{3AD544A8-3321-42E9-B2AD-9D5EB9C1E3D0}">
      <dgm:prSet/>
      <dgm:spPr/>
      <dgm:t>
        <a:bodyPr/>
        <a:lstStyle/>
        <a:p>
          <a:endParaRPr lang="zh-CN" altLang="en-US"/>
        </a:p>
      </dgm:t>
    </dgm:pt>
    <dgm:pt modelId="{3DE94547-20C6-458A-81B0-56C0EEBF48C9}">
      <dgm:prSet phldrT="[文本]" custT="1"/>
      <dgm:spPr>
        <a:solidFill>
          <a:srgbClr val="00B050"/>
        </a:solidFill>
      </dgm:spPr>
      <dgm:t>
        <a:bodyPr/>
        <a:lstStyle/>
        <a:p>
          <a:r>
            <a:rPr lang="zh-CN" altLang="en-US" sz="2800" b="1" dirty="0">
              <a:solidFill>
                <a:schemeClr val="bg1"/>
              </a:solidFill>
              <a:latin typeface="黑体" panose="02010609060101010101" pitchFamily="49" charset="-122"/>
              <a:ea typeface="黑体" panose="02010609060101010101" pitchFamily="49" charset="-122"/>
            </a:rPr>
            <a:t>历史解释</a:t>
          </a:r>
        </a:p>
      </dgm:t>
    </dgm:pt>
    <dgm:pt modelId="{BF7D251F-8AC2-4A0F-95A5-059EF60BE0D5}" type="parTrans" cxnId="{D445DC57-E796-491C-B7A3-380A67FC1904}">
      <dgm:prSet/>
      <dgm:spPr/>
      <dgm:t>
        <a:bodyPr/>
        <a:lstStyle/>
        <a:p>
          <a:endParaRPr lang="zh-CN" altLang="en-US"/>
        </a:p>
      </dgm:t>
    </dgm:pt>
    <dgm:pt modelId="{992188DF-44F2-4A79-9C30-B3F3FD0AA0A9}" type="sibTrans" cxnId="{D445DC57-E796-491C-B7A3-380A67FC1904}">
      <dgm:prSet/>
      <dgm:spPr/>
      <dgm:t>
        <a:bodyPr/>
        <a:lstStyle/>
        <a:p>
          <a:endParaRPr lang="zh-CN" altLang="en-US"/>
        </a:p>
      </dgm:t>
    </dgm:pt>
    <dgm:pt modelId="{773D7081-2436-4670-A049-F3E543C13AE9}">
      <dgm:prSet phldrT="[文本]" custT="1"/>
      <dgm:spPr>
        <a:solidFill>
          <a:srgbClr val="00B050"/>
        </a:solidFill>
      </dgm:spPr>
      <dgm:t>
        <a:bodyPr/>
        <a:lstStyle/>
        <a:p>
          <a:r>
            <a:rPr lang="zh-CN" altLang="en-US" sz="2800" b="1" dirty="0">
              <a:solidFill>
                <a:schemeClr val="bg1"/>
              </a:solidFill>
              <a:latin typeface="黑体" panose="02010609060101010101" pitchFamily="49" charset="-122"/>
              <a:ea typeface="黑体" panose="02010609060101010101" pitchFamily="49" charset="-122"/>
            </a:rPr>
            <a:t>家国情怀</a:t>
          </a:r>
        </a:p>
      </dgm:t>
    </dgm:pt>
    <dgm:pt modelId="{A74A9865-457C-4F33-8809-036CD03A2767}" type="parTrans" cxnId="{7FB33014-FA3D-4B17-8BE6-5B46C00355E7}">
      <dgm:prSet/>
      <dgm:spPr/>
      <dgm:t>
        <a:bodyPr/>
        <a:lstStyle/>
        <a:p>
          <a:endParaRPr lang="zh-CN" altLang="en-US"/>
        </a:p>
      </dgm:t>
    </dgm:pt>
    <dgm:pt modelId="{406FA49A-CE70-4116-8919-7DC2EF0D0592}" type="sibTrans" cxnId="{7FB33014-FA3D-4B17-8BE6-5B46C00355E7}">
      <dgm:prSet/>
      <dgm:spPr/>
      <dgm:t>
        <a:bodyPr/>
        <a:lstStyle/>
        <a:p>
          <a:endParaRPr lang="zh-CN" altLang="en-US"/>
        </a:p>
      </dgm:t>
    </dgm:pt>
    <dgm:pt modelId="{EFA5B42F-F992-44B2-993F-D8643A5DB71B}" type="pres">
      <dgm:prSet presAssocID="{EC4F489E-367B-4170-AD03-FDF0FC76BC56}" presName="Name0" presStyleCnt="0">
        <dgm:presLayoutVars>
          <dgm:chMax val="1"/>
          <dgm:dir/>
          <dgm:animLvl val="ctr"/>
          <dgm:resizeHandles val="exact"/>
        </dgm:presLayoutVars>
      </dgm:prSet>
      <dgm:spPr/>
    </dgm:pt>
    <dgm:pt modelId="{28F5B94D-B84C-4670-9937-5D7207A73665}" type="pres">
      <dgm:prSet presAssocID="{DF0CC506-BCA8-497B-9012-163E8E3D7CCB}" presName="centerShape" presStyleLbl="node0" presStyleIdx="0" presStyleCnt="1" custScaleX="129723" custScaleY="125155"/>
      <dgm:spPr/>
    </dgm:pt>
    <dgm:pt modelId="{ABB926FA-3FE6-4E42-B4EB-234FBD603618}" type="pres">
      <dgm:prSet presAssocID="{E1C9804C-5715-400E-8AC0-3FFE82C65F33}" presName="parTrans" presStyleLbl="sibTrans2D1" presStyleIdx="0" presStyleCnt="5"/>
      <dgm:spPr/>
    </dgm:pt>
    <dgm:pt modelId="{5FFFBFEA-A65A-47F6-9C9A-1EA5956CCD46}" type="pres">
      <dgm:prSet presAssocID="{E1C9804C-5715-400E-8AC0-3FFE82C65F33}" presName="connectorText" presStyleLbl="sibTrans2D1" presStyleIdx="0" presStyleCnt="5"/>
      <dgm:spPr/>
    </dgm:pt>
    <dgm:pt modelId="{C4FE962C-357C-4048-B168-18398425F7A3}" type="pres">
      <dgm:prSet presAssocID="{061A4D1C-6B5E-4AC1-9861-2A054D77360C}" presName="node" presStyleLbl="node1" presStyleIdx="0" presStyleCnt="5">
        <dgm:presLayoutVars>
          <dgm:bulletEnabled val="1"/>
        </dgm:presLayoutVars>
      </dgm:prSet>
      <dgm:spPr/>
    </dgm:pt>
    <dgm:pt modelId="{9D37D56D-185B-4707-B60E-3F77368DC30D}" type="pres">
      <dgm:prSet presAssocID="{D77865B7-13C7-42CF-92F2-A04B2104A15D}" presName="parTrans" presStyleLbl="sibTrans2D1" presStyleIdx="1" presStyleCnt="5"/>
      <dgm:spPr/>
    </dgm:pt>
    <dgm:pt modelId="{C7872FB1-682C-4E4F-8087-6DF93C3CE3FC}" type="pres">
      <dgm:prSet presAssocID="{D77865B7-13C7-42CF-92F2-A04B2104A15D}" presName="connectorText" presStyleLbl="sibTrans2D1" presStyleIdx="1" presStyleCnt="5"/>
      <dgm:spPr/>
    </dgm:pt>
    <dgm:pt modelId="{7076DF1E-9584-40FF-8E3F-C4919D08CBD5}" type="pres">
      <dgm:prSet presAssocID="{310BD8FA-6506-408B-A6E6-5305B1B23CF6}" presName="node" presStyleLbl="node1" presStyleIdx="1" presStyleCnt="5">
        <dgm:presLayoutVars>
          <dgm:bulletEnabled val="1"/>
        </dgm:presLayoutVars>
      </dgm:prSet>
      <dgm:spPr/>
    </dgm:pt>
    <dgm:pt modelId="{37BB10A3-D883-476E-B79E-77D184F916BE}" type="pres">
      <dgm:prSet presAssocID="{E5D4250B-0430-4CF4-B3D6-ABAC1404707D}" presName="parTrans" presStyleLbl="sibTrans2D1" presStyleIdx="2" presStyleCnt="5"/>
      <dgm:spPr/>
    </dgm:pt>
    <dgm:pt modelId="{212EE672-2161-44E9-8D3C-9860251BA668}" type="pres">
      <dgm:prSet presAssocID="{E5D4250B-0430-4CF4-B3D6-ABAC1404707D}" presName="connectorText" presStyleLbl="sibTrans2D1" presStyleIdx="2" presStyleCnt="5"/>
      <dgm:spPr/>
    </dgm:pt>
    <dgm:pt modelId="{AB1C4816-0F58-4CFD-98E4-EBBAE3C47010}" type="pres">
      <dgm:prSet presAssocID="{C8F87AE8-7C50-417D-8BD3-FDE5A4AFDA74}" presName="node" presStyleLbl="node1" presStyleIdx="2" presStyleCnt="5">
        <dgm:presLayoutVars>
          <dgm:bulletEnabled val="1"/>
        </dgm:presLayoutVars>
      </dgm:prSet>
      <dgm:spPr/>
    </dgm:pt>
    <dgm:pt modelId="{50ED9E9B-F45E-4CB0-A549-25A55CF78AC2}" type="pres">
      <dgm:prSet presAssocID="{BF7D251F-8AC2-4A0F-95A5-059EF60BE0D5}" presName="parTrans" presStyleLbl="sibTrans2D1" presStyleIdx="3" presStyleCnt="5"/>
      <dgm:spPr/>
    </dgm:pt>
    <dgm:pt modelId="{788288D8-C6F9-41F9-8164-863E73609837}" type="pres">
      <dgm:prSet presAssocID="{BF7D251F-8AC2-4A0F-95A5-059EF60BE0D5}" presName="connectorText" presStyleLbl="sibTrans2D1" presStyleIdx="3" presStyleCnt="5"/>
      <dgm:spPr/>
    </dgm:pt>
    <dgm:pt modelId="{26243FA5-A84A-4B5B-844E-537150599D2A}" type="pres">
      <dgm:prSet presAssocID="{3DE94547-20C6-458A-81B0-56C0EEBF48C9}" presName="node" presStyleLbl="node1" presStyleIdx="3" presStyleCnt="5">
        <dgm:presLayoutVars>
          <dgm:bulletEnabled val="1"/>
        </dgm:presLayoutVars>
      </dgm:prSet>
      <dgm:spPr/>
    </dgm:pt>
    <dgm:pt modelId="{DA4FF3DE-1804-43BE-AEAC-44D53A534D25}" type="pres">
      <dgm:prSet presAssocID="{A74A9865-457C-4F33-8809-036CD03A2767}" presName="parTrans" presStyleLbl="sibTrans2D1" presStyleIdx="4" presStyleCnt="5"/>
      <dgm:spPr/>
    </dgm:pt>
    <dgm:pt modelId="{35C73EF2-5D9F-40B8-B69E-4F8909C60F34}" type="pres">
      <dgm:prSet presAssocID="{A74A9865-457C-4F33-8809-036CD03A2767}" presName="connectorText" presStyleLbl="sibTrans2D1" presStyleIdx="4" presStyleCnt="5"/>
      <dgm:spPr/>
    </dgm:pt>
    <dgm:pt modelId="{AE44FDE5-5D0D-4137-94FF-D3339D1397E0}" type="pres">
      <dgm:prSet presAssocID="{773D7081-2436-4670-A049-F3E543C13AE9}" presName="node" presStyleLbl="node1" presStyleIdx="4" presStyleCnt="5">
        <dgm:presLayoutVars>
          <dgm:bulletEnabled val="1"/>
        </dgm:presLayoutVars>
      </dgm:prSet>
      <dgm:spPr/>
    </dgm:pt>
  </dgm:ptLst>
  <dgm:cxnLst>
    <dgm:cxn modelId="{8A284D06-D86D-43F6-BB99-265B4B3DE3C5}" type="presOf" srcId="{BF7D251F-8AC2-4A0F-95A5-059EF60BE0D5}" destId="{788288D8-C6F9-41F9-8164-863E73609837}" srcOrd="1" destOrd="0" presId="urn:microsoft.com/office/officeart/2005/8/layout/radial5"/>
    <dgm:cxn modelId="{CE6FE208-AFAB-4193-BFD3-1A6A2EB4E0CD}" srcId="{DF0CC506-BCA8-497B-9012-163E8E3D7CCB}" destId="{310BD8FA-6506-408B-A6E6-5305B1B23CF6}" srcOrd="1" destOrd="0" parTransId="{D77865B7-13C7-42CF-92F2-A04B2104A15D}" sibTransId="{A4C6DDF0-B37F-4F41-B11A-BF96350CF4DD}"/>
    <dgm:cxn modelId="{ABA37C0A-0EE6-4EEF-A67D-73CC17259262}" type="presOf" srcId="{DF0CC506-BCA8-497B-9012-163E8E3D7CCB}" destId="{28F5B94D-B84C-4670-9937-5D7207A73665}" srcOrd="0" destOrd="0" presId="urn:microsoft.com/office/officeart/2005/8/layout/radial5"/>
    <dgm:cxn modelId="{7FB33014-FA3D-4B17-8BE6-5B46C00355E7}" srcId="{DF0CC506-BCA8-497B-9012-163E8E3D7CCB}" destId="{773D7081-2436-4670-A049-F3E543C13AE9}" srcOrd="4" destOrd="0" parTransId="{A74A9865-457C-4F33-8809-036CD03A2767}" sibTransId="{406FA49A-CE70-4116-8919-7DC2EF0D0592}"/>
    <dgm:cxn modelId="{51BB1235-E6E6-46CE-8554-229AE85CE426}" type="presOf" srcId="{D77865B7-13C7-42CF-92F2-A04B2104A15D}" destId="{C7872FB1-682C-4E4F-8087-6DF93C3CE3FC}" srcOrd="1" destOrd="0" presId="urn:microsoft.com/office/officeart/2005/8/layout/radial5"/>
    <dgm:cxn modelId="{11834F3A-19C5-4F60-A5BF-66BCB91BCCD0}" type="presOf" srcId="{C8F87AE8-7C50-417D-8BD3-FDE5A4AFDA74}" destId="{AB1C4816-0F58-4CFD-98E4-EBBAE3C47010}" srcOrd="0" destOrd="0" presId="urn:microsoft.com/office/officeart/2005/8/layout/radial5"/>
    <dgm:cxn modelId="{20A6654F-E048-4D63-B6A4-10304EE4728E}" type="presOf" srcId="{A74A9865-457C-4F33-8809-036CD03A2767}" destId="{DA4FF3DE-1804-43BE-AEAC-44D53A534D25}" srcOrd="0" destOrd="0" presId="urn:microsoft.com/office/officeart/2005/8/layout/radial5"/>
    <dgm:cxn modelId="{037B6D51-FF7F-48A1-AFA4-653125AE2946}" type="presOf" srcId="{E1C9804C-5715-400E-8AC0-3FFE82C65F33}" destId="{ABB926FA-3FE6-4E42-B4EB-234FBD603618}" srcOrd="0" destOrd="0" presId="urn:microsoft.com/office/officeart/2005/8/layout/radial5"/>
    <dgm:cxn modelId="{D445DC57-E796-491C-B7A3-380A67FC1904}" srcId="{DF0CC506-BCA8-497B-9012-163E8E3D7CCB}" destId="{3DE94547-20C6-458A-81B0-56C0EEBF48C9}" srcOrd="3" destOrd="0" parTransId="{BF7D251F-8AC2-4A0F-95A5-059EF60BE0D5}" sibTransId="{992188DF-44F2-4A79-9C30-B3F3FD0AA0A9}"/>
    <dgm:cxn modelId="{C7D96F87-331A-45A2-AC5C-978EFD7EF9AE}" type="presOf" srcId="{061A4D1C-6B5E-4AC1-9861-2A054D77360C}" destId="{C4FE962C-357C-4048-B168-18398425F7A3}" srcOrd="0" destOrd="0" presId="urn:microsoft.com/office/officeart/2005/8/layout/radial5"/>
    <dgm:cxn modelId="{902661A2-5CD5-48FD-8DB0-1163E513E017}" type="presOf" srcId="{EC4F489E-367B-4170-AD03-FDF0FC76BC56}" destId="{EFA5B42F-F992-44B2-993F-D8643A5DB71B}" srcOrd="0" destOrd="0" presId="urn:microsoft.com/office/officeart/2005/8/layout/radial5"/>
    <dgm:cxn modelId="{3AD544A8-3321-42E9-B2AD-9D5EB9C1E3D0}" srcId="{DF0CC506-BCA8-497B-9012-163E8E3D7CCB}" destId="{C8F87AE8-7C50-417D-8BD3-FDE5A4AFDA74}" srcOrd="2" destOrd="0" parTransId="{E5D4250B-0430-4CF4-B3D6-ABAC1404707D}" sibTransId="{84B08964-13D5-42CF-9BE6-5DAD85ECEB40}"/>
    <dgm:cxn modelId="{773470D1-B0DD-4A16-95E5-4CEFCD763C49}" type="presOf" srcId="{D77865B7-13C7-42CF-92F2-A04B2104A15D}" destId="{9D37D56D-185B-4707-B60E-3F77368DC30D}" srcOrd="0" destOrd="0" presId="urn:microsoft.com/office/officeart/2005/8/layout/radial5"/>
    <dgm:cxn modelId="{23EB4ED3-8184-4CCA-87ED-27F60E2B84FC}" type="presOf" srcId="{E5D4250B-0430-4CF4-B3D6-ABAC1404707D}" destId="{212EE672-2161-44E9-8D3C-9860251BA668}" srcOrd="1" destOrd="0" presId="urn:microsoft.com/office/officeart/2005/8/layout/radial5"/>
    <dgm:cxn modelId="{D4B04CD7-DBFD-4E4B-8C3A-05AAB91FB999}" type="presOf" srcId="{A74A9865-457C-4F33-8809-036CD03A2767}" destId="{35C73EF2-5D9F-40B8-B69E-4F8909C60F34}" srcOrd="1" destOrd="0" presId="urn:microsoft.com/office/officeart/2005/8/layout/radial5"/>
    <dgm:cxn modelId="{961A0BD8-1451-475F-B3BC-19F386A9962D}" type="presOf" srcId="{310BD8FA-6506-408B-A6E6-5305B1B23CF6}" destId="{7076DF1E-9584-40FF-8E3F-C4919D08CBD5}" srcOrd="0" destOrd="0" presId="urn:microsoft.com/office/officeart/2005/8/layout/radial5"/>
    <dgm:cxn modelId="{C91F8CE0-ED45-4470-8140-52B0C592EA23}" type="presOf" srcId="{E1C9804C-5715-400E-8AC0-3FFE82C65F33}" destId="{5FFFBFEA-A65A-47F6-9C9A-1EA5956CCD46}" srcOrd="1" destOrd="0" presId="urn:microsoft.com/office/officeart/2005/8/layout/radial5"/>
    <dgm:cxn modelId="{20F118E3-0DDA-4528-8EB0-789CF0F2CB8F}" srcId="{DF0CC506-BCA8-497B-9012-163E8E3D7CCB}" destId="{061A4D1C-6B5E-4AC1-9861-2A054D77360C}" srcOrd="0" destOrd="0" parTransId="{E1C9804C-5715-400E-8AC0-3FFE82C65F33}" sibTransId="{55D9C8DC-BE5C-400F-8E68-A36BB90A6776}"/>
    <dgm:cxn modelId="{8989E2E7-F4A9-4559-9CBC-527F3868BD5D}" type="presOf" srcId="{E5D4250B-0430-4CF4-B3D6-ABAC1404707D}" destId="{37BB10A3-D883-476E-B79E-77D184F916BE}" srcOrd="0" destOrd="0" presId="urn:microsoft.com/office/officeart/2005/8/layout/radial5"/>
    <dgm:cxn modelId="{46545BEB-F1B5-4A3A-B78E-387C2047FC68}" type="presOf" srcId="{773D7081-2436-4670-A049-F3E543C13AE9}" destId="{AE44FDE5-5D0D-4137-94FF-D3339D1397E0}" srcOrd="0" destOrd="0" presId="urn:microsoft.com/office/officeart/2005/8/layout/radial5"/>
    <dgm:cxn modelId="{7DFA79F0-452D-46A8-B49A-63BC816AE887}" type="presOf" srcId="{BF7D251F-8AC2-4A0F-95A5-059EF60BE0D5}" destId="{50ED9E9B-F45E-4CB0-A549-25A55CF78AC2}" srcOrd="0" destOrd="0" presId="urn:microsoft.com/office/officeart/2005/8/layout/radial5"/>
    <dgm:cxn modelId="{6105E2F1-E69F-4227-BAEC-4A350B82E95F}" srcId="{EC4F489E-367B-4170-AD03-FDF0FC76BC56}" destId="{DF0CC506-BCA8-497B-9012-163E8E3D7CCB}" srcOrd="0" destOrd="0" parTransId="{7710DB19-6DA5-44AA-9FB2-17FAE22AF861}" sibTransId="{04A746FC-BFC3-4F50-B30C-95D1079FEEAE}"/>
    <dgm:cxn modelId="{F49B5AF8-04E4-4758-B715-CA71AD2F236B}" type="presOf" srcId="{3DE94547-20C6-458A-81B0-56C0EEBF48C9}" destId="{26243FA5-A84A-4B5B-844E-537150599D2A}" srcOrd="0" destOrd="0" presId="urn:microsoft.com/office/officeart/2005/8/layout/radial5"/>
    <dgm:cxn modelId="{4CCCF147-ABB5-499B-B70E-A5D85BB0B07C}" type="presParOf" srcId="{EFA5B42F-F992-44B2-993F-D8643A5DB71B}" destId="{28F5B94D-B84C-4670-9937-5D7207A73665}" srcOrd="0" destOrd="0" presId="urn:microsoft.com/office/officeart/2005/8/layout/radial5"/>
    <dgm:cxn modelId="{B3CFAF4F-358F-46FB-ABCF-AD8239A6B365}" type="presParOf" srcId="{EFA5B42F-F992-44B2-993F-D8643A5DB71B}" destId="{ABB926FA-3FE6-4E42-B4EB-234FBD603618}" srcOrd="1" destOrd="0" presId="urn:microsoft.com/office/officeart/2005/8/layout/radial5"/>
    <dgm:cxn modelId="{2B98C8C4-6728-47C5-978C-102B3CF32ACD}" type="presParOf" srcId="{ABB926FA-3FE6-4E42-B4EB-234FBD603618}" destId="{5FFFBFEA-A65A-47F6-9C9A-1EA5956CCD46}" srcOrd="0" destOrd="0" presId="urn:microsoft.com/office/officeart/2005/8/layout/radial5"/>
    <dgm:cxn modelId="{95D92FC1-12DB-480A-BBC9-A2CBE7B05F5E}" type="presParOf" srcId="{EFA5B42F-F992-44B2-993F-D8643A5DB71B}" destId="{C4FE962C-357C-4048-B168-18398425F7A3}" srcOrd="2" destOrd="0" presId="urn:microsoft.com/office/officeart/2005/8/layout/radial5"/>
    <dgm:cxn modelId="{A1BB3B39-7054-48E6-9DD9-D87418DC44C8}" type="presParOf" srcId="{EFA5B42F-F992-44B2-993F-D8643A5DB71B}" destId="{9D37D56D-185B-4707-B60E-3F77368DC30D}" srcOrd="3" destOrd="0" presId="urn:microsoft.com/office/officeart/2005/8/layout/radial5"/>
    <dgm:cxn modelId="{4FD8F7B1-7FE0-410B-8DC3-1C0B839701BE}" type="presParOf" srcId="{9D37D56D-185B-4707-B60E-3F77368DC30D}" destId="{C7872FB1-682C-4E4F-8087-6DF93C3CE3FC}" srcOrd="0" destOrd="0" presId="urn:microsoft.com/office/officeart/2005/8/layout/radial5"/>
    <dgm:cxn modelId="{FA52A43C-BA40-449A-9A82-2D30D94B6E5A}" type="presParOf" srcId="{EFA5B42F-F992-44B2-993F-D8643A5DB71B}" destId="{7076DF1E-9584-40FF-8E3F-C4919D08CBD5}" srcOrd="4" destOrd="0" presId="urn:microsoft.com/office/officeart/2005/8/layout/radial5"/>
    <dgm:cxn modelId="{DE0783C4-A7A9-4C22-8482-F6064603D418}" type="presParOf" srcId="{EFA5B42F-F992-44B2-993F-D8643A5DB71B}" destId="{37BB10A3-D883-476E-B79E-77D184F916BE}" srcOrd="5" destOrd="0" presId="urn:microsoft.com/office/officeart/2005/8/layout/radial5"/>
    <dgm:cxn modelId="{60AECF32-38FA-4C6A-BE93-1784B5A4C88D}" type="presParOf" srcId="{37BB10A3-D883-476E-B79E-77D184F916BE}" destId="{212EE672-2161-44E9-8D3C-9860251BA668}" srcOrd="0" destOrd="0" presId="urn:microsoft.com/office/officeart/2005/8/layout/radial5"/>
    <dgm:cxn modelId="{6787C921-43FD-460F-AA60-79C5C5013103}" type="presParOf" srcId="{EFA5B42F-F992-44B2-993F-D8643A5DB71B}" destId="{AB1C4816-0F58-4CFD-98E4-EBBAE3C47010}" srcOrd="6" destOrd="0" presId="urn:microsoft.com/office/officeart/2005/8/layout/radial5"/>
    <dgm:cxn modelId="{033A3A11-9E55-4627-B563-D0DDF1753560}" type="presParOf" srcId="{EFA5B42F-F992-44B2-993F-D8643A5DB71B}" destId="{50ED9E9B-F45E-4CB0-A549-25A55CF78AC2}" srcOrd="7" destOrd="0" presId="urn:microsoft.com/office/officeart/2005/8/layout/radial5"/>
    <dgm:cxn modelId="{BADE459A-3497-4B11-80F2-FF6108559664}" type="presParOf" srcId="{50ED9E9B-F45E-4CB0-A549-25A55CF78AC2}" destId="{788288D8-C6F9-41F9-8164-863E73609837}" srcOrd="0" destOrd="0" presId="urn:microsoft.com/office/officeart/2005/8/layout/radial5"/>
    <dgm:cxn modelId="{BC0D554B-7D31-4ACE-885F-AC440D00DB8E}" type="presParOf" srcId="{EFA5B42F-F992-44B2-993F-D8643A5DB71B}" destId="{26243FA5-A84A-4B5B-844E-537150599D2A}" srcOrd="8" destOrd="0" presId="urn:microsoft.com/office/officeart/2005/8/layout/radial5"/>
    <dgm:cxn modelId="{0153C878-02E0-4DD1-A413-88FF86DA7EA3}" type="presParOf" srcId="{EFA5B42F-F992-44B2-993F-D8643A5DB71B}" destId="{DA4FF3DE-1804-43BE-AEAC-44D53A534D25}" srcOrd="9" destOrd="0" presId="urn:microsoft.com/office/officeart/2005/8/layout/radial5"/>
    <dgm:cxn modelId="{FD7BAF2F-0EE8-4D86-B8A3-5268173C5D22}" type="presParOf" srcId="{DA4FF3DE-1804-43BE-AEAC-44D53A534D25}" destId="{35C73EF2-5D9F-40B8-B69E-4F8909C60F34}" srcOrd="0" destOrd="0" presId="urn:microsoft.com/office/officeart/2005/8/layout/radial5"/>
    <dgm:cxn modelId="{4AE2EFCF-5C50-46B8-BE18-AD3FA42B5E0C}" type="presParOf" srcId="{EFA5B42F-F992-44B2-993F-D8643A5DB71B}" destId="{AE44FDE5-5D0D-4137-94FF-D3339D1397E0}"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947F7E-83ED-41D9-86AC-6115ED2BF84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CN" altLang="en-US"/>
        </a:p>
      </dgm:t>
    </dgm:pt>
    <dgm:pt modelId="{63C40899-2738-418B-848B-43BA8B4ECB97}">
      <dgm:prSet phldrT="[文本]"/>
      <dgm:spPr>
        <a:solidFill>
          <a:schemeClr val="accent2">
            <a:lumMod val="75000"/>
          </a:schemeClr>
        </a:solidFill>
      </dgm:spPr>
      <dgm:t>
        <a:bodyPr/>
        <a:lstStyle/>
        <a:p>
          <a:r>
            <a:rPr lang="zh-CN" altLang="en-US" dirty="0">
              <a:latin typeface="黑体" panose="02010609060101010101" pitchFamily="49" charset="-122"/>
              <a:ea typeface="黑体" panose="02010609060101010101" pitchFamily="49" charset="-122"/>
            </a:rPr>
            <a:t>核心知识概念</a:t>
          </a:r>
        </a:p>
      </dgm:t>
    </dgm:pt>
    <dgm:pt modelId="{D5CFA951-9FA2-4F7C-A217-540B6AE6813B}" type="parTrans" cxnId="{980B42E8-C7B0-4C19-ACD9-CABBAE06CE78}">
      <dgm:prSet/>
      <dgm:spPr/>
      <dgm:t>
        <a:bodyPr/>
        <a:lstStyle/>
        <a:p>
          <a:endParaRPr lang="zh-CN" altLang="en-US"/>
        </a:p>
      </dgm:t>
    </dgm:pt>
    <dgm:pt modelId="{CE730FC1-896C-4D65-BBF0-B147146F6916}" type="sibTrans" cxnId="{980B42E8-C7B0-4C19-ACD9-CABBAE06CE78}">
      <dgm:prSet/>
      <dgm:spPr/>
      <dgm:t>
        <a:bodyPr/>
        <a:lstStyle/>
        <a:p>
          <a:endParaRPr lang="zh-CN" altLang="en-US"/>
        </a:p>
      </dgm:t>
    </dgm:pt>
    <dgm:pt modelId="{8EB302F2-FD23-4168-882C-040565710670}">
      <dgm:prSet phldrT="[文本]" custT="1"/>
      <dgm:spPr>
        <a:solidFill>
          <a:schemeClr val="accent2">
            <a:lumMod val="60000"/>
            <a:lumOff val="40000"/>
          </a:schemeClr>
        </a:solidFill>
      </dgm:spPr>
      <dgm:t>
        <a:bodyPr/>
        <a:lstStyle/>
        <a:p>
          <a:r>
            <a:rPr lang="zh-CN" altLang="en-US" sz="2400" b="1" dirty="0">
              <a:solidFill>
                <a:schemeClr val="bg1"/>
              </a:solidFill>
              <a:latin typeface="黑体" panose="02010609060101010101" pitchFamily="49" charset="-122"/>
              <a:ea typeface="黑体" panose="02010609060101010101" pitchFamily="49" charset="-122"/>
            </a:rPr>
            <a:t>用好教材与教辅理清核心知识概念</a:t>
          </a:r>
        </a:p>
      </dgm:t>
    </dgm:pt>
    <dgm:pt modelId="{4F6F8FBC-719D-4A6C-B490-59A4B0F6F6C6}" type="parTrans" cxnId="{9FEB403C-63BF-4D97-A0AB-FEFF55A447F4}">
      <dgm:prSet/>
      <dgm:spPr>
        <a:solidFill>
          <a:schemeClr val="accent2">
            <a:lumMod val="40000"/>
            <a:lumOff val="60000"/>
          </a:schemeClr>
        </a:solidFill>
      </dgm:spPr>
      <dgm:t>
        <a:bodyPr/>
        <a:lstStyle/>
        <a:p>
          <a:endParaRPr lang="zh-CN" altLang="en-US"/>
        </a:p>
      </dgm:t>
    </dgm:pt>
    <dgm:pt modelId="{77E6A8D2-D18E-4046-8EF6-AE527E13293F}" type="sibTrans" cxnId="{9FEB403C-63BF-4D97-A0AB-FEFF55A447F4}">
      <dgm:prSet/>
      <dgm:spPr/>
      <dgm:t>
        <a:bodyPr/>
        <a:lstStyle/>
        <a:p>
          <a:endParaRPr lang="zh-CN" altLang="en-US"/>
        </a:p>
      </dgm:t>
    </dgm:pt>
    <dgm:pt modelId="{661ABD83-4A41-42BD-A0D1-19D472748747}">
      <dgm:prSet custT="1"/>
      <dgm:spPr>
        <a:solidFill>
          <a:schemeClr val="accent2">
            <a:lumMod val="60000"/>
            <a:lumOff val="40000"/>
          </a:schemeClr>
        </a:solidFill>
      </dgm:spPr>
      <dgm:t>
        <a:bodyPr/>
        <a:lstStyle/>
        <a:p>
          <a:r>
            <a:rPr lang="zh-CN" altLang="en-US" sz="2400" b="1" dirty="0">
              <a:solidFill>
                <a:schemeClr val="bg1"/>
              </a:solidFill>
              <a:latin typeface="黑体" panose="02010609060101010101" pitchFamily="49" charset="-122"/>
              <a:ea typeface="黑体" panose="02010609060101010101" pitchFamily="49" charset="-122"/>
            </a:rPr>
            <a:t>用好高考真题拓宽学科核心知识外延与视野</a:t>
          </a:r>
        </a:p>
      </dgm:t>
    </dgm:pt>
    <dgm:pt modelId="{82E76A64-A5D5-4E6C-9BAD-CD40EC12FC8C}" type="parTrans" cxnId="{BA0935FC-1C8B-4B8B-8829-B99A98E1C8BA}">
      <dgm:prSet/>
      <dgm:spPr>
        <a:solidFill>
          <a:schemeClr val="accent2">
            <a:lumMod val="40000"/>
            <a:lumOff val="60000"/>
          </a:schemeClr>
        </a:solidFill>
      </dgm:spPr>
      <dgm:t>
        <a:bodyPr/>
        <a:lstStyle/>
        <a:p>
          <a:endParaRPr lang="zh-CN" altLang="en-US"/>
        </a:p>
      </dgm:t>
    </dgm:pt>
    <dgm:pt modelId="{E53FDA8D-DDFB-4DE8-BEDB-C4454394CB4F}" type="sibTrans" cxnId="{BA0935FC-1C8B-4B8B-8829-B99A98E1C8BA}">
      <dgm:prSet/>
      <dgm:spPr/>
      <dgm:t>
        <a:bodyPr/>
        <a:lstStyle/>
        <a:p>
          <a:endParaRPr lang="zh-CN" altLang="en-US"/>
        </a:p>
      </dgm:t>
    </dgm:pt>
    <dgm:pt modelId="{4F6822C9-A6D0-4686-B642-61F933465D15}" type="pres">
      <dgm:prSet presAssocID="{D4947F7E-83ED-41D9-86AC-6115ED2BF848}" presName="cycle" presStyleCnt="0">
        <dgm:presLayoutVars>
          <dgm:chMax val="1"/>
          <dgm:dir/>
          <dgm:animLvl val="ctr"/>
          <dgm:resizeHandles val="exact"/>
        </dgm:presLayoutVars>
      </dgm:prSet>
      <dgm:spPr/>
    </dgm:pt>
    <dgm:pt modelId="{A1A8B21C-8A72-4226-9919-839270D43F53}" type="pres">
      <dgm:prSet presAssocID="{63C40899-2738-418B-848B-43BA8B4ECB97}" presName="centerShape" presStyleLbl="node0" presStyleIdx="0" presStyleCnt="1"/>
      <dgm:spPr/>
    </dgm:pt>
    <dgm:pt modelId="{DD89A911-F0DB-4408-8C11-BC9473EDB80F}" type="pres">
      <dgm:prSet presAssocID="{4F6F8FBC-719D-4A6C-B490-59A4B0F6F6C6}" presName="parTrans" presStyleLbl="bgSibTrans2D1" presStyleIdx="0" presStyleCnt="2"/>
      <dgm:spPr/>
    </dgm:pt>
    <dgm:pt modelId="{6F308717-9A21-41C8-A3E4-69BDC65F7056}" type="pres">
      <dgm:prSet presAssocID="{8EB302F2-FD23-4168-882C-040565710670}" presName="node" presStyleLbl="node1" presStyleIdx="0" presStyleCnt="2">
        <dgm:presLayoutVars>
          <dgm:bulletEnabled val="1"/>
        </dgm:presLayoutVars>
      </dgm:prSet>
      <dgm:spPr/>
    </dgm:pt>
    <dgm:pt modelId="{0D9FD85F-6F02-49E7-AAD6-CD44D0C42CEC}" type="pres">
      <dgm:prSet presAssocID="{82E76A64-A5D5-4E6C-9BAD-CD40EC12FC8C}" presName="parTrans" presStyleLbl="bgSibTrans2D1" presStyleIdx="1" presStyleCnt="2"/>
      <dgm:spPr/>
    </dgm:pt>
    <dgm:pt modelId="{1966603F-32F0-46F3-9F72-5306B2AAEEBE}" type="pres">
      <dgm:prSet presAssocID="{661ABD83-4A41-42BD-A0D1-19D472748747}" presName="node" presStyleLbl="node1" presStyleIdx="1" presStyleCnt="2">
        <dgm:presLayoutVars>
          <dgm:bulletEnabled val="1"/>
        </dgm:presLayoutVars>
      </dgm:prSet>
      <dgm:spPr/>
    </dgm:pt>
  </dgm:ptLst>
  <dgm:cxnLst>
    <dgm:cxn modelId="{A1412C2A-8F8A-416C-BA91-E90C04A12B14}" type="presOf" srcId="{4F6F8FBC-719D-4A6C-B490-59A4B0F6F6C6}" destId="{DD89A911-F0DB-4408-8C11-BC9473EDB80F}" srcOrd="0" destOrd="0" presId="urn:microsoft.com/office/officeart/2005/8/layout/radial4"/>
    <dgm:cxn modelId="{C5677437-F982-43D4-B2B8-C5C7EC2ED064}" type="presOf" srcId="{8EB302F2-FD23-4168-882C-040565710670}" destId="{6F308717-9A21-41C8-A3E4-69BDC65F7056}" srcOrd="0" destOrd="0" presId="urn:microsoft.com/office/officeart/2005/8/layout/radial4"/>
    <dgm:cxn modelId="{9FEB403C-63BF-4D97-A0AB-FEFF55A447F4}" srcId="{63C40899-2738-418B-848B-43BA8B4ECB97}" destId="{8EB302F2-FD23-4168-882C-040565710670}" srcOrd="0" destOrd="0" parTransId="{4F6F8FBC-719D-4A6C-B490-59A4B0F6F6C6}" sibTransId="{77E6A8D2-D18E-4046-8EF6-AE527E13293F}"/>
    <dgm:cxn modelId="{2FA59C65-8AAA-4995-A176-0AF3A5E7793B}" type="presOf" srcId="{661ABD83-4A41-42BD-A0D1-19D472748747}" destId="{1966603F-32F0-46F3-9F72-5306B2AAEEBE}" srcOrd="0" destOrd="0" presId="urn:microsoft.com/office/officeart/2005/8/layout/radial4"/>
    <dgm:cxn modelId="{5D89BF74-8DEA-41BB-A464-0936D0D6646F}" type="presOf" srcId="{D4947F7E-83ED-41D9-86AC-6115ED2BF848}" destId="{4F6822C9-A6D0-4686-B642-61F933465D15}" srcOrd="0" destOrd="0" presId="urn:microsoft.com/office/officeart/2005/8/layout/radial4"/>
    <dgm:cxn modelId="{980B42E8-C7B0-4C19-ACD9-CABBAE06CE78}" srcId="{D4947F7E-83ED-41D9-86AC-6115ED2BF848}" destId="{63C40899-2738-418B-848B-43BA8B4ECB97}" srcOrd="0" destOrd="0" parTransId="{D5CFA951-9FA2-4F7C-A217-540B6AE6813B}" sibTransId="{CE730FC1-896C-4D65-BBF0-B147146F6916}"/>
    <dgm:cxn modelId="{AE3CA0EC-54A5-4156-B73F-48AF6B498A61}" type="presOf" srcId="{63C40899-2738-418B-848B-43BA8B4ECB97}" destId="{A1A8B21C-8A72-4226-9919-839270D43F53}" srcOrd="0" destOrd="0" presId="urn:microsoft.com/office/officeart/2005/8/layout/radial4"/>
    <dgm:cxn modelId="{3C4127EE-208D-4490-AAEF-DD0D8F16932A}" type="presOf" srcId="{82E76A64-A5D5-4E6C-9BAD-CD40EC12FC8C}" destId="{0D9FD85F-6F02-49E7-AAD6-CD44D0C42CEC}" srcOrd="0" destOrd="0" presId="urn:microsoft.com/office/officeart/2005/8/layout/radial4"/>
    <dgm:cxn modelId="{BA0935FC-1C8B-4B8B-8829-B99A98E1C8BA}" srcId="{63C40899-2738-418B-848B-43BA8B4ECB97}" destId="{661ABD83-4A41-42BD-A0D1-19D472748747}" srcOrd="1" destOrd="0" parTransId="{82E76A64-A5D5-4E6C-9BAD-CD40EC12FC8C}" sibTransId="{E53FDA8D-DDFB-4DE8-BEDB-C4454394CB4F}"/>
    <dgm:cxn modelId="{E78B07CC-1349-409C-A179-62F87C6FE540}" type="presParOf" srcId="{4F6822C9-A6D0-4686-B642-61F933465D15}" destId="{A1A8B21C-8A72-4226-9919-839270D43F53}" srcOrd="0" destOrd="0" presId="urn:microsoft.com/office/officeart/2005/8/layout/radial4"/>
    <dgm:cxn modelId="{F56CC124-60C4-4ADB-8669-7CBD4943045E}" type="presParOf" srcId="{4F6822C9-A6D0-4686-B642-61F933465D15}" destId="{DD89A911-F0DB-4408-8C11-BC9473EDB80F}" srcOrd="1" destOrd="0" presId="urn:microsoft.com/office/officeart/2005/8/layout/radial4"/>
    <dgm:cxn modelId="{C41A0BF9-6CE6-4E7F-A082-FBF75CCA5C2E}" type="presParOf" srcId="{4F6822C9-A6D0-4686-B642-61F933465D15}" destId="{6F308717-9A21-41C8-A3E4-69BDC65F7056}" srcOrd="2" destOrd="0" presId="urn:microsoft.com/office/officeart/2005/8/layout/radial4"/>
    <dgm:cxn modelId="{D578FAD5-9FBB-4AAD-9FF5-62CFF20D54ED}" type="presParOf" srcId="{4F6822C9-A6D0-4686-B642-61F933465D15}" destId="{0D9FD85F-6F02-49E7-AAD6-CD44D0C42CEC}" srcOrd="3" destOrd="0" presId="urn:microsoft.com/office/officeart/2005/8/layout/radial4"/>
    <dgm:cxn modelId="{4FBB3AEA-3481-43FC-BE07-5D3D09E00ED0}" type="presParOf" srcId="{4F6822C9-A6D0-4686-B642-61F933465D15}" destId="{1966603F-32F0-46F3-9F72-5306B2AAEEBE}"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EF57CB-2AFD-44F9-B390-D1B74FA22D50}"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zh-CN" altLang="en-US"/>
        </a:p>
      </dgm:t>
    </dgm:pt>
    <dgm:pt modelId="{7C753977-7A3B-4A2A-8F11-93F902EDAC57}">
      <dgm:prSet phldrT="[文本]" custT="1"/>
      <dgm:spPr>
        <a:solidFill>
          <a:schemeClr val="accent2">
            <a:lumMod val="75000"/>
          </a:schemeClr>
        </a:solidFill>
      </dgm:spPr>
      <dgm:t>
        <a:bodyPr/>
        <a:lstStyle/>
        <a:p>
          <a:pPr algn="ctr"/>
          <a:r>
            <a:rPr lang="zh-CN" altLang="en-US" sz="3600" b="1" dirty="0">
              <a:latin typeface="黑体" panose="02010609060101010101" pitchFamily="49" charset="-122"/>
              <a:ea typeface="黑体" panose="02010609060101010101" pitchFamily="49" charset="-122"/>
            </a:rPr>
            <a:t>选择题</a:t>
          </a:r>
        </a:p>
      </dgm:t>
    </dgm:pt>
    <dgm:pt modelId="{E026BE7E-E284-49ED-A252-B4B0E784CD9D}" type="parTrans" cxnId="{0ED44500-3307-481B-AE6B-A979ED994F80}">
      <dgm:prSet/>
      <dgm:spPr/>
      <dgm:t>
        <a:bodyPr/>
        <a:lstStyle/>
        <a:p>
          <a:pPr algn="ctr"/>
          <a:endParaRPr lang="zh-CN" altLang="en-US" sz="2000">
            <a:latin typeface="黑体" panose="02010609060101010101" pitchFamily="49" charset="-122"/>
            <a:ea typeface="黑体" panose="02010609060101010101" pitchFamily="49" charset="-122"/>
          </a:endParaRPr>
        </a:p>
      </dgm:t>
    </dgm:pt>
    <dgm:pt modelId="{CF58E21F-4FF9-49F7-949E-AC093BAAF529}" type="sibTrans" cxnId="{0ED44500-3307-481B-AE6B-A979ED994F80}">
      <dgm:prSet/>
      <dgm:spPr/>
      <dgm:t>
        <a:bodyPr/>
        <a:lstStyle/>
        <a:p>
          <a:pPr algn="ctr"/>
          <a:endParaRPr lang="zh-CN" altLang="en-US" sz="2000">
            <a:latin typeface="黑体" panose="02010609060101010101" pitchFamily="49" charset="-122"/>
            <a:ea typeface="黑体" panose="02010609060101010101" pitchFamily="49" charset="-122"/>
          </a:endParaRPr>
        </a:p>
      </dgm:t>
    </dgm:pt>
    <dgm:pt modelId="{917EB998-08DF-4332-9327-46B79843EC65}">
      <dgm:prSet phldrT="[文本]" custT="1"/>
      <dgm:spPr>
        <a:solidFill>
          <a:schemeClr val="accent2">
            <a:lumMod val="60000"/>
            <a:lumOff val="40000"/>
          </a:schemeClr>
        </a:solidFill>
      </dgm:spPr>
      <dgm:t>
        <a:bodyPr/>
        <a:lstStyle/>
        <a:p>
          <a:pPr algn="ctr"/>
          <a:r>
            <a:rPr lang="zh-CN" altLang="en-US" sz="2400" dirty="0">
              <a:latin typeface="黑体" panose="02010609060101010101" pitchFamily="49" charset="-122"/>
              <a:ea typeface="黑体" panose="02010609060101010101" pitchFamily="49" charset="-122"/>
            </a:rPr>
            <a:t>准复习阶段</a:t>
          </a:r>
        </a:p>
      </dgm:t>
    </dgm:pt>
    <dgm:pt modelId="{4F8D2CB8-BC7B-40DA-BFAC-DFB0CADECF24}" type="parTrans" cxnId="{44A274E4-0C2C-4683-A45B-542551FA91C6}">
      <dgm:prSet custT="1"/>
      <dgm:spPr>
        <a:solidFill>
          <a:schemeClr val="accent2">
            <a:lumMod val="40000"/>
            <a:lumOff val="60000"/>
          </a:schemeClr>
        </a:solidFill>
      </dgm:spPr>
      <dgm:t>
        <a:bodyPr/>
        <a:lstStyle/>
        <a:p>
          <a:pPr algn="ctr"/>
          <a:endParaRPr lang="zh-CN" altLang="en-US" sz="600">
            <a:latin typeface="黑体" panose="02010609060101010101" pitchFamily="49" charset="-122"/>
            <a:ea typeface="黑体" panose="02010609060101010101" pitchFamily="49" charset="-122"/>
          </a:endParaRPr>
        </a:p>
      </dgm:t>
    </dgm:pt>
    <dgm:pt modelId="{9DFFDDB7-23EA-45A5-BE86-00EE93234FDD}" type="sibTrans" cxnId="{44A274E4-0C2C-4683-A45B-542551FA91C6}">
      <dgm:prSet/>
      <dgm:spPr/>
      <dgm:t>
        <a:bodyPr/>
        <a:lstStyle/>
        <a:p>
          <a:pPr algn="ctr"/>
          <a:endParaRPr lang="zh-CN" altLang="en-US" sz="2000">
            <a:latin typeface="黑体" panose="02010609060101010101" pitchFamily="49" charset="-122"/>
            <a:ea typeface="黑体" panose="02010609060101010101" pitchFamily="49" charset="-122"/>
          </a:endParaRPr>
        </a:p>
      </dgm:t>
    </dgm:pt>
    <dgm:pt modelId="{2C18F965-0BC7-4F86-83F8-47AFAC0C1A8E}">
      <dgm:prSet phldrT="[文本]" custT="1"/>
      <dgm:spPr>
        <a:solidFill>
          <a:schemeClr val="accent2">
            <a:lumMod val="60000"/>
            <a:lumOff val="40000"/>
          </a:schemeClr>
        </a:solidFill>
      </dgm:spPr>
      <dgm:t>
        <a:bodyPr/>
        <a:lstStyle/>
        <a:p>
          <a:pPr algn="ctr"/>
          <a:r>
            <a:rPr lang="zh-CN" altLang="en-US" sz="2400" dirty="0">
              <a:latin typeface="黑体" panose="02010609060101010101" pitchFamily="49" charset="-122"/>
              <a:ea typeface="黑体" panose="02010609060101010101" pitchFamily="49" charset="-122"/>
            </a:rPr>
            <a:t>二轮按题号</a:t>
          </a:r>
        </a:p>
      </dgm:t>
    </dgm:pt>
    <dgm:pt modelId="{811FC1CD-7953-47AD-8FC5-317E72FD96DD}" type="parTrans" cxnId="{73E0E0DF-68C8-4A27-850B-80C5268803B9}">
      <dgm:prSet custT="1"/>
      <dgm:spPr>
        <a:solidFill>
          <a:schemeClr val="accent2">
            <a:lumMod val="40000"/>
            <a:lumOff val="60000"/>
          </a:schemeClr>
        </a:solidFill>
      </dgm:spPr>
      <dgm:t>
        <a:bodyPr/>
        <a:lstStyle/>
        <a:p>
          <a:pPr algn="ctr"/>
          <a:endParaRPr lang="zh-CN" altLang="en-US" sz="600">
            <a:latin typeface="黑体" panose="02010609060101010101" pitchFamily="49" charset="-122"/>
            <a:ea typeface="黑体" panose="02010609060101010101" pitchFamily="49" charset="-122"/>
          </a:endParaRPr>
        </a:p>
      </dgm:t>
    </dgm:pt>
    <dgm:pt modelId="{4A69CB55-5183-47C3-90CF-A82109436BF2}" type="sibTrans" cxnId="{73E0E0DF-68C8-4A27-850B-80C5268803B9}">
      <dgm:prSet/>
      <dgm:spPr/>
      <dgm:t>
        <a:bodyPr/>
        <a:lstStyle/>
        <a:p>
          <a:pPr algn="ctr"/>
          <a:endParaRPr lang="zh-CN" altLang="en-US" sz="2000">
            <a:latin typeface="黑体" panose="02010609060101010101" pitchFamily="49" charset="-122"/>
            <a:ea typeface="黑体" panose="02010609060101010101" pitchFamily="49" charset="-122"/>
          </a:endParaRPr>
        </a:p>
      </dgm:t>
    </dgm:pt>
    <dgm:pt modelId="{0176CBBE-AF33-4A40-9DA5-7C5EDB546CA7}">
      <dgm:prSet phldrT="[文本]" custT="1"/>
      <dgm:spPr>
        <a:solidFill>
          <a:schemeClr val="accent2">
            <a:lumMod val="60000"/>
            <a:lumOff val="40000"/>
          </a:schemeClr>
        </a:solidFill>
      </dgm:spPr>
      <dgm:t>
        <a:bodyPr/>
        <a:lstStyle/>
        <a:p>
          <a:pPr algn="ctr"/>
          <a:r>
            <a:rPr lang="zh-CN" altLang="en-US" sz="2400" dirty="0">
              <a:latin typeface="黑体" panose="02010609060101010101" pitchFamily="49" charset="-122"/>
              <a:ea typeface="黑体" panose="02010609060101010101" pitchFamily="49" charset="-122"/>
            </a:rPr>
            <a:t>单科</a:t>
          </a:r>
          <a:r>
            <a:rPr lang="en-US" altLang="zh-CN" sz="2400" dirty="0">
              <a:latin typeface="黑体" panose="02010609060101010101" pitchFamily="49" charset="-122"/>
              <a:ea typeface="黑体" panose="02010609060101010101" pitchFamily="49" charset="-122"/>
            </a:rPr>
            <a:t>60+</a:t>
          </a:r>
          <a:endParaRPr lang="zh-CN" altLang="en-US" sz="2400" dirty="0">
            <a:latin typeface="黑体" panose="02010609060101010101" pitchFamily="49" charset="-122"/>
            <a:ea typeface="黑体" panose="02010609060101010101" pitchFamily="49" charset="-122"/>
          </a:endParaRPr>
        </a:p>
      </dgm:t>
    </dgm:pt>
    <dgm:pt modelId="{3A73DA34-403B-4BB2-971D-851D275E8C70}" type="parTrans" cxnId="{45319EAF-446A-4549-A6DD-EF87D3B6F4F9}">
      <dgm:prSet custT="1"/>
      <dgm:spPr>
        <a:solidFill>
          <a:schemeClr val="accent2">
            <a:lumMod val="40000"/>
            <a:lumOff val="60000"/>
          </a:schemeClr>
        </a:solidFill>
      </dgm:spPr>
      <dgm:t>
        <a:bodyPr/>
        <a:lstStyle/>
        <a:p>
          <a:pPr algn="ctr"/>
          <a:endParaRPr lang="zh-CN" altLang="en-US" sz="600">
            <a:latin typeface="黑体" panose="02010609060101010101" pitchFamily="49" charset="-122"/>
            <a:ea typeface="黑体" panose="02010609060101010101" pitchFamily="49" charset="-122"/>
          </a:endParaRPr>
        </a:p>
      </dgm:t>
    </dgm:pt>
    <dgm:pt modelId="{A2E5A402-FB5B-4E75-AEC3-000AACEECBD1}" type="sibTrans" cxnId="{45319EAF-446A-4549-A6DD-EF87D3B6F4F9}">
      <dgm:prSet/>
      <dgm:spPr/>
      <dgm:t>
        <a:bodyPr/>
        <a:lstStyle/>
        <a:p>
          <a:pPr algn="ctr"/>
          <a:endParaRPr lang="zh-CN" altLang="en-US" sz="2000">
            <a:latin typeface="黑体" panose="02010609060101010101" pitchFamily="49" charset="-122"/>
            <a:ea typeface="黑体" panose="02010609060101010101" pitchFamily="49" charset="-122"/>
          </a:endParaRPr>
        </a:p>
      </dgm:t>
    </dgm:pt>
    <dgm:pt modelId="{81D99632-C824-4530-B947-DEB638E90119}">
      <dgm:prSet phldrT="[文本]" custT="1"/>
      <dgm:spPr>
        <a:solidFill>
          <a:schemeClr val="accent2">
            <a:lumMod val="60000"/>
            <a:lumOff val="40000"/>
          </a:schemeClr>
        </a:solidFill>
      </dgm:spPr>
      <dgm:t>
        <a:bodyPr/>
        <a:lstStyle/>
        <a:p>
          <a:pPr algn="ctr"/>
          <a:r>
            <a:rPr lang="zh-CN" altLang="en-US" sz="2400" dirty="0">
              <a:latin typeface="黑体" panose="02010609060101010101" pitchFamily="49" charset="-122"/>
              <a:ea typeface="黑体" panose="02010609060101010101" pitchFamily="49" charset="-122"/>
            </a:rPr>
            <a:t>每日</a:t>
          </a:r>
          <a:endParaRPr lang="en-US" altLang="zh-CN" sz="2400" dirty="0">
            <a:latin typeface="黑体" panose="02010609060101010101" pitchFamily="49" charset="-122"/>
            <a:ea typeface="黑体" panose="02010609060101010101" pitchFamily="49" charset="-122"/>
          </a:endParaRPr>
        </a:p>
        <a:p>
          <a:pPr algn="ctr"/>
          <a:r>
            <a:rPr lang="zh-CN" altLang="en-US" sz="2400" dirty="0">
              <a:latin typeface="黑体" panose="02010609060101010101" pitchFamily="49" charset="-122"/>
              <a:ea typeface="黑体" panose="02010609060101010101" pitchFamily="49" charset="-122"/>
            </a:rPr>
            <a:t>一题</a:t>
          </a:r>
        </a:p>
      </dgm:t>
    </dgm:pt>
    <dgm:pt modelId="{544676DB-A80C-40F6-ABE3-8885DAF2E4A1}" type="parTrans" cxnId="{BADC922D-F317-447C-89C3-00719EE57A38}">
      <dgm:prSet custT="1"/>
      <dgm:spPr>
        <a:solidFill>
          <a:schemeClr val="accent2">
            <a:lumMod val="40000"/>
            <a:lumOff val="60000"/>
          </a:schemeClr>
        </a:solidFill>
      </dgm:spPr>
      <dgm:t>
        <a:bodyPr/>
        <a:lstStyle/>
        <a:p>
          <a:pPr algn="ctr"/>
          <a:endParaRPr lang="zh-CN" altLang="en-US" sz="600">
            <a:latin typeface="黑体" panose="02010609060101010101" pitchFamily="49" charset="-122"/>
            <a:ea typeface="黑体" panose="02010609060101010101" pitchFamily="49" charset="-122"/>
          </a:endParaRPr>
        </a:p>
      </dgm:t>
    </dgm:pt>
    <dgm:pt modelId="{BFB010F2-8C3E-4861-814E-53547E5C7FF1}" type="sibTrans" cxnId="{BADC922D-F317-447C-89C3-00719EE57A38}">
      <dgm:prSet/>
      <dgm:spPr/>
      <dgm:t>
        <a:bodyPr/>
        <a:lstStyle/>
        <a:p>
          <a:pPr algn="ctr"/>
          <a:endParaRPr lang="zh-CN" altLang="en-US" sz="2000">
            <a:latin typeface="黑体" panose="02010609060101010101" pitchFamily="49" charset="-122"/>
            <a:ea typeface="黑体" panose="02010609060101010101" pitchFamily="49" charset="-122"/>
          </a:endParaRPr>
        </a:p>
      </dgm:t>
    </dgm:pt>
    <dgm:pt modelId="{E344DFBD-B3B7-4896-B7AD-6F46DC14E340}">
      <dgm:prSet phldrT="[文本]" custT="1"/>
      <dgm:spPr>
        <a:solidFill>
          <a:schemeClr val="accent2">
            <a:lumMod val="60000"/>
            <a:lumOff val="40000"/>
          </a:schemeClr>
        </a:solidFill>
      </dgm:spPr>
      <dgm:t>
        <a:bodyPr/>
        <a:lstStyle/>
        <a:p>
          <a:pPr algn="ctr"/>
          <a:r>
            <a:rPr lang="zh-CN" altLang="en-US" sz="2400" dirty="0">
              <a:latin typeface="黑体" panose="02010609060101010101" pitchFamily="49" charset="-122"/>
              <a:ea typeface="黑体" panose="02010609060101010101" pitchFamily="49" charset="-122"/>
            </a:rPr>
            <a:t>文综</a:t>
          </a:r>
          <a:r>
            <a:rPr lang="en-US" altLang="zh-CN" sz="2400" dirty="0">
              <a:latin typeface="黑体" panose="02010609060101010101" pitchFamily="49" charset="-122"/>
              <a:ea typeface="黑体" panose="02010609060101010101" pitchFamily="49" charset="-122"/>
            </a:rPr>
            <a:t>12+</a:t>
          </a:r>
          <a:endParaRPr lang="zh-CN" altLang="en-US" sz="2400" dirty="0">
            <a:latin typeface="黑体" panose="02010609060101010101" pitchFamily="49" charset="-122"/>
            <a:ea typeface="黑体" panose="02010609060101010101" pitchFamily="49" charset="-122"/>
          </a:endParaRPr>
        </a:p>
      </dgm:t>
    </dgm:pt>
    <dgm:pt modelId="{EC7AFDE4-5289-46C8-80AD-B9FA760BA115}" type="parTrans" cxnId="{DB3B6334-ADD5-4AF8-B0CC-31BA2E1A7F89}">
      <dgm:prSet custT="1"/>
      <dgm:spPr>
        <a:solidFill>
          <a:schemeClr val="accent2">
            <a:lumMod val="40000"/>
            <a:lumOff val="60000"/>
          </a:schemeClr>
        </a:solidFill>
      </dgm:spPr>
      <dgm:t>
        <a:bodyPr/>
        <a:lstStyle/>
        <a:p>
          <a:pPr algn="ctr"/>
          <a:endParaRPr lang="zh-CN" altLang="en-US" sz="600">
            <a:latin typeface="黑体" panose="02010609060101010101" pitchFamily="49" charset="-122"/>
            <a:ea typeface="黑体" panose="02010609060101010101" pitchFamily="49" charset="-122"/>
          </a:endParaRPr>
        </a:p>
      </dgm:t>
    </dgm:pt>
    <dgm:pt modelId="{F395D21E-224C-4642-8430-DBE5EE56E65A}" type="sibTrans" cxnId="{DB3B6334-ADD5-4AF8-B0CC-31BA2E1A7F89}">
      <dgm:prSet/>
      <dgm:spPr/>
      <dgm:t>
        <a:bodyPr/>
        <a:lstStyle/>
        <a:p>
          <a:pPr algn="ctr"/>
          <a:endParaRPr lang="zh-CN" altLang="en-US" sz="2000">
            <a:latin typeface="黑体" panose="02010609060101010101" pitchFamily="49" charset="-122"/>
            <a:ea typeface="黑体" panose="02010609060101010101" pitchFamily="49" charset="-122"/>
          </a:endParaRPr>
        </a:p>
      </dgm:t>
    </dgm:pt>
    <dgm:pt modelId="{AD1F5A42-750B-40F1-B857-479046139E22}">
      <dgm:prSet phldrT="[文本]" custT="1"/>
      <dgm:spPr>
        <a:solidFill>
          <a:schemeClr val="accent2">
            <a:lumMod val="60000"/>
            <a:lumOff val="40000"/>
          </a:schemeClr>
        </a:solidFill>
      </dgm:spPr>
      <dgm:t>
        <a:bodyPr/>
        <a:lstStyle/>
        <a:p>
          <a:pPr algn="ctr"/>
          <a:r>
            <a:rPr lang="zh-CN" altLang="en-US" sz="2400" dirty="0">
              <a:latin typeface="黑体" panose="02010609060101010101" pitchFamily="49" charset="-122"/>
              <a:ea typeface="黑体" panose="02010609060101010101" pitchFamily="49" charset="-122"/>
            </a:rPr>
            <a:t>按题型</a:t>
          </a:r>
        </a:p>
      </dgm:t>
    </dgm:pt>
    <dgm:pt modelId="{A9685EF8-A74A-4218-9E10-7CC2217FFAE0}" type="parTrans" cxnId="{73642189-922F-48CB-B739-892CCB5D3237}">
      <dgm:prSet custT="1"/>
      <dgm:spPr>
        <a:solidFill>
          <a:schemeClr val="accent2">
            <a:lumMod val="40000"/>
            <a:lumOff val="60000"/>
          </a:schemeClr>
        </a:solidFill>
      </dgm:spPr>
      <dgm:t>
        <a:bodyPr/>
        <a:lstStyle/>
        <a:p>
          <a:endParaRPr lang="zh-CN" altLang="en-US" sz="600"/>
        </a:p>
      </dgm:t>
    </dgm:pt>
    <dgm:pt modelId="{8B06BC4E-869E-49CB-9B73-8A47FD20F950}" type="sibTrans" cxnId="{73642189-922F-48CB-B739-892CCB5D3237}">
      <dgm:prSet/>
      <dgm:spPr/>
      <dgm:t>
        <a:bodyPr/>
        <a:lstStyle/>
        <a:p>
          <a:endParaRPr lang="zh-CN" altLang="en-US" sz="2000"/>
        </a:p>
      </dgm:t>
    </dgm:pt>
    <dgm:pt modelId="{0C93EFCE-F0B9-45C4-ABEC-C658C955D51B}">
      <dgm:prSet phldrT="[文本]" custT="1"/>
      <dgm:spPr>
        <a:solidFill>
          <a:schemeClr val="accent2">
            <a:lumMod val="60000"/>
            <a:lumOff val="40000"/>
          </a:schemeClr>
        </a:solidFill>
      </dgm:spPr>
      <dgm:t>
        <a:bodyPr/>
        <a:lstStyle/>
        <a:p>
          <a:pPr algn="ctr"/>
          <a:r>
            <a:rPr lang="zh-CN" altLang="en-US" sz="2400" dirty="0">
              <a:latin typeface="黑体" panose="02010609060101010101" pitchFamily="49" charset="-122"/>
              <a:ea typeface="黑体" panose="02010609060101010101" pitchFamily="49" charset="-122"/>
            </a:rPr>
            <a:t>专项补益</a:t>
          </a:r>
        </a:p>
      </dgm:t>
    </dgm:pt>
    <dgm:pt modelId="{1DCB17DC-F9F3-4772-9028-94C4D6A802D2}" type="parTrans" cxnId="{816D841B-3574-4CCE-A55F-D35B96D5E7BA}">
      <dgm:prSet/>
      <dgm:spPr>
        <a:solidFill>
          <a:schemeClr val="accent2">
            <a:lumMod val="40000"/>
            <a:lumOff val="60000"/>
          </a:schemeClr>
        </a:solidFill>
      </dgm:spPr>
      <dgm:t>
        <a:bodyPr/>
        <a:lstStyle/>
        <a:p>
          <a:endParaRPr lang="zh-CN" altLang="en-US"/>
        </a:p>
      </dgm:t>
    </dgm:pt>
    <dgm:pt modelId="{F0B5F4FA-B3B6-4274-B8DC-43DFBAE4052C}" type="sibTrans" cxnId="{816D841B-3574-4CCE-A55F-D35B96D5E7BA}">
      <dgm:prSet/>
      <dgm:spPr/>
      <dgm:t>
        <a:bodyPr/>
        <a:lstStyle/>
        <a:p>
          <a:endParaRPr lang="zh-CN" altLang="en-US"/>
        </a:p>
      </dgm:t>
    </dgm:pt>
    <dgm:pt modelId="{BF3AF761-CAFC-48CA-AB0C-AECD227D5F6A}" type="pres">
      <dgm:prSet presAssocID="{96EF57CB-2AFD-44F9-B390-D1B74FA22D50}" presName="Name0" presStyleCnt="0">
        <dgm:presLayoutVars>
          <dgm:chMax val="1"/>
          <dgm:dir/>
          <dgm:animLvl val="ctr"/>
          <dgm:resizeHandles val="exact"/>
        </dgm:presLayoutVars>
      </dgm:prSet>
      <dgm:spPr/>
    </dgm:pt>
    <dgm:pt modelId="{DED95D32-D784-46B8-AAC2-6BACB24D6D9D}" type="pres">
      <dgm:prSet presAssocID="{7C753977-7A3B-4A2A-8F11-93F902EDAC57}" presName="centerShape" presStyleLbl="node0" presStyleIdx="0" presStyleCnt="1" custScaleX="121054"/>
      <dgm:spPr/>
    </dgm:pt>
    <dgm:pt modelId="{17F67474-E5A9-4310-A044-D7982CC448AF}" type="pres">
      <dgm:prSet presAssocID="{4F8D2CB8-BC7B-40DA-BFAC-DFB0CADECF24}" presName="parTrans" presStyleLbl="sibTrans2D1" presStyleIdx="0" presStyleCnt="7" custAng="10800000"/>
      <dgm:spPr/>
    </dgm:pt>
    <dgm:pt modelId="{ECB8E74B-241B-4CCD-BCE4-F595D88F5AA7}" type="pres">
      <dgm:prSet presAssocID="{4F8D2CB8-BC7B-40DA-BFAC-DFB0CADECF24}" presName="connectorText" presStyleLbl="sibTrans2D1" presStyleIdx="0" presStyleCnt="7"/>
      <dgm:spPr/>
    </dgm:pt>
    <dgm:pt modelId="{FF2D2BAA-0C5F-423D-A8A5-AD4DC4C0D617}" type="pres">
      <dgm:prSet presAssocID="{917EB998-08DF-4332-9327-46B79843EC65}" presName="node" presStyleLbl="node1" presStyleIdx="0" presStyleCnt="7">
        <dgm:presLayoutVars>
          <dgm:bulletEnabled val="1"/>
        </dgm:presLayoutVars>
      </dgm:prSet>
      <dgm:spPr/>
    </dgm:pt>
    <dgm:pt modelId="{9B16BFEC-67D2-4247-99BC-7C417D610FF0}" type="pres">
      <dgm:prSet presAssocID="{544676DB-A80C-40F6-ABE3-8885DAF2E4A1}" presName="parTrans" presStyleLbl="sibTrans2D1" presStyleIdx="1" presStyleCnt="7" custAng="10453851"/>
      <dgm:spPr/>
    </dgm:pt>
    <dgm:pt modelId="{EFAAF82D-73C6-474F-8618-B83D3939215D}" type="pres">
      <dgm:prSet presAssocID="{544676DB-A80C-40F6-ABE3-8885DAF2E4A1}" presName="connectorText" presStyleLbl="sibTrans2D1" presStyleIdx="1" presStyleCnt="7"/>
      <dgm:spPr/>
    </dgm:pt>
    <dgm:pt modelId="{B9D69DE6-1073-4364-98D8-FF4E6F110E01}" type="pres">
      <dgm:prSet presAssocID="{81D99632-C824-4530-B947-DEB638E90119}" presName="node" presStyleLbl="node1" presStyleIdx="1" presStyleCnt="7">
        <dgm:presLayoutVars>
          <dgm:bulletEnabled val="1"/>
        </dgm:presLayoutVars>
      </dgm:prSet>
      <dgm:spPr/>
    </dgm:pt>
    <dgm:pt modelId="{77CDE338-DCC3-4FF2-B32B-D2370EED4492}" type="pres">
      <dgm:prSet presAssocID="{3A73DA34-403B-4BB2-971D-851D275E8C70}" presName="parTrans" presStyleLbl="sibTrans2D1" presStyleIdx="2" presStyleCnt="7" custAng="11322084"/>
      <dgm:spPr/>
    </dgm:pt>
    <dgm:pt modelId="{B14DE7E8-EB2E-41C1-AB22-1BA7D9670829}" type="pres">
      <dgm:prSet presAssocID="{3A73DA34-403B-4BB2-971D-851D275E8C70}" presName="connectorText" presStyleLbl="sibTrans2D1" presStyleIdx="2" presStyleCnt="7"/>
      <dgm:spPr/>
    </dgm:pt>
    <dgm:pt modelId="{69BFF548-D876-471F-BFCE-8FCD7572219C}" type="pres">
      <dgm:prSet presAssocID="{0176CBBE-AF33-4A40-9DA5-7C5EDB546CA7}" presName="node" presStyleLbl="node1" presStyleIdx="2" presStyleCnt="7">
        <dgm:presLayoutVars>
          <dgm:bulletEnabled val="1"/>
        </dgm:presLayoutVars>
      </dgm:prSet>
      <dgm:spPr/>
    </dgm:pt>
    <dgm:pt modelId="{51DA2541-5045-482F-8F75-08316441FA21}" type="pres">
      <dgm:prSet presAssocID="{811FC1CD-7953-47AD-8FC5-317E72FD96DD}" presName="parTrans" presStyleLbl="sibTrans2D1" presStyleIdx="3" presStyleCnt="7" custAng="10800000"/>
      <dgm:spPr/>
    </dgm:pt>
    <dgm:pt modelId="{431F983B-9A16-43AE-ABD3-52AAEC7BAD85}" type="pres">
      <dgm:prSet presAssocID="{811FC1CD-7953-47AD-8FC5-317E72FD96DD}" presName="connectorText" presStyleLbl="sibTrans2D1" presStyleIdx="3" presStyleCnt="7"/>
      <dgm:spPr/>
    </dgm:pt>
    <dgm:pt modelId="{A0E6328F-5844-498F-956C-A3B506EC9C01}" type="pres">
      <dgm:prSet presAssocID="{2C18F965-0BC7-4F86-83F8-47AFAC0C1A8E}" presName="node" presStyleLbl="node1" presStyleIdx="3" presStyleCnt="7">
        <dgm:presLayoutVars>
          <dgm:bulletEnabled val="1"/>
        </dgm:presLayoutVars>
      </dgm:prSet>
      <dgm:spPr/>
    </dgm:pt>
    <dgm:pt modelId="{255DD084-05F9-43FB-A416-3FE04A87976A}" type="pres">
      <dgm:prSet presAssocID="{EC7AFDE4-5289-46C8-80AD-B9FA760BA115}" presName="parTrans" presStyleLbl="sibTrans2D1" presStyleIdx="4" presStyleCnt="7" custAng="10947205"/>
      <dgm:spPr/>
    </dgm:pt>
    <dgm:pt modelId="{B1E96A4D-E789-472E-851B-C8D036A5560A}" type="pres">
      <dgm:prSet presAssocID="{EC7AFDE4-5289-46C8-80AD-B9FA760BA115}" presName="connectorText" presStyleLbl="sibTrans2D1" presStyleIdx="4" presStyleCnt="7"/>
      <dgm:spPr/>
    </dgm:pt>
    <dgm:pt modelId="{6A65B838-FD1E-4D9B-BAB9-4F48D8277B35}" type="pres">
      <dgm:prSet presAssocID="{E344DFBD-B3B7-4896-B7AD-6F46DC14E340}" presName="node" presStyleLbl="node1" presStyleIdx="4" presStyleCnt="7">
        <dgm:presLayoutVars>
          <dgm:bulletEnabled val="1"/>
        </dgm:presLayoutVars>
      </dgm:prSet>
      <dgm:spPr/>
    </dgm:pt>
    <dgm:pt modelId="{23F38D57-10FF-41B9-9EA3-FCCE5ABCF52F}" type="pres">
      <dgm:prSet presAssocID="{A9685EF8-A74A-4218-9E10-7CC2217FFAE0}" presName="parTrans" presStyleLbl="sibTrans2D1" presStyleIdx="5" presStyleCnt="7" custAng="10723478"/>
      <dgm:spPr/>
    </dgm:pt>
    <dgm:pt modelId="{8969447B-9008-4859-ADE5-0E10AA560370}" type="pres">
      <dgm:prSet presAssocID="{A9685EF8-A74A-4218-9E10-7CC2217FFAE0}" presName="connectorText" presStyleLbl="sibTrans2D1" presStyleIdx="5" presStyleCnt="7"/>
      <dgm:spPr/>
    </dgm:pt>
    <dgm:pt modelId="{0D4516F6-A1BD-437B-99B6-43885E3506FB}" type="pres">
      <dgm:prSet presAssocID="{AD1F5A42-750B-40F1-B857-479046139E22}" presName="node" presStyleLbl="node1" presStyleIdx="5" presStyleCnt="7">
        <dgm:presLayoutVars>
          <dgm:bulletEnabled val="1"/>
        </dgm:presLayoutVars>
      </dgm:prSet>
      <dgm:spPr/>
    </dgm:pt>
    <dgm:pt modelId="{2E00BA33-57BC-4304-B625-5D1130C33474}" type="pres">
      <dgm:prSet presAssocID="{1DCB17DC-F9F3-4772-9028-94C4D6A802D2}" presName="parTrans" presStyleLbl="sibTrans2D1" presStyleIdx="6" presStyleCnt="7" custAng="10692779"/>
      <dgm:spPr/>
    </dgm:pt>
    <dgm:pt modelId="{3D64EC6B-91B3-4D86-A20E-50E3F134A61C}" type="pres">
      <dgm:prSet presAssocID="{1DCB17DC-F9F3-4772-9028-94C4D6A802D2}" presName="connectorText" presStyleLbl="sibTrans2D1" presStyleIdx="6" presStyleCnt="7"/>
      <dgm:spPr/>
    </dgm:pt>
    <dgm:pt modelId="{BEC2526E-6627-4CF0-A4F6-4EB53D1DC165}" type="pres">
      <dgm:prSet presAssocID="{0C93EFCE-F0B9-45C4-ABEC-C658C955D51B}" presName="node" presStyleLbl="node1" presStyleIdx="6" presStyleCnt="7">
        <dgm:presLayoutVars>
          <dgm:bulletEnabled val="1"/>
        </dgm:presLayoutVars>
      </dgm:prSet>
      <dgm:spPr/>
    </dgm:pt>
  </dgm:ptLst>
  <dgm:cxnLst>
    <dgm:cxn modelId="{0ED44500-3307-481B-AE6B-A979ED994F80}" srcId="{96EF57CB-2AFD-44F9-B390-D1B74FA22D50}" destId="{7C753977-7A3B-4A2A-8F11-93F902EDAC57}" srcOrd="0" destOrd="0" parTransId="{E026BE7E-E284-49ED-A252-B4B0E784CD9D}" sibTransId="{CF58E21F-4FF9-49F7-949E-AC093BAAF529}"/>
    <dgm:cxn modelId="{2F264C02-C963-4BF8-A709-A440D17082B8}" type="presOf" srcId="{EC7AFDE4-5289-46C8-80AD-B9FA760BA115}" destId="{B1E96A4D-E789-472E-851B-C8D036A5560A}" srcOrd="1" destOrd="0" presId="urn:microsoft.com/office/officeart/2005/8/layout/radial5"/>
    <dgm:cxn modelId="{DDD50B05-7473-406C-BEA0-90C7853830AB}" type="presOf" srcId="{4F8D2CB8-BC7B-40DA-BFAC-DFB0CADECF24}" destId="{17F67474-E5A9-4310-A044-D7982CC448AF}" srcOrd="0" destOrd="0" presId="urn:microsoft.com/office/officeart/2005/8/layout/radial5"/>
    <dgm:cxn modelId="{640D160D-081C-4CEE-B209-08F848463F37}" type="presOf" srcId="{1DCB17DC-F9F3-4772-9028-94C4D6A802D2}" destId="{3D64EC6B-91B3-4D86-A20E-50E3F134A61C}" srcOrd="1" destOrd="0" presId="urn:microsoft.com/office/officeart/2005/8/layout/radial5"/>
    <dgm:cxn modelId="{28689814-B35A-4552-BB6F-DC5411DA179A}" type="presOf" srcId="{E344DFBD-B3B7-4896-B7AD-6F46DC14E340}" destId="{6A65B838-FD1E-4D9B-BAB9-4F48D8277B35}" srcOrd="0" destOrd="0" presId="urn:microsoft.com/office/officeart/2005/8/layout/radial5"/>
    <dgm:cxn modelId="{816D841B-3574-4CCE-A55F-D35B96D5E7BA}" srcId="{7C753977-7A3B-4A2A-8F11-93F902EDAC57}" destId="{0C93EFCE-F0B9-45C4-ABEC-C658C955D51B}" srcOrd="6" destOrd="0" parTransId="{1DCB17DC-F9F3-4772-9028-94C4D6A802D2}" sibTransId="{F0B5F4FA-B3B6-4274-B8DC-43DFBAE4052C}"/>
    <dgm:cxn modelId="{BADC922D-F317-447C-89C3-00719EE57A38}" srcId="{7C753977-7A3B-4A2A-8F11-93F902EDAC57}" destId="{81D99632-C824-4530-B947-DEB638E90119}" srcOrd="1" destOrd="0" parTransId="{544676DB-A80C-40F6-ABE3-8885DAF2E4A1}" sibTransId="{BFB010F2-8C3E-4861-814E-53547E5C7FF1}"/>
    <dgm:cxn modelId="{DB3B6334-ADD5-4AF8-B0CC-31BA2E1A7F89}" srcId="{7C753977-7A3B-4A2A-8F11-93F902EDAC57}" destId="{E344DFBD-B3B7-4896-B7AD-6F46DC14E340}" srcOrd="4" destOrd="0" parTransId="{EC7AFDE4-5289-46C8-80AD-B9FA760BA115}" sibTransId="{F395D21E-224C-4642-8430-DBE5EE56E65A}"/>
    <dgm:cxn modelId="{BF427F36-80AB-4F9D-8DC6-366D95543477}" type="presOf" srcId="{81D99632-C824-4530-B947-DEB638E90119}" destId="{B9D69DE6-1073-4364-98D8-FF4E6F110E01}" srcOrd="0" destOrd="0" presId="urn:microsoft.com/office/officeart/2005/8/layout/radial5"/>
    <dgm:cxn modelId="{F3495B5F-DBC9-4F24-8AE2-0D97CE2268A0}" type="presOf" srcId="{0176CBBE-AF33-4A40-9DA5-7C5EDB546CA7}" destId="{69BFF548-D876-471F-BFCE-8FCD7572219C}" srcOrd="0" destOrd="0" presId="urn:microsoft.com/office/officeart/2005/8/layout/radial5"/>
    <dgm:cxn modelId="{09C05C68-8FB5-456D-B468-FDA1229B7AAD}" type="presOf" srcId="{544676DB-A80C-40F6-ABE3-8885DAF2E4A1}" destId="{9B16BFEC-67D2-4247-99BC-7C417D610FF0}" srcOrd="0" destOrd="0" presId="urn:microsoft.com/office/officeart/2005/8/layout/radial5"/>
    <dgm:cxn modelId="{8E83A66E-6847-4958-ABA5-0C99F488ADB8}" type="presOf" srcId="{811FC1CD-7953-47AD-8FC5-317E72FD96DD}" destId="{51DA2541-5045-482F-8F75-08316441FA21}" srcOrd="0" destOrd="0" presId="urn:microsoft.com/office/officeart/2005/8/layout/radial5"/>
    <dgm:cxn modelId="{EB736D71-3EB1-45DF-B45C-D4D1B9FD6486}" type="presOf" srcId="{EC7AFDE4-5289-46C8-80AD-B9FA760BA115}" destId="{255DD084-05F9-43FB-A416-3FE04A87976A}" srcOrd="0" destOrd="0" presId="urn:microsoft.com/office/officeart/2005/8/layout/radial5"/>
    <dgm:cxn modelId="{68BC9D71-343D-4348-95DC-6F399C7D19D1}" type="presOf" srcId="{1DCB17DC-F9F3-4772-9028-94C4D6A802D2}" destId="{2E00BA33-57BC-4304-B625-5D1130C33474}" srcOrd="0" destOrd="0" presId="urn:microsoft.com/office/officeart/2005/8/layout/radial5"/>
    <dgm:cxn modelId="{9AC18653-9F3D-4D04-9203-9F6D136EDC9D}" type="presOf" srcId="{917EB998-08DF-4332-9327-46B79843EC65}" destId="{FF2D2BAA-0C5F-423D-A8A5-AD4DC4C0D617}" srcOrd="0" destOrd="0" presId="urn:microsoft.com/office/officeart/2005/8/layout/radial5"/>
    <dgm:cxn modelId="{E2777C76-270D-4940-A283-63C83A656E19}" type="presOf" srcId="{7C753977-7A3B-4A2A-8F11-93F902EDAC57}" destId="{DED95D32-D784-46B8-AAC2-6BACB24D6D9D}" srcOrd="0" destOrd="0" presId="urn:microsoft.com/office/officeart/2005/8/layout/radial5"/>
    <dgm:cxn modelId="{92E2E879-061E-4FF1-9AFF-C4EC22335EA6}" type="presOf" srcId="{811FC1CD-7953-47AD-8FC5-317E72FD96DD}" destId="{431F983B-9A16-43AE-ABD3-52AAEC7BAD85}" srcOrd="1" destOrd="0" presId="urn:microsoft.com/office/officeart/2005/8/layout/radial5"/>
    <dgm:cxn modelId="{5F8AB086-319F-4574-BBBC-B4C36C8C6515}" type="presOf" srcId="{A9685EF8-A74A-4218-9E10-7CC2217FFAE0}" destId="{23F38D57-10FF-41B9-9EA3-FCCE5ABCF52F}" srcOrd="0" destOrd="0" presId="urn:microsoft.com/office/officeart/2005/8/layout/radial5"/>
    <dgm:cxn modelId="{B646D687-EF34-470E-9328-6E2D6779F3D0}" type="presOf" srcId="{A9685EF8-A74A-4218-9E10-7CC2217FFAE0}" destId="{8969447B-9008-4859-ADE5-0E10AA560370}" srcOrd="1" destOrd="0" presId="urn:microsoft.com/office/officeart/2005/8/layout/radial5"/>
    <dgm:cxn modelId="{73642189-922F-48CB-B739-892CCB5D3237}" srcId="{7C753977-7A3B-4A2A-8F11-93F902EDAC57}" destId="{AD1F5A42-750B-40F1-B857-479046139E22}" srcOrd="5" destOrd="0" parTransId="{A9685EF8-A74A-4218-9E10-7CC2217FFAE0}" sibTransId="{8B06BC4E-869E-49CB-9B73-8A47FD20F950}"/>
    <dgm:cxn modelId="{BDB83B90-2284-44D3-9835-FC42E7F49693}" type="presOf" srcId="{3A73DA34-403B-4BB2-971D-851D275E8C70}" destId="{B14DE7E8-EB2E-41C1-AB22-1BA7D9670829}" srcOrd="1" destOrd="0" presId="urn:microsoft.com/office/officeart/2005/8/layout/radial5"/>
    <dgm:cxn modelId="{978CF790-636B-49D7-B591-17CC0702E3ED}" type="presOf" srcId="{4F8D2CB8-BC7B-40DA-BFAC-DFB0CADECF24}" destId="{ECB8E74B-241B-4CCD-BCE4-F595D88F5AA7}" srcOrd="1" destOrd="0" presId="urn:microsoft.com/office/officeart/2005/8/layout/radial5"/>
    <dgm:cxn modelId="{417FC197-EEAD-45CF-854E-E1A17D7F8705}" type="presOf" srcId="{2C18F965-0BC7-4F86-83F8-47AFAC0C1A8E}" destId="{A0E6328F-5844-498F-956C-A3B506EC9C01}" srcOrd="0" destOrd="0" presId="urn:microsoft.com/office/officeart/2005/8/layout/radial5"/>
    <dgm:cxn modelId="{E848D3A9-1655-4068-B474-37F2B131E08C}" type="presOf" srcId="{AD1F5A42-750B-40F1-B857-479046139E22}" destId="{0D4516F6-A1BD-437B-99B6-43885E3506FB}" srcOrd="0" destOrd="0" presId="urn:microsoft.com/office/officeart/2005/8/layout/radial5"/>
    <dgm:cxn modelId="{45319EAF-446A-4549-A6DD-EF87D3B6F4F9}" srcId="{7C753977-7A3B-4A2A-8F11-93F902EDAC57}" destId="{0176CBBE-AF33-4A40-9DA5-7C5EDB546CA7}" srcOrd="2" destOrd="0" parTransId="{3A73DA34-403B-4BB2-971D-851D275E8C70}" sibTransId="{A2E5A402-FB5B-4E75-AEC3-000AACEECBD1}"/>
    <dgm:cxn modelId="{F4D607B2-FBCF-45BA-954B-B84F1449438F}" type="presOf" srcId="{3A73DA34-403B-4BB2-971D-851D275E8C70}" destId="{77CDE338-DCC3-4FF2-B32B-D2370EED4492}" srcOrd="0" destOrd="0" presId="urn:microsoft.com/office/officeart/2005/8/layout/radial5"/>
    <dgm:cxn modelId="{00DBA8BE-4159-4B81-A91A-D86652A2E31C}" type="presOf" srcId="{0C93EFCE-F0B9-45C4-ABEC-C658C955D51B}" destId="{BEC2526E-6627-4CF0-A4F6-4EB53D1DC165}" srcOrd="0" destOrd="0" presId="urn:microsoft.com/office/officeart/2005/8/layout/radial5"/>
    <dgm:cxn modelId="{643F9DC5-B540-4259-8AF8-11BC450F9496}" type="presOf" srcId="{544676DB-A80C-40F6-ABE3-8885DAF2E4A1}" destId="{EFAAF82D-73C6-474F-8618-B83D3939215D}" srcOrd="1" destOrd="0" presId="urn:microsoft.com/office/officeart/2005/8/layout/radial5"/>
    <dgm:cxn modelId="{73E0E0DF-68C8-4A27-850B-80C5268803B9}" srcId="{7C753977-7A3B-4A2A-8F11-93F902EDAC57}" destId="{2C18F965-0BC7-4F86-83F8-47AFAC0C1A8E}" srcOrd="3" destOrd="0" parTransId="{811FC1CD-7953-47AD-8FC5-317E72FD96DD}" sibTransId="{4A69CB55-5183-47C3-90CF-A82109436BF2}"/>
    <dgm:cxn modelId="{44A274E4-0C2C-4683-A45B-542551FA91C6}" srcId="{7C753977-7A3B-4A2A-8F11-93F902EDAC57}" destId="{917EB998-08DF-4332-9327-46B79843EC65}" srcOrd="0" destOrd="0" parTransId="{4F8D2CB8-BC7B-40DA-BFAC-DFB0CADECF24}" sibTransId="{9DFFDDB7-23EA-45A5-BE86-00EE93234FDD}"/>
    <dgm:cxn modelId="{CFB9AAFB-6935-4C48-9F73-5298CB48C986}" type="presOf" srcId="{96EF57CB-2AFD-44F9-B390-D1B74FA22D50}" destId="{BF3AF761-CAFC-48CA-AB0C-AECD227D5F6A}" srcOrd="0" destOrd="0" presId="urn:microsoft.com/office/officeart/2005/8/layout/radial5"/>
    <dgm:cxn modelId="{5B05D045-A1BA-4CFA-9C95-4934E24143D6}" type="presParOf" srcId="{BF3AF761-CAFC-48CA-AB0C-AECD227D5F6A}" destId="{DED95D32-D784-46B8-AAC2-6BACB24D6D9D}" srcOrd="0" destOrd="0" presId="urn:microsoft.com/office/officeart/2005/8/layout/radial5"/>
    <dgm:cxn modelId="{9A87737B-9CF7-444D-883B-F81EA09E3B14}" type="presParOf" srcId="{BF3AF761-CAFC-48CA-AB0C-AECD227D5F6A}" destId="{17F67474-E5A9-4310-A044-D7982CC448AF}" srcOrd="1" destOrd="0" presId="urn:microsoft.com/office/officeart/2005/8/layout/radial5"/>
    <dgm:cxn modelId="{00F66377-98F5-445A-82EC-2FABCBA81683}" type="presParOf" srcId="{17F67474-E5A9-4310-A044-D7982CC448AF}" destId="{ECB8E74B-241B-4CCD-BCE4-F595D88F5AA7}" srcOrd="0" destOrd="0" presId="urn:microsoft.com/office/officeart/2005/8/layout/radial5"/>
    <dgm:cxn modelId="{6B9B62A2-CBAB-4D0D-A62B-51E3D59998EB}" type="presParOf" srcId="{BF3AF761-CAFC-48CA-AB0C-AECD227D5F6A}" destId="{FF2D2BAA-0C5F-423D-A8A5-AD4DC4C0D617}" srcOrd="2" destOrd="0" presId="urn:microsoft.com/office/officeart/2005/8/layout/radial5"/>
    <dgm:cxn modelId="{9C1033AD-725A-480D-9C94-ED76FFFA0C71}" type="presParOf" srcId="{BF3AF761-CAFC-48CA-AB0C-AECD227D5F6A}" destId="{9B16BFEC-67D2-4247-99BC-7C417D610FF0}" srcOrd="3" destOrd="0" presId="urn:microsoft.com/office/officeart/2005/8/layout/radial5"/>
    <dgm:cxn modelId="{2A3EEFF0-5DC3-4A16-987D-1797843D316A}" type="presParOf" srcId="{9B16BFEC-67D2-4247-99BC-7C417D610FF0}" destId="{EFAAF82D-73C6-474F-8618-B83D3939215D}" srcOrd="0" destOrd="0" presId="urn:microsoft.com/office/officeart/2005/8/layout/radial5"/>
    <dgm:cxn modelId="{871F20E9-084B-498C-918D-C006AD2ECC2A}" type="presParOf" srcId="{BF3AF761-CAFC-48CA-AB0C-AECD227D5F6A}" destId="{B9D69DE6-1073-4364-98D8-FF4E6F110E01}" srcOrd="4" destOrd="0" presId="urn:microsoft.com/office/officeart/2005/8/layout/radial5"/>
    <dgm:cxn modelId="{BC239701-A2F0-4956-81AB-F52A2D272839}" type="presParOf" srcId="{BF3AF761-CAFC-48CA-AB0C-AECD227D5F6A}" destId="{77CDE338-DCC3-4FF2-B32B-D2370EED4492}" srcOrd="5" destOrd="0" presId="urn:microsoft.com/office/officeart/2005/8/layout/radial5"/>
    <dgm:cxn modelId="{5911BC84-64DB-47FF-8B9D-B846D184795C}" type="presParOf" srcId="{77CDE338-DCC3-4FF2-B32B-D2370EED4492}" destId="{B14DE7E8-EB2E-41C1-AB22-1BA7D9670829}" srcOrd="0" destOrd="0" presId="urn:microsoft.com/office/officeart/2005/8/layout/radial5"/>
    <dgm:cxn modelId="{1313AE38-E697-42C2-9DCC-4E287A70B9F7}" type="presParOf" srcId="{BF3AF761-CAFC-48CA-AB0C-AECD227D5F6A}" destId="{69BFF548-D876-471F-BFCE-8FCD7572219C}" srcOrd="6" destOrd="0" presId="urn:microsoft.com/office/officeart/2005/8/layout/radial5"/>
    <dgm:cxn modelId="{7D594CBD-578B-46E9-8FA9-6982C28114D2}" type="presParOf" srcId="{BF3AF761-CAFC-48CA-AB0C-AECD227D5F6A}" destId="{51DA2541-5045-482F-8F75-08316441FA21}" srcOrd="7" destOrd="0" presId="urn:microsoft.com/office/officeart/2005/8/layout/radial5"/>
    <dgm:cxn modelId="{DCC8D6DB-2306-4D8B-8610-F0795DA65C09}" type="presParOf" srcId="{51DA2541-5045-482F-8F75-08316441FA21}" destId="{431F983B-9A16-43AE-ABD3-52AAEC7BAD85}" srcOrd="0" destOrd="0" presId="urn:microsoft.com/office/officeart/2005/8/layout/radial5"/>
    <dgm:cxn modelId="{3DD4F6E1-EE2E-4669-A15A-8B8EB2F84534}" type="presParOf" srcId="{BF3AF761-CAFC-48CA-AB0C-AECD227D5F6A}" destId="{A0E6328F-5844-498F-956C-A3B506EC9C01}" srcOrd="8" destOrd="0" presId="urn:microsoft.com/office/officeart/2005/8/layout/radial5"/>
    <dgm:cxn modelId="{DED5C07F-2FF0-49D4-B025-521CEB8C3EE7}" type="presParOf" srcId="{BF3AF761-CAFC-48CA-AB0C-AECD227D5F6A}" destId="{255DD084-05F9-43FB-A416-3FE04A87976A}" srcOrd="9" destOrd="0" presId="urn:microsoft.com/office/officeart/2005/8/layout/radial5"/>
    <dgm:cxn modelId="{8C0EB3FE-A43F-4DBB-AC20-3633CCA81927}" type="presParOf" srcId="{255DD084-05F9-43FB-A416-3FE04A87976A}" destId="{B1E96A4D-E789-472E-851B-C8D036A5560A}" srcOrd="0" destOrd="0" presId="urn:microsoft.com/office/officeart/2005/8/layout/radial5"/>
    <dgm:cxn modelId="{B86E2F35-944D-4E2A-A3DB-8A40ECC1A9EE}" type="presParOf" srcId="{BF3AF761-CAFC-48CA-AB0C-AECD227D5F6A}" destId="{6A65B838-FD1E-4D9B-BAB9-4F48D8277B35}" srcOrd="10" destOrd="0" presId="urn:microsoft.com/office/officeart/2005/8/layout/radial5"/>
    <dgm:cxn modelId="{B8E7841E-32A4-4141-8525-2FA959B90DB7}" type="presParOf" srcId="{BF3AF761-CAFC-48CA-AB0C-AECD227D5F6A}" destId="{23F38D57-10FF-41B9-9EA3-FCCE5ABCF52F}" srcOrd="11" destOrd="0" presId="urn:microsoft.com/office/officeart/2005/8/layout/radial5"/>
    <dgm:cxn modelId="{66DF5C3A-2708-478D-89F0-43E534072479}" type="presParOf" srcId="{23F38D57-10FF-41B9-9EA3-FCCE5ABCF52F}" destId="{8969447B-9008-4859-ADE5-0E10AA560370}" srcOrd="0" destOrd="0" presId="urn:microsoft.com/office/officeart/2005/8/layout/radial5"/>
    <dgm:cxn modelId="{13DA2C3E-3466-4F79-8D75-EA72141EDE14}" type="presParOf" srcId="{BF3AF761-CAFC-48CA-AB0C-AECD227D5F6A}" destId="{0D4516F6-A1BD-437B-99B6-43885E3506FB}" srcOrd="12" destOrd="0" presId="urn:microsoft.com/office/officeart/2005/8/layout/radial5"/>
    <dgm:cxn modelId="{CF1C56B8-3908-4006-9C2B-D1A38390BC54}" type="presParOf" srcId="{BF3AF761-CAFC-48CA-AB0C-AECD227D5F6A}" destId="{2E00BA33-57BC-4304-B625-5D1130C33474}" srcOrd="13" destOrd="0" presId="urn:microsoft.com/office/officeart/2005/8/layout/radial5"/>
    <dgm:cxn modelId="{38ABBFCA-9186-42D4-AC17-8E99CE5550E3}" type="presParOf" srcId="{2E00BA33-57BC-4304-B625-5D1130C33474}" destId="{3D64EC6B-91B3-4D86-A20E-50E3F134A61C}" srcOrd="0" destOrd="0" presId="urn:microsoft.com/office/officeart/2005/8/layout/radial5"/>
    <dgm:cxn modelId="{CB0E2A6C-3D81-4909-A489-7B0F7F412BCA}" type="presParOf" srcId="{BF3AF761-CAFC-48CA-AB0C-AECD227D5F6A}" destId="{BEC2526E-6627-4CF0-A4F6-4EB53D1DC165}"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421430-4430-4C1A-944F-5B8B9C18CB8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040143B1-9EFC-4522-8363-EBC022013E25}">
      <dgm:prSet phldrT="[文本]"/>
      <dgm:spPr/>
      <dgm:t>
        <a:bodyPr/>
        <a:lstStyle/>
        <a:p>
          <a:r>
            <a:rPr lang="zh-CN" altLang="en-US" dirty="0"/>
            <a:t>做题思维</a:t>
          </a:r>
        </a:p>
      </dgm:t>
    </dgm:pt>
    <dgm:pt modelId="{0D344053-A0BB-4AE4-9295-874D3773A60D}" type="parTrans" cxnId="{86F1DF07-7F95-45A4-A820-F16B7494C4E4}">
      <dgm:prSet/>
      <dgm:spPr/>
      <dgm:t>
        <a:bodyPr/>
        <a:lstStyle/>
        <a:p>
          <a:endParaRPr lang="zh-CN" altLang="en-US"/>
        </a:p>
      </dgm:t>
    </dgm:pt>
    <dgm:pt modelId="{FEBC214F-4206-46F7-B23F-EC3C7EB7E8B5}" type="sibTrans" cxnId="{86F1DF07-7F95-45A4-A820-F16B7494C4E4}">
      <dgm:prSet/>
      <dgm:spPr/>
      <dgm:t>
        <a:bodyPr/>
        <a:lstStyle/>
        <a:p>
          <a:endParaRPr lang="zh-CN" altLang="en-US"/>
        </a:p>
      </dgm:t>
    </dgm:pt>
    <dgm:pt modelId="{3B54F51D-5534-4CF5-B9F6-0DEF0E13D622}">
      <dgm:prSet phldrT="[文本]" custT="1"/>
      <dgm:spPr/>
      <dgm:t>
        <a:bodyPr/>
        <a:lstStyle/>
        <a:p>
          <a:r>
            <a:rPr lang="zh-CN" altLang="en-US" sz="2800" b="1" dirty="0">
              <a:solidFill>
                <a:srgbClr val="FF0000"/>
              </a:solidFill>
              <a:latin typeface="宋体" panose="02010600030101010101" pitchFamily="2" charset="-122"/>
              <a:ea typeface="宋体" panose="02010600030101010101" pitchFamily="2" charset="-122"/>
            </a:rPr>
            <a:t>步骤一：</a:t>
          </a:r>
          <a:r>
            <a:rPr lang="zh-CN" altLang="en-US" sz="2800" b="1" dirty="0">
              <a:latin typeface="宋体" panose="02010600030101010101" pitchFamily="2" charset="-122"/>
              <a:ea typeface="宋体" panose="02010600030101010101" pitchFamily="2" charset="-122"/>
            </a:rPr>
            <a:t>获取和解读信息</a:t>
          </a:r>
          <a:endParaRPr lang="zh-CN" altLang="en-US" sz="2800" dirty="0"/>
        </a:p>
      </dgm:t>
    </dgm:pt>
    <dgm:pt modelId="{A3078D7A-49A4-40A8-AAA8-7B6CD3B87C3E}" type="parTrans" cxnId="{D71F8C53-3395-4167-A75D-38507F870D73}">
      <dgm:prSet/>
      <dgm:spPr/>
      <dgm:t>
        <a:bodyPr/>
        <a:lstStyle/>
        <a:p>
          <a:endParaRPr lang="zh-CN" altLang="en-US"/>
        </a:p>
      </dgm:t>
    </dgm:pt>
    <dgm:pt modelId="{4BACB517-2B4F-4856-BBCA-D814B5BAC899}" type="sibTrans" cxnId="{D71F8C53-3395-4167-A75D-38507F870D73}">
      <dgm:prSet/>
      <dgm:spPr/>
      <dgm:t>
        <a:bodyPr/>
        <a:lstStyle/>
        <a:p>
          <a:endParaRPr lang="zh-CN" altLang="en-US"/>
        </a:p>
      </dgm:t>
    </dgm:pt>
    <dgm:pt modelId="{BC7DE756-CFE7-454E-8DB6-D58D58BEFBF7}">
      <dgm:prSet phldrT="[文本]" custT="1"/>
      <dgm:spPr/>
      <dgm:t>
        <a:bodyPr/>
        <a:lstStyle/>
        <a:p>
          <a:r>
            <a:rPr lang="zh-CN" altLang="en-US" sz="2800" b="1" dirty="0">
              <a:solidFill>
                <a:srgbClr val="FF0000"/>
              </a:solidFill>
              <a:latin typeface="宋体" panose="02010600030101010101" pitchFamily="2" charset="-122"/>
              <a:ea typeface="宋体" panose="02010600030101010101" pitchFamily="2" charset="-122"/>
            </a:rPr>
            <a:t>步骤二</a:t>
          </a:r>
          <a:r>
            <a:rPr lang="zh-CN" altLang="en-US" sz="2800" b="1" dirty="0">
              <a:latin typeface="宋体" panose="02010600030101010101" pitchFamily="2" charset="-122"/>
              <a:ea typeface="宋体" panose="02010600030101010101" pitchFamily="2" charset="-122"/>
            </a:rPr>
            <a:t>：调动和运用相关所学知识</a:t>
          </a:r>
          <a:endParaRPr lang="zh-CN" altLang="en-US" sz="2800" dirty="0"/>
        </a:p>
      </dgm:t>
    </dgm:pt>
    <dgm:pt modelId="{4F58B44E-05F8-4A8D-A11D-73218344A727}" type="parTrans" cxnId="{8BCBA4D8-A71C-4A48-BB62-B396B7B3B20C}">
      <dgm:prSet/>
      <dgm:spPr/>
      <dgm:t>
        <a:bodyPr/>
        <a:lstStyle/>
        <a:p>
          <a:endParaRPr lang="zh-CN" altLang="en-US"/>
        </a:p>
      </dgm:t>
    </dgm:pt>
    <dgm:pt modelId="{3D44D398-3DF7-4C93-A4FA-1EA2E781A904}" type="sibTrans" cxnId="{8BCBA4D8-A71C-4A48-BB62-B396B7B3B20C}">
      <dgm:prSet/>
      <dgm:spPr/>
      <dgm:t>
        <a:bodyPr/>
        <a:lstStyle/>
        <a:p>
          <a:endParaRPr lang="zh-CN" altLang="en-US"/>
        </a:p>
      </dgm:t>
    </dgm:pt>
    <dgm:pt modelId="{C355857D-4DAA-4291-B211-3C77CA89D1B1}">
      <dgm:prSet custT="1"/>
      <dgm:spPr/>
      <dgm:t>
        <a:bodyPr/>
        <a:lstStyle/>
        <a:p>
          <a:r>
            <a:rPr lang="zh-CN" altLang="en-US" sz="2800" b="1" dirty="0">
              <a:solidFill>
                <a:srgbClr val="FF0000"/>
              </a:solidFill>
              <a:latin typeface="宋体" panose="02010600030101010101" pitchFamily="2" charset="-122"/>
              <a:ea typeface="宋体" panose="02010600030101010101" pitchFamily="2" charset="-122"/>
            </a:rPr>
            <a:t>步骤三：</a:t>
          </a:r>
          <a:r>
            <a:rPr lang="zh-CN" altLang="en-US" sz="2800" b="1" dirty="0">
              <a:latin typeface="宋体" panose="02010600030101010101" pitchFamily="2" charset="-122"/>
              <a:ea typeface="宋体" panose="02010600030101010101" pitchFamily="2" charset="-122"/>
            </a:rPr>
            <a:t>本题核心</a:t>
          </a:r>
        </a:p>
      </dgm:t>
    </dgm:pt>
    <dgm:pt modelId="{F5F8ACA2-E203-4975-B032-DEAC41FE69B1}" type="parTrans" cxnId="{06C4D9B4-A985-483E-B84B-0612F72BE78C}">
      <dgm:prSet/>
      <dgm:spPr/>
      <dgm:t>
        <a:bodyPr/>
        <a:lstStyle/>
        <a:p>
          <a:endParaRPr lang="zh-CN" altLang="en-US"/>
        </a:p>
      </dgm:t>
    </dgm:pt>
    <dgm:pt modelId="{8A1D7069-A813-46F7-A289-3015F4D90D88}" type="sibTrans" cxnId="{06C4D9B4-A985-483E-B84B-0612F72BE78C}">
      <dgm:prSet/>
      <dgm:spPr/>
      <dgm:t>
        <a:bodyPr/>
        <a:lstStyle/>
        <a:p>
          <a:endParaRPr lang="zh-CN" altLang="en-US"/>
        </a:p>
      </dgm:t>
    </dgm:pt>
    <dgm:pt modelId="{B6BC8BBD-B543-4A83-B97B-F092D5899961}" type="pres">
      <dgm:prSet presAssocID="{CD421430-4430-4C1A-944F-5B8B9C18CB8A}" presName="Name0" presStyleCnt="0">
        <dgm:presLayoutVars>
          <dgm:chPref val="1"/>
          <dgm:dir/>
          <dgm:animOne val="branch"/>
          <dgm:animLvl val="lvl"/>
          <dgm:resizeHandles val="exact"/>
        </dgm:presLayoutVars>
      </dgm:prSet>
      <dgm:spPr/>
    </dgm:pt>
    <dgm:pt modelId="{4202B1DC-DDBD-4C12-A7EE-00CEC0EF12EE}" type="pres">
      <dgm:prSet presAssocID="{040143B1-9EFC-4522-8363-EBC022013E25}" presName="root1" presStyleCnt="0"/>
      <dgm:spPr/>
    </dgm:pt>
    <dgm:pt modelId="{34CA6DAA-006F-4441-9760-B9FBC4A41E89}" type="pres">
      <dgm:prSet presAssocID="{040143B1-9EFC-4522-8363-EBC022013E25}" presName="LevelOneTextNode" presStyleLbl="node0" presStyleIdx="0" presStyleCnt="1" custAng="5400000" custScaleY="18831">
        <dgm:presLayoutVars>
          <dgm:chPref val="3"/>
        </dgm:presLayoutVars>
      </dgm:prSet>
      <dgm:spPr/>
    </dgm:pt>
    <dgm:pt modelId="{CB85756A-CC8A-446C-BCE5-BCE2AC88117C}" type="pres">
      <dgm:prSet presAssocID="{040143B1-9EFC-4522-8363-EBC022013E25}" presName="level2hierChild" presStyleCnt="0"/>
      <dgm:spPr/>
    </dgm:pt>
    <dgm:pt modelId="{7B6790D9-AD32-4D78-8A26-6CC9EE265852}" type="pres">
      <dgm:prSet presAssocID="{A3078D7A-49A4-40A8-AAA8-7B6CD3B87C3E}" presName="conn2-1" presStyleLbl="parChTrans1D2" presStyleIdx="0" presStyleCnt="3"/>
      <dgm:spPr/>
    </dgm:pt>
    <dgm:pt modelId="{5E9CA16D-085E-4DF4-B6AC-0BA4CDA835E3}" type="pres">
      <dgm:prSet presAssocID="{A3078D7A-49A4-40A8-AAA8-7B6CD3B87C3E}" presName="connTx" presStyleLbl="parChTrans1D2" presStyleIdx="0" presStyleCnt="3"/>
      <dgm:spPr/>
    </dgm:pt>
    <dgm:pt modelId="{DD1B635D-ECD0-4178-95F3-3BCE9F815FDC}" type="pres">
      <dgm:prSet presAssocID="{3B54F51D-5534-4CF5-B9F6-0DEF0E13D622}" presName="root2" presStyleCnt="0"/>
      <dgm:spPr/>
    </dgm:pt>
    <dgm:pt modelId="{1D5B20CD-86CF-4975-9A3B-D494426045E7}" type="pres">
      <dgm:prSet presAssocID="{3B54F51D-5534-4CF5-B9F6-0DEF0E13D622}" presName="LevelTwoTextNode" presStyleLbl="node2" presStyleIdx="0" presStyleCnt="3" custScaleX="110030">
        <dgm:presLayoutVars>
          <dgm:chPref val="3"/>
        </dgm:presLayoutVars>
      </dgm:prSet>
      <dgm:spPr/>
    </dgm:pt>
    <dgm:pt modelId="{24CD5381-5B04-49EE-998D-F5F49E8353AF}" type="pres">
      <dgm:prSet presAssocID="{3B54F51D-5534-4CF5-B9F6-0DEF0E13D622}" presName="level3hierChild" presStyleCnt="0"/>
      <dgm:spPr/>
    </dgm:pt>
    <dgm:pt modelId="{4BB8126B-1E07-463E-B0AB-A5AC7F9F9AE0}" type="pres">
      <dgm:prSet presAssocID="{4F58B44E-05F8-4A8D-A11D-73218344A727}" presName="conn2-1" presStyleLbl="parChTrans1D2" presStyleIdx="1" presStyleCnt="3"/>
      <dgm:spPr/>
    </dgm:pt>
    <dgm:pt modelId="{A312ED49-1C42-4B32-8F4B-04D17B4EE580}" type="pres">
      <dgm:prSet presAssocID="{4F58B44E-05F8-4A8D-A11D-73218344A727}" presName="connTx" presStyleLbl="parChTrans1D2" presStyleIdx="1" presStyleCnt="3"/>
      <dgm:spPr/>
    </dgm:pt>
    <dgm:pt modelId="{EED4651D-3253-48BB-82F9-D42326446969}" type="pres">
      <dgm:prSet presAssocID="{BC7DE756-CFE7-454E-8DB6-D58D58BEFBF7}" presName="root2" presStyleCnt="0"/>
      <dgm:spPr/>
    </dgm:pt>
    <dgm:pt modelId="{4E2D8E91-1413-4000-9E22-F05F77D441BA}" type="pres">
      <dgm:prSet presAssocID="{BC7DE756-CFE7-454E-8DB6-D58D58BEFBF7}" presName="LevelTwoTextNode" presStyleLbl="node2" presStyleIdx="1" presStyleCnt="3" custScaleX="105287" custScaleY="135002">
        <dgm:presLayoutVars>
          <dgm:chPref val="3"/>
        </dgm:presLayoutVars>
      </dgm:prSet>
      <dgm:spPr/>
    </dgm:pt>
    <dgm:pt modelId="{C27BBDAE-0C0D-464B-B313-C9F20B55D587}" type="pres">
      <dgm:prSet presAssocID="{BC7DE756-CFE7-454E-8DB6-D58D58BEFBF7}" presName="level3hierChild" presStyleCnt="0"/>
      <dgm:spPr/>
    </dgm:pt>
    <dgm:pt modelId="{7FFC1498-9D7F-4E98-970D-50CC901B3F06}" type="pres">
      <dgm:prSet presAssocID="{F5F8ACA2-E203-4975-B032-DEAC41FE69B1}" presName="conn2-1" presStyleLbl="parChTrans1D2" presStyleIdx="2" presStyleCnt="3"/>
      <dgm:spPr/>
    </dgm:pt>
    <dgm:pt modelId="{2C047B83-35F9-40DC-A443-40F94E4E69A8}" type="pres">
      <dgm:prSet presAssocID="{F5F8ACA2-E203-4975-B032-DEAC41FE69B1}" presName="connTx" presStyleLbl="parChTrans1D2" presStyleIdx="2" presStyleCnt="3"/>
      <dgm:spPr/>
    </dgm:pt>
    <dgm:pt modelId="{5D2B0EE6-07AE-4325-AFB7-B1FDA7FB2F13}" type="pres">
      <dgm:prSet presAssocID="{C355857D-4DAA-4291-B211-3C77CA89D1B1}" presName="root2" presStyleCnt="0"/>
      <dgm:spPr/>
    </dgm:pt>
    <dgm:pt modelId="{60517584-A045-4395-B303-64C2B2026DBA}" type="pres">
      <dgm:prSet presAssocID="{C355857D-4DAA-4291-B211-3C77CA89D1B1}" presName="LevelTwoTextNode" presStyleLbl="node2" presStyleIdx="2" presStyleCnt="3" custScaleX="107144">
        <dgm:presLayoutVars>
          <dgm:chPref val="3"/>
        </dgm:presLayoutVars>
      </dgm:prSet>
      <dgm:spPr/>
    </dgm:pt>
    <dgm:pt modelId="{9407126E-C631-4EFA-9828-54934188481D}" type="pres">
      <dgm:prSet presAssocID="{C355857D-4DAA-4291-B211-3C77CA89D1B1}" presName="level3hierChild" presStyleCnt="0"/>
      <dgm:spPr/>
    </dgm:pt>
  </dgm:ptLst>
  <dgm:cxnLst>
    <dgm:cxn modelId="{3038F703-03DF-429A-BB82-89518FA6C4F5}" type="presOf" srcId="{A3078D7A-49A4-40A8-AAA8-7B6CD3B87C3E}" destId="{7B6790D9-AD32-4D78-8A26-6CC9EE265852}" srcOrd="0" destOrd="0" presId="urn:microsoft.com/office/officeart/2008/layout/HorizontalMultiLevelHierarchy"/>
    <dgm:cxn modelId="{86F1DF07-7F95-45A4-A820-F16B7494C4E4}" srcId="{CD421430-4430-4C1A-944F-5B8B9C18CB8A}" destId="{040143B1-9EFC-4522-8363-EBC022013E25}" srcOrd="0" destOrd="0" parTransId="{0D344053-A0BB-4AE4-9295-874D3773A60D}" sibTransId="{FEBC214F-4206-46F7-B23F-EC3C7EB7E8B5}"/>
    <dgm:cxn modelId="{DAB7B15E-6946-4511-AF8E-F8BF898B1351}" type="presOf" srcId="{CD421430-4430-4C1A-944F-5B8B9C18CB8A}" destId="{B6BC8BBD-B543-4A83-B97B-F092D5899961}" srcOrd="0" destOrd="0" presId="urn:microsoft.com/office/officeart/2008/layout/HorizontalMultiLevelHierarchy"/>
    <dgm:cxn modelId="{D71F8C53-3395-4167-A75D-38507F870D73}" srcId="{040143B1-9EFC-4522-8363-EBC022013E25}" destId="{3B54F51D-5534-4CF5-B9F6-0DEF0E13D622}" srcOrd="0" destOrd="0" parTransId="{A3078D7A-49A4-40A8-AAA8-7B6CD3B87C3E}" sibTransId="{4BACB517-2B4F-4856-BBCA-D814B5BAC899}"/>
    <dgm:cxn modelId="{22D35176-B29C-4954-A87C-619E866444C9}" type="presOf" srcId="{4F58B44E-05F8-4A8D-A11D-73218344A727}" destId="{4BB8126B-1E07-463E-B0AB-A5AC7F9F9AE0}" srcOrd="0" destOrd="0" presId="urn:microsoft.com/office/officeart/2008/layout/HorizontalMultiLevelHierarchy"/>
    <dgm:cxn modelId="{9946E288-A8AB-415D-81D9-5A4E44FD77E6}" type="presOf" srcId="{A3078D7A-49A4-40A8-AAA8-7B6CD3B87C3E}" destId="{5E9CA16D-085E-4DF4-B6AC-0BA4CDA835E3}" srcOrd="1" destOrd="0" presId="urn:microsoft.com/office/officeart/2008/layout/HorizontalMultiLevelHierarchy"/>
    <dgm:cxn modelId="{02CD8AB3-6CAE-49AB-BA2D-9E81FE2CB982}" type="presOf" srcId="{F5F8ACA2-E203-4975-B032-DEAC41FE69B1}" destId="{2C047B83-35F9-40DC-A443-40F94E4E69A8}" srcOrd="1" destOrd="0" presId="urn:microsoft.com/office/officeart/2008/layout/HorizontalMultiLevelHierarchy"/>
    <dgm:cxn modelId="{06C4D9B4-A985-483E-B84B-0612F72BE78C}" srcId="{040143B1-9EFC-4522-8363-EBC022013E25}" destId="{C355857D-4DAA-4291-B211-3C77CA89D1B1}" srcOrd="2" destOrd="0" parTransId="{F5F8ACA2-E203-4975-B032-DEAC41FE69B1}" sibTransId="{8A1D7069-A813-46F7-A289-3015F4D90D88}"/>
    <dgm:cxn modelId="{1A0504C2-30BA-4DE0-915A-5B720B427BF9}" type="presOf" srcId="{040143B1-9EFC-4522-8363-EBC022013E25}" destId="{34CA6DAA-006F-4441-9760-B9FBC4A41E89}" srcOrd="0" destOrd="0" presId="urn:microsoft.com/office/officeart/2008/layout/HorizontalMultiLevelHierarchy"/>
    <dgm:cxn modelId="{88312BC7-9A87-4028-8296-9E0C26CF7164}" type="presOf" srcId="{F5F8ACA2-E203-4975-B032-DEAC41FE69B1}" destId="{7FFC1498-9D7F-4E98-970D-50CC901B3F06}" srcOrd="0" destOrd="0" presId="urn:microsoft.com/office/officeart/2008/layout/HorizontalMultiLevelHierarchy"/>
    <dgm:cxn modelId="{1ED95BCA-A102-47D5-A1E5-98133CA988E7}" type="presOf" srcId="{4F58B44E-05F8-4A8D-A11D-73218344A727}" destId="{A312ED49-1C42-4B32-8F4B-04D17B4EE580}" srcOrd="1" destOrd="0" presId="urn:microsoft.com/office/officeart/2008/layout/HorizontalMultiLevelHierarchy"/>
    <dgm:cxn modelId="{8BCBA4D8-A71C-4A48-BB62-B396B7B3B20C}" srcId="{040143B1-9EFC-4522-8363-EBC022013E25}" destId="{BC7DE756-CFE7-454E-8DB6-D58D58BEFBF7}" srcOrd="1" destOrd="0" parTransId="{4F58B44E-05F8-4A8D-A11D-73218344A727}" sibTransId="{3D44D398-3DF7-4C93-A4FA-1EA2E781A904}"/>
    <dgm:cxn modelId="{013B8ADF-84A5-4BA2-8078-B0301245EB2A}" type="presOf" srcId="{3B54F51D-5534-4CF5-B9F6-0DEF0E13D622}" destId="{1D5B20CD-86CF-4975-9A3B-D494426045E7}" srcOrd="0" destOrd="0" presId="urn:microsoft.com/office/officeart/2008/layout/HorizontalMultiLevelHierarchy"/>
    <dgm:cxn modelId="{B14EF4E1-4CDB-4224-A5AF-88970C644701}" type="presOf" srcId="{C355857D-4DAA-4291-B211-3C77CA89D1B1}" destId="{60517584-A045-4395-B303-64C2B2026DBA}" srcOrd="0" destOrd="0" presId="urn:microsoft.com/office/officeart/2008/layout/HorizontalMultiLevelHierarchy"/>
    <dgm:cxn modelId="{B984D2FE-77EF-4D44-81A0-D9E955D981F2}" type="presOf" srcId="{BC7DE756-CFE7-454E-8DB6-D58D58BEFBF7}" destId="{4E2D8E91-1413-4000-9E22-F05F77D441BA}" srcOrd="0" destOrd="0" presId="urn:microsoft.com/office/officeart/2008/layout/HorizontalMultiLevelHierarchy"/>
    <dgm:cxn modelId="{684872C9-9F2D-40C8-8CAD-F7E3B4D42144}" type="presParOf" srcId="{B6BC8BBD-B543-4A83-B97B-F092D5899961}" destId="{4202B1DC-DDBD-4C12-A7EE-00CEC0EF12EE}" srcOrd="0" destOrd="0" presId="urn:microsoft.com/office/officeart/2008/layout/HorizontalMultiLevelHierarchy"/>
    <dgm:cxn modelId="{C2BCE272-BC82-48AA-A045-E930239B9FA3}" type="presParOf" srcId="{4202B1DC-DDBD-4C12-A7EE-00CEC0EF12EE}" destId="{34CA6DAA-006F-4441-9760-B9FBC4A41E89}" srcOrd="0" destOrd="0" presId="urn:microsoft.com/office/officeart/2008/layout/HorizontalMultiLevelHierarchy"/>
    <dgm:cxn modelId="{68633A6F-F01F-490A-B9BB-0D18C2162BB5}" type="presParOf" srcId="{4202B1DC-DDBD-4C12-A7EE-00CEC0EF12EE}" destId="{CB85756A-CC8A-446C-BCE5-BCE2AC88117C}" srcOrd="1" destOrd="0" presId="urn:microsoft.com/office/officeart/2008/layout/HorizontalMultiLevelHierarchy"/>
    <dgm:cxn modelId="{AEE01ABC-2B02-4E5C-A69C-F7C99B20A08C}" type="presParOf" srcId="{CB85756A-CC8A-446C-BCE5-BCE2AC88117C}" destId="{7B6790D9-AD32-4D78-8A26-6CC9EE265852}" srcOrd="0" destOrd="0" presId="urn:microsoft.com/office/officeart/2008/layout/HorizontalMultiLevelHierarchy"/>
    <dgm:cxn modelId="{E18BBB9C-BDE8-4EB6-89AE-2F62A9A97034}" type="presParOf" srcId="{7B6790D9-AD32-4D78-8A26-6CC9EE265852}" destId="{5E9CA16D-085E-4DF4-B6AC-0BA4CDA835E3}" srcOrd="0" destOrd="0" presId="urn:microsoft.com/office/officeart/2008/layout/HorizontalMultiLevelHierarchy"/>
    <dgm:cxn modelId="{7CEF6590-F26A-4665-8015-F19851070933}" type="presParOf" srcId="{CB85756A-CC8A-446C-BCE5-BCE2AC88117C}" destId="{DD1B635D-ECD0-4178-95F3-3BCE9F815FDC}" srcOrd="1" destOrd="0" presId="urn:microsoft.com/office/officeart/2008/layout/HorizontalMultiLevelHierarchy"/>
    <dgm:cxn modelId="{EAF08AAF-77AE-4CE4-9578-A1AE5EC7385E}" type="presParOf" srcId="{DD1B635D-ECD0-4178-95F3-3BCE9F815FDC}" destId="{1D5B20CD-86CF-4975-9A3B-D494426045E7}" srcOrd="0" destOrd="0" presId="urn:microsoft.com/office/officeart/2008/layout/HorizontalMultiLevelHierarchy"/>
    <dgm:cxn modelId="{C03A9DF7-E791-41F4-B87E-7B4AF91DFA19}" type="presParOf" srcId="{DD1B635D-ECD0-4178-95F3-3BCE9F815FDC}" destId="{24CD5381-5B04-49EE-998D-F5F49E8353AF}" srcOrd="1" destOrd="0" presId="urn:microsoft.com/office/officeart/2008/layout/HorizontalMultiLevelHierarchy"/>
    <dgm:cxn modelId="{32290228-B4DF-480C-B54A-CF19358C6F63}" type="presParOf" srcId="{CB85756A-CC8A-446C-BCE5-BCE2AC88117C}" destId="{4BB8126B-1E07-463E-B0AB-A5AC7F9F9AE0}" srcOrd="2" destOrd="0" presId="urn:microsoft.com/office/officeart/2008/layout/HorizontalMultiLevelHierarchy"/>
    <dgm:cxn modelId="{BEC0AE4A-D5BD-4B4B-A7E3-93BCFAE4FC7C}" type="presParOf" srcId="{4BB8126B-1E07-463E-B0AB-A5AC7F9F9AE0}" destId="{A312ED49-1C42-4B32-8F4B-04D17B4EE580}" srcOrd="0" destOrd="0" presId="urn:microsoft.com/office/officeart/2008/layout/HorizontalMultiLevelHierarchy"/>
    <dgm:cxn modelId="{9E32B6B0-B93D-49EB-95F4-E240A3AF0F8C}" type="presParOf" srcId="{CB85756A-CC8A-446C-BCE5-BCE2AC88117C}" destId="{EED4651D-3253-48BB-82F9-D42326446969}" srcOrd="3" destOrd="0" presId="urn:microsoft.com/office/officeart/2008/layout/HorizontalMultiLevelHierarchy"/>
    <dgm:cxn modelId="{4CDDC423-1899-4CA8-83DC-987E332E94F0}" type="presParOf" srcId="{EED4651D-3253-48BB-82F9-D42326446969}" destId="{4E2D8E91-1413-4000-9E22-F05F77D441BA}" srcOrd="0" destOrd="0" presId="urn:microsoft.com/office/officeart/2008/layout/HorizontalMultiLevelHierarchy"/>
    <dgm:cxn modelId="{E64C342C-7CFB-44E5-A421-8E85AFB84559}" type="presParOf" srcId="{EED4651D-3253-48BB-82F9-D42326446969}" destId="{C27BBDAE-0C0D-464B-B313-C9F20B55D587}" srcOrd="1" destOrd="0" presId="urn:microsoft.com/office/officeart/2008/layout/HorizontalMultiLevelHierarchy"/>
    <dgm:cxn modelId="{92934ED1-5B9C-4088-A80A-2EC078884555}" type="presParOf" srcId="{CB85756A-CC8A-446C-BCE5-BCE2AC88117C}" destId="{7FFC1498-9D7F-4E98-970D-50CC901B3F06}" srcOrd="4" destOrd="0" presId="urn:microsoft.com/office/officeart/2008/layout/HorizontalMultiLevelHierarchy"/>
    <dgm:cxn modelId="{C9FAFB13-7B06-4144-B973-16CB6D51202A}" type="presParOf" srcId="{7FFC1498-9D7F-4E98-970D-50CC901B3F06}" destId="{2C047B83-35F9-40DC-A443-40F94E4E69A8}" srcOrd="0" destOrd="0" presId="urn:microsoft.com/office/officeart/2008/layout/HorizontalMultiLevelHierarchy"/>
    <dgm:cxn modelId="{A66CB25D-9D18-4F51-9EF6-9131C31FE796}" type="presParOf" srcId="{CB85756A-CC8A-446C-BCE5-BCE2AC88117C}" destId="{5D2B0EE6-07AE-4325-AFB7-B1FDA7FB2F13}" srcOrd="5" destOrd="0" presId="urn:microsoft.com/office/officeart/2008/layout/HorizontalMultiLevelHierarchy"/>
    <dgm:cxn modelId="{793D6341-33EC-4490-A392-67AABFDA4D16}" type="presParOf" srcId="{5D2B0EE6-07AE-4325-AFB7-B1FDA7FB2F13}" destId="{60517584-A045-4395-B303-64C2B2026DBA}" srcOrd="0" destOrd="0" presId="urn:microsoft.com/office/officeart/2008/layout/HorizontalMultiLevelHierarchy"/>
    <dgm:cxn modelId="{522916CA-2678-4188-B6F6-0B925720E93B}" type="presParOf" srcId="{5D2B0EE6-07AE-4325-AFB7-B1FDA7FB2F13}" destId="{9407126E-C631-4EFA-9828-54934188481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5B94D-B84C-4670-9937-5D7207A73665}">
      <dsp:nvSpPr>
        <dsp:cNvPr id="0" name=""/>
        <dsp:cNvSpPr/>
      </dsp:nvSpPr>
      <dsp:spPr>
        <a:xfrm>
          <a:off x="2433142" y="1503856"/>
          <a:ext cx="1529260" cy="1475410"/>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zh-CN" altLang="en-US" sz="3600" b="1" kern="1200" dirty="0">
              <a:solidFill>
                <a:schemeClr val="bg1"/>
              </a:solidFill>
              <a:latin typeface="黑体" panose="02010609060101010101" pitchFamily="49" charset="-122"/>
              <a:ea typeface="黑体" panose="02010609060101010101" pitchFamily="49" charset="-122"/>
            </a:rPr>
            <a:t>核心素养</a:t>
          </a:r>
        </a:p>
      </dsp:txBody>
      <dsp:txXfrm>
        <a:off x="2657097" y="1719925"/>
        <a:ext cx="1081350" cy="1043272"/>
      </dsp:txXfrm>
    </dsp:sp>
    <dsp:sp modelId="{ABB926FA-3FE6-4E42-B4EB-234FBD603618}">
      <dsp:nvSpPr>
        <dsp:cNvPr id="0" name=""/>
        <dsp:cNvSpPr/>
      </dsp:nvSpPr>
      <dsp:spPr>
        <a:xfrm rot="16200000">
          <a:off x="3112528" y="1147435"/>
          <a:ext cx="170488" cy="4008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a:off x="3138101" y="1253171"/>
        <a:ext cx="119342" cy="240488"/>
      </dsp:txXfrm>
    </dsp:sp>
    <dsp:sp modelId="{C4FE962C-357C-4048-B168-18398425F7A3}">
      <dsp:nvSpPr>
        <dsp:cNvPr id="0" name=""/>
        <dsp:cNvSpPr/>
      </dsp:nvSpPr>
      <dsp:spPr>
        <a:xfrm>
          <a:off x="2608339" y="3312"/>
          <a:ext cx="1178866" cy="1178866"/>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chemeClr val="bg1"/>
              </a:solidFill>
              <a:latin typeface="黑体" panose="02010609060101010101" pitchFamily="49" charset="-122"/>
              <a:ea typeface="黑体" panose="02010609060101010101" pitchFamily="49" charset="-122"/>
            </a:rPr>
            <a:t>唯物史观</a:t>
          </a:r>
        </a:p>
      </dsp:txBody>
      <dsp:txXfrm>
        <a:off x="2780980" y="175953"/>
        <a:ext cx="833584" cy="833584"/>
      </dsp:txXfrm>
    </dsp:sp>
    <dsp:sp modelId="{9D37D56D-185B-4707-B60E-3F77368DC30D}">
      <dsp:nvSpPr>
        <dsp:cNvPr id="0" name=""/>
        <dsp:cNvSpPr/>
      </dsp:nvSpPr>
      <dsp:spPr>
        <a:xfrm rot="20520000">
          <a:off x="3980790" y="1761124"/>
          <a:ext cx="157649" cy="4008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a:off x="3981947" y="1848594"/>
        <a:ext cx="110354" cy="240488"/>
      </dsp:txXfrm>
    </dsp:sp>
    <dsp:sp modelId="{7076DF1E-9584-40FF-8E3F-C4919D08CBD5}">
      <dsp:nvSpPr>
        <dsp:cNvPr id="0" name=""/>
        <dsp:cNvSpPr/>
      </dsp:nvSpPr>
      <dsp:spPr>
        <a:xfrm>
          <a:off x="4176456" y="1142616"/>
          <a:ext cx="1178866" cy="1178866"/>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chemeClr val="bg1"/>
              </a:solidFill>
              <a:latin typeface="黑体" panose="02010609060101010101" pitchFamily="49" charset="-122"/>
              <a:ea typeface="黑体" panose="02010609060101010101" pitchFamily="49" charset="-122"/>
            </a:rPr>
            <a:t>时空观念</a:t>
          </a:r>
        </a:p>
      </dsp:txBody>
      <dsp:txXfrm>
        <a:off x="4349097" y="1315257"/>
        <a:ext cx="833584" cy="833584"/>
      </dsp:txXfrm>
    </dsp:sp>
    <dsp:sp modelId="{37BB10A3-D883-476E-B79E-77D184F916BE}">
      <dsp:nvSpPr>
        <dsp:cNvPr id="0" name=""/>
        <dsp:cNvSpPr/>
      </dsp:nvSpPr>
      <dsp:spPr>
        <a:xfrm rot="3240000">
          <a:off x="3642939" y="2767928"/>
          <a:ext cx="165730" cy="4008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a:off x="3653186" y="2827979"/>
        <a:ext cx="116011" cy="240488"/>
      </dsp:txXfrm>
    </dsp:sp>
    <dsp:sp modelId="{AB1C4816-0F58-4CFD-98E4-EBBAE3C47010}">
      <dsp:nvSpPr>
        <dsp:cNvPr id="0" name=""/>
        <dsp:cNvSpPr/>
      </dsp:nvSpPr>
      <dsp:spPr>
        <a:xfrm>
          <a:off x="3577488" y="2986048"/>
          <a:ext cx="1178866" cy="1178866"/>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chemeClr val="bg1"/>
              </a:solidFill>
              <a:latin typeface="黑体" panose="02010609060101010101" pitchFamily="49" charset="-122"/>
              <a:ea typeface="黑体" panose="02010609060101010101" pitchFamily="49" charset="-122"/>
            </a:rPr>
            <a:t>史料实证</a:t>
          </a:r>
        </a:p>
      </dsp:txBody>
      <dsp:txXfrm>
        <a:off x="3750129" y="3158689"/>
        <a:ext cx="833584" cy="833584"/>
      </dsp:txXfrm>
    </dsp:sp>
    <dsp:sp modelId="{50ED9E9B-F45E-4CB0-A549-25A55CF78AC2}">
      <dsp:nvSpPr>
        <dsp:cNvPr id="0" name=""/>
        <dsp:cNvSpPr/>
      </dsp:nvSpPr>
      <dsp:spPr>
        <a:xfrm rot="7560000">
          <a:off x="2586874" y="2767928"/>
          <a:ext cx="165730" cy="4008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rot="10800000">
        <a:off x="2626346" y="2827979"/>
        <a:ext cx="116011" cy="240488"/>
      </dsp:txXfrm>
    </dsp:sp>
    <dsp:sp modelId="{26243FA5-A84A-4B5B-844E-537150599D2A}">
      <dsp:nvSpPr>
        <dsp:cNvPr id="0" name=""/>
        <dsp:cNvSpPr/>
      </dsp:nvSpPr>
      <dsp:spPr>
        <a:xfrm>
          <a:off x="1639189" y="2986048"/>
          <a:ext cx="1178866" cy="1178866"/>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chemeClr val="bg1"/>
              </a:solidFill>
              <a:latin typeface="黑体" panose="02010609060101010101" pitchFamily="49" charset="-122"/>
              <a:ea typeface="黑体" panose="02010609060101010101" pitchFamily="49" charset="-122"/>
            </a:rPr>
            <a:t>历史解释</a:t>
          </a:r>
        </a:p>
      </dsp:txBody>
      <dsp:txXfrm>
        <a:off x="1811830" y="3158689"/>
        <a:ext cx="833584" cy="833584"/>
      </dsp:txXfrm>
    </dsp:sp>
    <dsp:sp modelId="{DA4FF3DE-1804-43BE-AEAC-44D53A534D25}">
      <dsp:nvSpPr>
        <dsp:cNvPr id="0" name=""/>
        <dsp:cNvSpPr/>
      </dsp:nvSpPr>
      <dsp:spPr>
        <a:xfrm rot="11880000">
          <a:off x="2257105" y="1761124"/>
          <a:ext cx="157649" cy="4008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rot="10800000">
        <a:off x="2303243" y="1848594"/>
        <a:ext cx="110354" cy="240488"/>
      </dsp:txXfrm>
    </dsp:sp>
    <dsp:sp modelId="{AE44FDE5-5D0D-4137-94FF-D3339D1397E0}">
      <dsp:nvSpPr>
        <dsp:cNvPr id="0" name=""/>
        <dsp:cNvSpPr/>
      </dsp:nvSpPr>
      <dsp:spPr>
        <a:xfrm>
          <a:off x="1040222" y="1142616"/>
          <a:ext cx="1178866" cy="1178866"/>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chemeClr val="bg1"/>
              </a:solidFill>
              <a:latin typeface="黑体" panose="02010609060101010101" pitchFamily="49" charset="-122"/>
              <a:ea typeface="黑体" panose="02010609060101010101" pitchFamily="49" charset="-122"/>
            </a:rPr>
            <a:t>家国情怀</a:t>
          </a:r>
        </a:p>
      </dsp:txBody>
      <dsp:txXfrm>
        <a:off x="1212863" y="1315257"/>
        <a:ext cx="833584" cy="8335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8B21C-8A72-4226-9919-839270D43F53}">
      <dsp:nvSpPr>
        <dsp:cNvPr id="0" name=""/>
        <dsp:cNvSpPr/>
      </dsp:nvSpPr>
      <dsp:spPr>
        <a:xfrm>
          <a:off x="2722557" y="1979947"/>
          <a:ext cx="2511216" cy="2511216"/>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zh-CN" altLang="en-US" sz="4500" kern="1200" dirty="0">
              <a:latin typeface="黑体" panose="02010609060101010101" pitchFamily="49" charset="-122"/>
              <a:ea typeface="黑体" panose="02010609060101010101" pitchFamily="49" charset="-122"/>
            </a:rPr>
            <a:t>核心知识概念</a:t>
          </a:r>
        </a:p>
      </dsp:txBody>
      <dsp:txXfrm>
        <a:off x="3090316" y="2347706"/>
        <a:ext cx="1775698" cy="1775698"/>
      </dsp:txXfrm>
    </dsp:sp>
    <dsp:sp modelId="{DD89A911-F0DB-4408-8C11-BC9473EDB80F}">
      <dsp:nvSpPr>
        <dsp:cNvPr id="0" name=""/>
        <dsp:cNvSpPr/>
      </dsp:nvSpPr>
      <dsp:spPr>
        <a:xfrm rot="12900000">
          <a:off x="1014264" y="1510200"/>
          <a:ext cx="2021794" cy="715696"/>
        </a:xfrm>
        <a:prstGeom prst="leftArrow">
          <a:avLst>
            <a:gd name="adj1" fmla="val 60000"/>
            <a:gd name="adj2" fmla="val 5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6F308717-9A21-41C8-A3E4-69BDC65F7056}">
      <dsp:nvSpPr>
        <dsp:cNvPr id="0" name=""/>
        <dsp:cNvSpPr/>
      </dsp:nvSpPr>
      <dsp:spPr>
        <a:xfrm>
          <a:off x="4255" y="333959"/>
          <a:ext cx="2385656" cy="1908524"/>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bg1"/>
              </a:solidFill>
              <a:latin typeface="黑体" panose="02010609060101010101" pitchFamily="49" charset="-122"/>
              <a:ea typeface="黑体" panose="02010609060101010101" pitchFamily="49" charset="-122"/>
            </a:rPr>
            <a:t>用好教材与教辅理清核心知识概念</a:t>
          </a:r>
        </a:p>
      </dsp:txBody>
      <dsp:txXfrm>
        <a:off x="60154" y="389858"/>
        <a:ext cx="2273858" cy="1796726"/>
      </dsp:txXfrm>
    </dsp:sp>
    <dsp:sp modelId="{0D9FD85F-6F02-49E7-AAD6-CD44D0C42CEC}">
      <dsp:nvSpPr>
        <dsp:cNvPr id="0" name=""/>
        <dsp:cNvSpPr/>
      </dsp:nvSpPr>
      <dsp:spPr>
        <a:xfrm rot="19500000">
          <a:off x="4920271" y="1510200"/>
          <a:ext cx="2021794" cy="715696"/>
        </a:xfrm>
        <a:prstGeom prst="leftArrow">
          <a:avLst>
            <a:gd name="adj1" fmla="val 60000"/>
            <a:gd name="adj2" fmla="val 5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1966603F-32F0-46F3-9F72-5306B2AAEEBE}">
      <dsp:nvSpPr>
        <dsp:cNvPr id="0" name=""/>
        <dsp:cNvSpPr/>
      </dsp:nvSpPr>
      <dsp:spPr>
        <a:xfrm>
          <a:off x="5566419" y="333959"/>
          <a:ext cx="2385656" cy="1908524"/>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bg1"/>
              </a:solidFill>
              <a:latin typeface="黑体" panose="02010609060101010101" pitchFamily="49" charset="-122"/>
              <a:ea typeface="黑体" panose="02010609060101010101" pitchFamily="49" charset="-122"/>
            </a:rPr>
            <a:t>用好高考真题拓宽学科核心知识外延与视野</a:t>
          </a:r>
        </a:p>
      </dsp:txBody>
      <dsp:txXfrm>
        <a:off x="5622318" y="389858"/>
        <a:ext cx="2273858" cy="17967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95D32-D784-46B8-AAC2-6BACB24D6D9D}">
      <dsp:nvSpPr>
        <dsp:cNvPr id="0" name=""/>
        <dsp:cNvSpPr/>
      </dsp:nvSpPr>
      <dsp:spPr>
        <a:xfrm>
          <a:off x="2808889" y="1832199"/>
          <a:ext cx="1702675" cy="1406542"/>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zh-CN" altLang="en-US" sz="3600" b="1" kern="1200" dirty="0">
              <a:latin typeface="黑体" panose="02010609060101010101" pitchFamily="49" charset="-122"/>
              <a:ea typeface="黑体" panose="02010609060101010101" pitchFamily="49" charset="-122"/>
            </a:rPr>
            <a:t>选择题</a:t>
          </a:r>
        </a:p>
      </dsp:txBody>
      <dsp:txXfrm>
        <a:off x="3058240" y="2038182"/>
        <a:ext cx="1203973" cy="994576"/>
      </dsp:txXfrm>
    </dsp:sp>
    <dsp:sp modelId="{17F67474-E5A9-4310-A044-D7982CC448AF}">
      <dsp:nvSpPr>
        <dsp:cNvPr id="0" name=""/>
        <dsp:cNvSpPr/>
      </dsp:nvSpPr>
      <dsp:spPr>
        <a:xfrm rot="5400000">
          <a:off x="3511223" y="1320381"/>
          <a:ext cx="298008" cy="478224"/>
        </a:xfrm>
        <a:prstGeom prst="rightArrow">
          <a:avLst>
            <a:gd name="adj1" fmla="val 60000"/>
            <a:gd name="adj2" fmla="val 5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zh-CN" altLang="en-US" sz="600" kern="1200">
            <a:latin typeface="黑体" panose="02010609060101010101" pitchFamily="49" charset="-122"/>
            <a:ea typeface="黑体" panose="02010609060101010101" pitchFamily="49" charset="-122"/>
          </a:endParaRPr>
        </a:p>
      </dsp:txBody>
      <dsp:txXfrm>
        <a:off x="3555924" y="1371325"/>
        <a:ext cx="208606" cy="286934"/>
      </dsp:txXfrm>
    </dsp:sp>
    <dsp:sp modelId="{FF2D2BAA-0C5F-423D-A8A5-AD4DC4C0D617}">
      <dsp:nvSpPr>
        <dsp:cNvPr id="0" name=""/>
        <dsp:cNvSpPr/>
      </dsp:nvSpPr>
      <dsp:spPr>
        <a:xfrm>
          <a:off x="3027283" y="4030"/>
          <a:ext cx="1265888" cy="1265888"/>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黑体" panose="02010609060101010101" pitchFamily="49" charset="-122"/>
              <a:ea typeface="黑体" panose="02010609060101010101" pitchFamily="49" charset="-122"/>
            </a:rPr>
            <a:t>准复习阶段</a:t>
          </a:r>
        </a:p>
      </dsp:txBody>
      <dsp:txXfrm>
        <a:off x="3212668" y="189415"/>
        <a:ext cx="895118" cy="895118"/>
      </dsp:txXfrm>
    </dsp:sp>
    <dsp:sp modelId="{9B16BFEC-67D2-4247-99BC-7C417D610FF0}">
      <dsp:nvSpPr>
        <dsp:cNvPr id="0" name=""/>
        <dsp:cNvSpPr/>
      </dsp:nvSpPr>
      <dsp:spPr>
        <a:xfrm rot="8139565">
          <a:off x="4327779" y="1662112"/>
          <a:ext cx="255532" cy="478224"/>
        </a:xfrm>
        <a:prstGeom prst="rightArrow">
          <a:avLst>
            <a:gd name="adj1" fmla="val 60000"/>
            <a:gd name="adj2" fmla="val 5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zh-CN" altLang="en-US" sz="600" kern="1200">
            <a:latin typeface="黑体" panose="02010609060101010101" pitchFamily="49" charset="-122"/>
            <a:ea typeface="黑体" panose="02010609060101010101" pitchFamily="49" charset="-122"/>
          </a:endParaRPr>
        </a:p>
      </dsp:txBody>
      <dsp:txXfrm>
        <a:off x="4393523" y="1730967"/>
        <a:ext cx="178872" cy="286934"/>
      </dsp:txXfrm>
    </dsp:sp>
    <dsp:sp modelId="{B9D69DE6-1073-4364-98D8-FF4E6F110E01}">
      <dsp:nvSpPr>
        <dsp:cNvPr id="0" name=""/>
        <dsp:cNvSpPr/>
      </dsp:nvSpPr>
      <dsp:spPr>
        <a:xfrm>
          <a:off x="4511586" y="718833"/>
          <a:ext cx="1265888" cy="1265888"/>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黑体" panose="02010609060101010101" pitchFamily="49" charset="-122"/>
              <a:ea typeface="黑体" panose="02010609060101010101" pitchFamily="49" charset="-122"/>
            </a:rPr>
            <a:t>每日</a:t>
          </a:r>
          <a:endParaRPr lang="en-US" altLang="zh-CN" sz="2400" kern="1200" dirty="0">
            <a:latin typeface="黑体" panose="02010609060101010101" pitchFamily="49" charset="-122"/>
            <a:ea typeface="黑体" panose="02010609060101010101" pitchFamily="49" charset="-122"/>
          </a:endParaRPr>
        </a:p>
        <a:p>
          <a:pPr marL="0" lvl="0" indent="0" algn="ctr" defTabSz="1066800">
            <a:lnSpc>
              <a:spcPct val="90000"/>
            </a:lnSpc>
            <a:spcBef>
              <a:spcPct val="0"/>
            </a:spcBef>
            <a:spcAft>
              <a:spcPct val="35000"/>
            </a:spcAft>
            <a:buNone/>
          </a:pPr>
          <a:r>
            <a:rPr lang="zh-CN" altLang="en-US" sz="2400" kern="1200" dirty="0">
              <a:latin typeface="黑体" panose="02010609060101010101" pitchFamily="49" charset="-122"/>
              <a:ea typeface="黑体" panose="02010609060101010101" pitchFamily="49" charset="-122"/>
            </a:rPr>
            <a:t>一题</a:t>
          </a:r>
        </a:p>
      </dsp:txBody>
      <dsp:txXfrm>
        <a:off x="4696971" y="904218"/>
        <a:ext cx="895118" cy="895118"/>
      </dsp:txXfrm>
    </dsp:sp>
    <dsp:sp modelId="{77CDE338-DCC3-4FF2-B32B-D2370EED4492}">
      <dsp:nvSpPr>
        <dsp:cNvPr id="0" name=""/>
        <dsp:cNvSpPr/>
      </dsp:nvSpPr>
      <dsp:spPr>
        <a:xfrm rot="12093513">
          <a:off x="4568913" y="2529396"/>
          <a:ext cx="224643" cy="478224"/>
        </a:xfrm>
        <a:prstGeom prst="rightArrow">
          <a:avLst>
            <a:gd name="adj1" fmla="val 60000"/>
            <a:gd name="adj2" fmla="val 5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zh-CN" altLang="en-US" sz="600" kern="1200">
            <a:latin typeface="黑体" panose="02010609060101010101" pitchFamily="49" charset="-122"/>
            <a:ea typeface="黑体" panose="02010609060101010101" pitchFamily="49" charset="-122"/>
          </a:endParaRPr>
        </a:p>
      </dsp:txBody>
      <dsp:txXfrm>
        <a:off x="4633949" y="2637423"/>
        <a:ext cx="157250" cy="286934"/>
      </dsp:txXfrm>
    </dsp:sp>
    <dsp:sp modelId="{69BFF548-D876-471F-BFCE-8FCD7572219C}">
      <dsp:nvSpPr>
        <dsp:cNvPr id="0" name=""/>
        <dsp:cNvSpPr/>
      </dsp:nvSpPr>
      <dsp:spPr>
        <a:xfrm>
          <a:off x="4878179" y="2324981"/>
          <a:ext cx="1265888" cy="1265888"/>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黑体" panose="02010609060101010101" pitchFamily="49" charset="-122"/>
              <a:ea typeface="黑体" panose="02010609060101010101" pitchFamily="49" charset="-122"/>
            </a:rPr>
            <a:t>单科</a:t>
          </a:r>
          <a:r>
            <a:rPr lang="en-US" altLang="zh-CN" sz="2400" kern="1200" dirty="0">
              <a:latin typeface="黑体" panose="02010609060101010101" pitchFamily="49" charset="-122"/>
              <a:ea typeface="黑体" panose="02010609060101010101" pitchFamily="49" charset="-122"/>
            </a:rPr>
            <a:t>60+</a:t>
          </a:r>
          <a:endParaRPr lang="zh-CN" altLang="en-US" sz="2400" kern="1200" dirty="0">
            <a:latin typeface="黑体" panose="02010609060101010101" pitchFamily="49" charset="-122"/>
            <a:ea typeface="黑体" panose="02010609060101010101" pitchFamily="49" charset="-122"/>
          </a:endParaRPr>
        </a:p>
      </dsp:txBody>
      <dsp:txXfrm>
        <a:off x="5063564" y="2510366"/>
        <a:ext cx="895118" cy="895118"/>
      </dsp:txXfrm>
    </dsp:sp>
    <dsp:sp modelId="{51DA2541-5045-482F-8F75-08316441FA21}">
      <dsp:nvSpPr>
        <dsp:cNvPr id="0" name=""/>
        <dsp:cNvSpPr/>
      </dsp:nvSpPr>
      <dsp:spPr>
        <a:xfrm rot="14657143">
          <a:off x="3945437" y="3185898"/>
          <a:ext cx="286339" cy="478224"/>
        </a:xfrm>
        <a:prstGeom prst="rightArrow">
          <a:avLst>
            <a:gd name="adj1" fmla="val 60000"/>
            <a:gd name="adj2" fmla="val 5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zh-CN" altLang="en-US" sz="600" kern="1200">
            <a:latin typeface="黑体" panose="02010609060101010101" pitchFamily="49" charset="-122"/>
            <a:ea typeface="黑体" panose="02010609060101010101" pitchFamily="49" charset="-122"/>
          </a:endParaRPr>
        </a:p>
      </dsp:txBody>
      <dsp:txXfrm>
        <a:off x="4007024" y="3320241"/>
        <a:ext cx="200437" cy="286934"/>
      </dsp:txXfrm>
    </dsp:sp>
    <dsp:sp modelId="{A0E6328F-5844-498F-956C-A3B506EC9C01}">
      <dsp:nvSpPr>
        <dsp:cNvPr id="0" name=""/>
        <dsp:cNvSpPr/>
      </dsp:nvSpPr>
      <dsp:spPr>
        <a:xfrm>
          <a:off x="3851009" y="3613011"/>
          <a:ext cx="1265888" cy="1265888"/>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黑体" panose="02010609060101010101" pitchFamily="49" charset="-122"/>
              <a:ea typeface="黑体" panose="02010609060101010101" pitchFamily="49" charset="-122"/>
            </a:rPr>
            <a:t>二轮按题号</a:t>
          </a:r>
        </a:p>
      </dsp:txBody>
      <dsp:txXfrm>
        <a:off x="4036394" y="3798396"/>
        <a:ext cx="895118" cy="895118"/>
      </dsp:txXfrm>
    </dsp:sp>
    <dsp:sp modelId="{255DD084-05F9-43FB-A416-3FE04A87976A}">
      <dsp:nvSpPr>
        <dsp:cNvPr id="0" name=""/>
        <dsp:cNvSpPr/>
      </dsp:nvSpPr>
      <dsp:spPr>
        <a:xfrm rot="17890062">
          <a:off x="3088677" y="3185898"/>
          <a:ext cx="286339" cy="478224"/>
        </a:xfrm>
        <a:prstGeom prst="rightArrow">
          <a:avLst>
            <a:gd name="adj1" fmla="val 60000"/>
            <a:gd name="adj2" fmla="val 5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zh-CN" altLang="en-US" sz="600" kern="1200">
            <a:latin typeface="黑体" panose="02010609060101010101" pitchFamily="49" charset="-122"/>
            <a:ea typeface="黑体" panose="02010609060101010101" pitchFamily="49" charset="-122"/>
          </a:endParaRPr>
        </a:p>
      </dsp:txBody>
      <dsp:txXfrm rot="10800000">
        <a:off x="3111353" y="3319407"/>
        <a:ext cx="200437" cy="286934"/>
      </dsp:txXfrm>
    </dsp:sp>
    <dsp:sp modelId="{6A65B838-FD1E-4D9B-BAB9-4F48D8277B35}">
      <dsp:nvSpPr>
        <dsp:cNvPr id="0" name=""/>
        <dsp:cNvSpPr/>
      </dsp:nvSpPr>
      <dsp:spPr>
        <a:xfrm>
          <a:off x="2203557" y="3613011"/>
          <a:ext cx="1265888" cy="1265888"/>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黑体" panose="02010609060101010101" pitchFamily="49" charset="-122"/>
              <a:ea typeface="黑体" panose="02010609060101010101" pitchFamily="49" charset="-122"/>
            </a:rPr>
            <a:t>文综</a:t>
          </a:r>
          <a:r>
            <a:rPr lang="en-US" altLang="zh-CN" sz="2400" kern="1200" dirty="0">
              <a:latin typeface="黑体" panose="02010609060101010101" pitchFamily="49" charset="-122"/>
              <a:ea typeface="黑体" panose="02010609060101010101" pitchFamily="49" charset="-122"/>
            </a:rPr>
            <a:t>12+</a:t>
          </a:r>
          <a:endParaRPr lang="zh-CN" altLang="en-US" sz="2400" kern="1200" dirty="0">
            <a:latin typeface="黑体" panose="02010609060101010101" pitchFamily="49" charset="-122"/>
            <a:ea typeface="黑体" panose="02010609060101010101" pitchFamily="49" charset="-122"/>
          </a:endParaRPr>
        </a:p>
      </dsp:txBody>
      <dsp:txXfrm>
        <a:off x="2388942" y="3798396"/>
        <a:ext cx="895118" cy="895118"/>
      </dsp:txXfrm>
    </dsp:sp>
    <dsp:sp modelId="{23F38D57-10FF-41B9-9EA3-FCCE5ABCF52F}">
      <dsp:nvSpPr>
        <dsp:cNvPr id="0" name=""/>
        <dsp:cNvSpPr/>
      </dsp:nvSpPr>
      <dsp:spPr>
        <a:xfrm rot="20752049">
          <a:off x="2526897" y="2529396"/>
          <a:ext cx="224643" cy="478224"/>
        </a:xfrm>
        <a:prstGeom prst="rightArrow">
          <a:avLst>
            <a:gd name="adj1" fmla="val 60000"/>
            <a:gd name="adj2" fmla="val 5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zh-CN" altLang="en-US" sz="600" kern="1200"/>
        </a:p>
      </dsp:txBody>
      <dsp:txXfrm rot="10800000">
        <a:off x="2527917" y="2633269"/>
        <a:ext cx="157250" cy="286934"/>
      </dsp:txXfrm>
    </dsp:sp>
    <dsp:sp modelId="{0D4516F6-A1BD-437B-99B6-43885E3506FB}">
      <dsp:nvSpPr>
        <dsp:cNvPr id="0" name=""/>
        <dsp:cNvSpPr/>
      </dsp:nvSpPr>
      <dsp:spPr>
        <a:xfrm>
          <a:off x="1176387" y="2324981"/>
          <a:ext cx="1265888" cy="1265888"/>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黑体" panose="02010609060101010101" pitchFamily="49" charset="-122"/>
              <a:ea typeface="黑体" panose="02010609060101010101" pitchFamily="49" charset="-122"/>
            </a:rPr>
            <a:t>按题型</a:t>
          </a:r>
        </a:p>
      </dsp:txBody>
      <dsp:txXfrm>
        <a:off x="1361772" y="2510366"/>
        <a:ext cx="895118" cy="895118"/>
      </dsp:txXfrm>
    </dsp:sp>
    <dsp:sp modelId="{2E00BA33-57BC-4304-B625-5D1130C33474}">
      <dsp:nvSpPr>
        <dsp:cNvPr id="0" name=""/>
        <dsp:cNvSpPr/>
      </dsp:nvSpPr>
      <dsp:spPr>
        <a:xfrm rot="2207065">
          <a:off x="2737142" y="1662112"/>
          <a:ext cx="255532" cy="478224"/>
        </a:xfrm>
        <a:prstGeom prst="rightArrow">
          <a:avLst>
            <a:gd name="adj1" fmla="val 60000"/>
            <a:gd name="adj2" fmla="val 5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zh-CN" altLang="en-US" sz="2000" kern="1200"/>
        </a:p>
      </dsp:txBody>
      <dsp:txXfrm rot="10800000">
        <a:off x="2744774" y="1734805"/>
        <a:ext cx="178872" cy="286934"/>
      </dsp:txXfrm>
    </dsp:sp>
    <dsp:sp modelId="{BEC2526E-6627-4CF0-A4F6-4EB53D1DC165}">
      <dsp:nvSpPr>
        <dsp:cNvPr id="0" name=""/>
        <dsp:cNvSpPr/>
      </dsp:nvSpPr>
      <dsp:spPr>
        <a:xfrm>
          <a:off x="1542979" y="718833"/>
          <a:ext cx="1265888" cy="1265888"/>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黑体" panose="02010609060101010101" pitchFamily="49" charset="-122"/>
              <a:ea typeface="黑体" panose="02010609060101010101" pitchFamily="49" charset="-122"/>
            </a:rPr>
            <a:t>专项补益</a:t>
          </a:r>
        </a:p>
      </dsp:txBody>
      <dsp:txXfrm>
        <a:off x="1728364" y="904218"/>
        <a:ext cx="895118" cy="8951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C1498-9D7F-4E98-970D-50CC901B3F06}">
      <dsp:nvSpPr>
        <dsp:cNvPr id="0" name=""/>
        <dsp:cNvSpPr/>
      </dsp:nvSpPr>
      <dsp:spPr>
        <a:xfrm>
          <a:off x="1194884" y="2274422"/>
          <a:ext cx="565861" cy="1229204"/>
        </a:xfrm>
        <a:custGeom>
          <a:avLst/>
          <a:gdLst/>
          <a:ahLst/>
          <a:cxnLst/>
          <a:rect l="0" t="0" r="0" b="0"/>
          <a:pathLst>
            <a:path>
              <a:moveTo>
                <a:pt x="0" y="0"/>
              </a:moveTo>
              <a:lnTo>
                <a:pt x="282930" y="0"/>
              </a:lnTo>
              <a:lnTo>
                <a:pt x="282930" y="1229204"/>
              </a:lnTo>
              <a:lnTo>
                <a:pt x="565861" y="12292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443985" y="2855194"/>
        <a:ext cx="67659" cy="67659"/>
      </dsp:txXfrm>
    </dsp:sp>
    <dsp:sp modelId="{4BB8126B-1E07-463E-B0AB-A5AC7F9F9AE0}">
      <dsp:nvSpPr>
        <dsp:cNvPr id="0" name=""/>
        <dsp:cNvSpPr/>
      </dsp:nvSpPr>
      <dsp:spPr>
        <a:xfrm>
          <a:off x="1194884" y="2228702"/>
          <a:ext cx="565861" cy="91440"/>
        </a:xfrm>
        <a:custGeom>
          <a:avLst/>
          <a:gdLst/>
          <a:ahLst/>
          <a:cxnLst/>
          <a:rect l="0" t="0" r="0" b="0"/>
          <a:pathLst>
            <a:path>
              <a:moveTo>
                <a:pt x="0" y="45720"/>
              </a:moveTo>
              <a:lnTo>
                <a:pt x="565861"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463668" y="2260275"/>
        <a:ext cx="28293" cy="28293"/>
      </dsp:txXfrm>
    </dsp:sp>
    <dsp:sp modelId="{7B6790D9-AD32-4D78-8A26-6CC9EE265852}">
      <dsp:nvSpPr>
        <dsp:cNvPr id="0" name=""/>
        <dsp:cNvSpPr/>
      </dsp:nvSpPr>
      <dsp:spPr>
        <a:xfrm>
          <a:off x="1194884" y="1045218"/>
          <a:ext cx="565861" cy="1229204"/>
        </a:xfrm>
        <a:custGeom>
          <a:avLst/>
          <a:gdLst/>
          <a:ahLst/>
          <a:cxnLst/>
          <a:rect l="0" t="0" r="0" b="0"/>
          <a:pathLst>
            <a:path>
              <a:moveTo>
                <a:pt x="0" y="1229204"/>
              </a:moveTo>
              <a:lnTo>
                <a:pt x="282930" y="1229204"/>
              </a:lnTo>
              <a:lnTo>
                <a:pt x="282930" y="0"/>
              </a:lnTo>
              <a:lnTo>
                <a:pt x="56586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443985" y="1625990"/>
        <a:ext cx="67659" cy="67659"/>
      </dsp:txXfrm>
    </dsp:sp>
    <dsp:sp modelId="{34CA6DAA-006F-4441-9760-B9FBC4A41E89}">
      <dsp:nvSpPr>
        <dsp:cNvPr id="0" name=""/>
        <dsp:cNvSpPr/>
      </dsp:nvSpPr>
      <dsp:spPr>
        <a:xfrm>
          <a:off x="336127" y="1843125"/>
          <a:ext cx="854920" cy="8625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CN" altLang="en-US" sz="2700" kern="1200" dirty="0"/>
            <a:t>做题思维</a:t>
          </a:r>
        </a:p>
      </dsp:txBody>
      <dsp:txXfrm>
        <a:off x="336127" y="1843125"/>
        <a:ext cx="854920" cy="862593"/>
      </dsp:txXfrm>
    </dsp:sp>
    <dsp:sp modelId="{1D5B20CD-86CF-4975-9A3B-D494426045E7}">
      <dsp:nvSpPr>
        <dsp:cNvPr id="0" name=""/>
        <dsp:cNvSpPr/>
      </dsp:nvSpPr>
      <dsp:spPr>
        <a:xfrm>
          <a:off x="1760746" y="613921"/>
          <a:ext cx="3113085" cy="8625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rgbClr val="FF0000"/>
              </a:solidFill>
              <a:latin typeface="宋体" panose="02010600030101010101" pitchFamily="2" charset="-122"/>
              <a:ea typeface="宋体" panose="02010600030101010101" pitchFamily="2" charset="-122"/>
            </a:rPr>
            <a:t>步骤一：</a:t>
          </a:r>
          <a:r>
            <a:rPr lang="zh-CN" altLang="en-US" sz="2800" b="1" kern="1200" dirty="0">
              <a:latin typeface="宋体" panose="02010600030101010101" pitchFamily="2" charset="-122"/>
              <a:ea typeface="宋体" panose="02010600030101010101" pitchFamily="2" charset="-122"/>
            </a:rPr>
            <a:t>获取和解读信息</a:t>
          </a:r>
          <a:endParaRPr lang="zh-CN" altLang="en-US" sz="2800" kern="1200" dirty="0"/>
        </a:p>
      </dsp:txBody>
      <dsp:txXfrm>
        <a:off x="1760746" y="613921"/>
        <a:ext cx="3113085" cy="862593"/>
      </dsp:txXfrm>
    </dsp:sp>
    <dsp:sp modelId="{4E2D8E91-1413-4000-9E22-F05F77D441BA}">
      <dsp:nvSpPr>
        <dsp:cNvPr id="0" name=""/>
        <dsp:cNvSpPr/>
      </dsp:nvSpPr>
      <dsp:spPr>
        <a:xfrm>
          <a:off x="1760746" y="1692163"/>
          <a:ext cx="2978891" cy="11645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rgbClr val="FF0000"/>
              </a:solidFill>
              <a:latin typeface="宋体" panose="02010600030101010101" pitchFamily="2" charset="-122"/>
              <a:ea typeface="宋体" panose="02010600030101010101" pitchFamily="2" charset="-122"/>
            </a:rPr>
            <a:t>步骤二</a:t>
          </a:r>
          <a:r>
            <a:rPr lang="zh-CN" altLang="en-US" sz="2800" b="1" kern="1200" dirty="0">
              <a:latin typeface="宋体" panose="02010600030101010101" pitchFamily="2" charset="-122"/>
              <a:ea typeface="宋体" panose="02010600030101010101" pitchFamily="2" charset="-122"/>
            </a:rPr>
            <a:t>：调动和运用相关所学知识</a:t>
          </a:r>
          <a:endParaRPr lang="zh-CN" altLang="en-US" sz="2800" kern="1200" dirty="0"/>
        </a:p>
      </dsp:txBody>
      <dsp:txXfrm>
        <a:off x="1760746" y="1692163"/>
        <a:ext cx="2978891" cy="1164518"/>
      </dsp:txXfrm>
    </dsp:sp>
    <dsp:sp modelId="{60517584-A045-4395-B303-64C2B2026DBA}">
      <dsp:nvSpPr>
        <dsp:cNvPr id="0" name=""/>
        <dsp:cNvSpPr/>
      </dsp:nvSpPr>
      <dsp:spPr>
        <a:xfrm>
          <a:off x="1760746" y="3072329"/>
          <a:ext cx="3031431" cy="8625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rgbClr val="FF0000"/>
              </a:solidFill>
              <a:latin typeface="宋体" panose="02010600030101010101" pitchFamily="2" charset="-122"/>
              <a:ea typeface="宋体" panose="02010600030101010101" pitchFamily="2" charset="-122"/>
            </a:rPr>
            <a:t>步骤三：</a:t>
          </a:r>
          <a:r>
            <a:rPr lang="zh-CN" altLang="en-US" sz="2800" b="1" kern="1200" dirty="0">
              <a:latin typeface="宋体" panose="02010600030101010101" pitchFamily="2" charset="-122"/>
              <a:ea typeface="宋体" panose="02010600030101010101" pitchFamily="2" charset="-122"/>
            </a:rPr>
            <a:t>本题核心</a:t>
          </a:r>
        </a:p>
      </dsp:txBody>
      <dsp:txXfrm>
        <a:off x="1760746" y="3072329"/>
        <a:ext cx="3031431" cy="86259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3C63808E-D0E6-452C-8710-29A9B0C5B9C3}" type="datetimeFigureOut">
              <a:rPr lang="zh-CN" altLang="en-US" smtClean="0"/>
              <a:t>2018/9/17</a:t>
            </a:fld>
            <a:endParaRPr lang="zh-CN" altLang="en-US"/>
          </a:p>
        </p:txBody>
      </p:sp>
      <p:sp>
        <p:nvSpPr>
          <p:cNvPr id="4" name="幻灯片图像占位符 3"/>
          <p:cNvSpPr>
            <a:spLocks noGrp="1" noRot="1" noChangeAspect="1"/>
          </p:cNvSpPr>
          <p:nvPr>
            <p:ph type="sldImg" idx="2"/>
          </p:nvPr>
        </p:nvSpPr>
        <p:spPr>
          <a:xfrm>
            <a:off x="1249363" y="1279525"/>
            <a:ext cx="4606925"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4488FCA1-2303-408D-918C-72C0A5BFA1E3}" type="slidenum">
              <a:rPr lang="zh-CN" altLang="en-US" smtClean="0"/>
              <a:t>‹#›</a:t>
            </a:fld>
            <a:endParaRPr lang="zh-CN" altLang="en-US"/>
          </a:p>
        </p:txBody>
      </p:sp>
    </p:spTree>
    <p:extLst>
      <p:ext uri="{BB962C8B-B14F-4D97-AF65-F5344CB8AC3E}">
        <p14:creationId xmlns:p14="http://schemas.microsoft.com/office/powerpoint/2010/main" val="2738749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幻灯片图像占位符 1"/>
          <p:cNvSpPr>
            <a:spLocks noGrp="1" noRot="1" noChangeAspect="1"/>
          </p:cNvSpPr>
          <p:nvPr>
            <p:ph type="sldImg"/>
          </p:nvPr>
        </p:nvSpPr>
        <p:spPr/>
      </p:sp>
      <p:sp>
        <p:nvSpPr>
          <p:cNvPr id="4098" name="文本占位符 2"/>
          <p:cNvSpPr>
            <a:spLocks noGrp="1"/>
          </p:cNvSpPr>
          <p:nvPr>
            <p:ph type="body"/>
          </p:nvPr>
        </p:nvSpPr>
        <p:spPr/>
        <p:txBody>
          <a:bodyPr lIns="91440" tIns="45720" rIns="91440" bIns="45720" anchor="t"/>
          <a:lstStyle/>
          <a:p>
            <a:pPr lvl="0"/>
            <a:r>
              <a:rPr lang="zh-CN" altLang="en-US"/>
              <a:t>更多模板请关注：https://haosc.tukuppt.com</a:t>
            </a:r>
          </a:p>
        </p:txBody>
      </p:sp>
    </p:spTree>
    <p:extLst>
      <p:ext uri="{BB962C8B-B14F-4D97-AF65-F5344CB8AC3E}">
        <p14:creationId xmlns:p14="http://schemas.microsoft.com/office/powerpoint/2010/main" val="44692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幻灯片图像占位符 1"/>
          <p:cNvSpPr>
            <a:spLocks noGrp="1" noRot="1" noChangeAspect="1"/>
          </p:cNvSpPr>
          <p:nvPr>
            <p:ph type="sldImg"/>
          </p:nvPr>
        </p:nvSpPr>
        <p:spPr/>
      </p:sp>
      <p:sp>
        <p:nvSpPr>
          <p:cNvPr id="4098" name="文本占位符 2"/>
          <p:cNvSpPr>
            <a:spLocks noGrp="1"/>
          </p:cNvSpPr>
          <p:nvPr>
            <p:ph type="body"/>
          </p:nvPr>
        </p:nvSpPr>
        <p:spPr/>
        <p:txBody>
          <a:bodyPr lIns="91440" tIns="45720" rIns="91440" bIns="45720" anchor="t"/>
          <a:lstStyle/>
          <a:p>
            <a:pPr lvl="0"/>
            <a:r>
              <a:rPr lang="zh-CN" altLang="en-US"/>
              <a:t>更多模板请关注：https://haosc.tukuppt.com</a:t>
            </a:r>
          </a:p>
        </p:txBody>
      </p:sp>
    </p:spTree>
    <p:extLst>
      <p:ext uri="{BB962C8B-B14F-4D97-AF65-F5344CB8AC3E}">
        <p14:creationId xmlns:p14="http://schemas.microsoft.com/office/powerpoint/2010/main" val="778451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p:cNvSpPr>
          <p:nvPr>
            <p:ph type="sldImg"/>
          </p:nvPr>
        </p:nvSpPr>
        <p:spPr/>
      </p:sp>
      <p:sp>
        <p:nvSpPr>
          <p:cNvPr id="13314" name="文本占位符 2"/>
          <p:cNvSpPr>
            <a:spLocks noGrp="1"/>
          </p:cNvSpPr>
          <p:nvPr>
            <p:ph type="body"/>
          </p:nvPr>
        </p:nvSpPr>
        <p:spPr/>
        <p:txBody>
          <a:bodyPr lIns="91440" tIns="45720" rIns="91440" bIns="45720" anchor="t"/>
          <a:lstStyle/>
          <a:p>
            <a:pPr lvl="0"/>
            <a:r>
              <a:rPr lang="zh-CN" altLang="en-US"/>
              <a:t>至此之后，开放性试题成为全国卷命题的重点和亮点，每年的开放性试题都充分的体现当时新课标下高考的探索方向：不再以掌握历史知识的量的多少作为考核的核心，而是注重历史学科素养，历史思维的质的深度。体现了由</a:t>
            </a:r>
            <a:r>
              <a:rPr lang="en-US" altLang="zh-CN"/>
              <a:t>“</a:t>
            </a:r>
            <a:r>
              <a:rPr lang="zh-CN" altLang="en-US"/>
              <a:t>知识立意到能力立意再到素养立意的命题发展趋势。</a:t>
            </a:r>
          </a:p>
        </p:txBody>
      </p:sp>
    </p:spTree>
    <p:extLst>
      <p:ext uri="{BB962C8B-B14F-4D97-AF65-F5344CB8AC3E}">
        <p14:creationId xmlns:p14="http://schemas.microsoft.com/office/powerpoint/2010/main" val="1223184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p:sp>
      <p:sp>
        <p:nvSpPr>
          <p:cNvPr id="23554" name="文本占位符 2"/>
          <p:cNvSpPr>
            <a:spLocks noGrp="1"/>
          </p:cNvSpPr>
          <p:nvPr>
            <p:ph type="body"/>
          </p:nvPr>
        </p:nvSpPr>
        <p:spPr/>
        <p:txBody>
          <a:bodyPr lIns="91440" tIns="45720" rIns="91440" bIns="45720" anchor="t"/>
          <a:lstStyle/>
          <a:p>
            <a:pPr lvl="0"/>
            <a:r>
              <a:rPr lang="zh-CN" altLang="en-US"/>
              <a:t>不同的标准，划分出不同的试题类型，也要求学生掌握不同的解题方法。技巧往往流于形式，在高考紧张的氛围下，除非训练非常到位，学生很难将技巧运用自如，所以在二轮复习的紧要关口，我们在处理开放性试题时，就突破详细类别的设定，将试题类型化繁为简，概括为两大类进行处理，一种；    另一种       《问题•探究•策略——基于全国卷的应考策略研究》下面将通过高考真题作为示例，对解法进行简单的介绍。</a:t>
            </a:r>
            <a:r>
              <a:rPr lang="en-US" altLang="zh-CN"/>
              <a:t>jin'xin</a:t>
            </a:r>
          </a:p>
        </p:txBody>
      </p:sp>
    </p:spTree>
    <p:extLst>
      <p:ext uri="{BB962C8B-B14F-4D97-AF65-F5344CB8AC3E}">
        <p14:creationId xmlns:p14="http://schemas.microsoft.com/office/powerpoint/2010/main" val="1178996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2018/9/17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2018/9/17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2018/9/17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2018/9/17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2018/9/17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pPr/>
              <a:t>2018/9/17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2018/9/17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pPr/>
              <a:t>2018/9/17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2018/9/17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2018/9/17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pPr/>
              <a:t>2018/9/17</a:t>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2.jpeg@!topic"/><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06CF3A5-673D-46AF-A04F-AEDFAA360874}"/>
              </a:ext>
            </a:extLst>
          </p:cNvPr>
          <p:cNvSpPr/>
          <p:nvPr/>
        </p:nvSpPr>
        <p:spPr>
          <a:xfrm>
            <a:off x="457200" y="1441758"/>
            <a:ext cx="8686800" cy="3200876"/>
          </a:xfrm>
          <a:prstGeom prst="rect">
            <a:avLst/>
          </a:prstGeom>
        </p:spPr>
        <p:txBody>
          <a:bodyPr wrap="square">
            <a:spAutoFit/>
          </a:bodyPr>
          <a:lstStyle/>
          <a:p>
            <a:r>
              <a:rPr lang="zh-CN" altLang="en-US" sz="5400" b="1" dirty="0">
                <a:latin typeface="华文行楷" panose="02010800040101010101" pitchFamily="2" charset="-122"/>
                <a:ea typeface="华文行楷" panose="02010800040101010101" pitchFamily="2" charset="-122"/>
              </a:rPr>
              <a:t>精心研究 </a:t>
            </a:r>
            <a:endParaRPr lang="en-US" altLang="zh-CN" sz="5400" b="1" dirty="0">
              <a:latin typeface="华文行楷" panose="02010800040101010101" pitchFamily="2" charset="-122"/>
              <a:ea typeface="华文行楷" panose="02010800040101010101" pitchFamily="2" charset="-122"/>
            </a:endParaRPr>
          </a:p>
          <a:p>
            <a:pPr indent="720000"/>
            <a:r>
              <a:rPr lang="zh-CN" altLang="en-US" sz="5400" b="1" dirty="0">
                <a:latin typeface="华文行楷" panose="02010800040101010101" pitchFamily="2" charset="-122"/>
                <a:ea typeface="华文行楷" panose="02010800040101010101" pitchFamily="2" charset="-122"/>
              </a:rPr>
              <a:t>精准备考 </a:t>
            </a:r>
            <a:endParaRPr lang="en-US" altLang="zh-CN" sz="5400" b="1" dirty="0">
              <a:latin typeface="华文行楷" panose="02010800040101010101" pitchFamily="2" charset="-122"/>
              <a:ea typeface="华文行楷" panose="02010800040101010101" pitchFamily="2" charset="-122"/>
            </a:endParaRPr>
          </a:p>
          <a:p>
            <a:pPr indent="1440000"/>
            <a:r>
              <a:rPr lang="zh-CN" altLang="en-US" sz="5400" b="1" dirty="0">
                <a:latin typeface="华文行楷" panose="02010800040101010101" pitchFamily="2" charset="-122"/>
                <a:ea typeface="华文行楷" panose="02010800040101010101" pitchFamily="2" charset="-122"/>
              </a:rPr>
              <a:t>精进突破</a:t>
            </a:r>
            <a:endParaRPr lang="en-US" altLang="zh-CN" sz="5400" b="1" dirty="0">
              <a:latin typeface="华文行楷" panose="02010800040101010101" pitchFamily="2" charset="-122"/>
              <a:ea typeface="华文行楷" panose="02010800040101010101" pitchFamily="2" charset="-122"/>
            </a:endParaRPr>
          </a:p>
          <a:p>
            <a:pPr algn="r"/>
            <a:r>
              <a:rPr lang="en-US" altLang="zh-CN" sz="4000" b="1" dirty="0"/>
              <a:t>——2018</a:t>
            </a:r>
            <a:r>
              <a:rPr lang="zh-CN" altLang="en-US" sz="4000" b="1" dirty="0"/>
              <a:t>高考分析及</a:t>
            </a:r>
            <a:r>
              <a:rPr lang="en-US" altLang="zh-CN" sz="4000" b="1" dirty="0"/>
              <a:t>2019 </a:t>
            </a:r>
            <a:r>
              <a:rPr lang="zh-CN" altLang="en-US" sz="4000" b="1" dirty="0"/>
              <a:t>备考策略</a:t>
            </a:r>
          </a:p>
        </p:txBody>
      </p:sp>
      <p:sp>
        <p:nvSpPr>
          <p:cNvPr id="3" name="文本框 2">
            <a:extLst>
              <a:ext uri="{FF2B5EF4-FFF2-40B4-BE49-F238E27FC236}">
                <a16:creationId xmlns:a16="http://schemas.microsoft.com/office/drawing/2014/main" id="{5589BEDE-7C3F-46EB-8693-75F2F0E165C7}"/>
              </a:ext>
            </a:extLst>
          </p:cNvPr>
          <p:cNvSpPr txBox="1"/>
          <p:nvPr/>
        </p:nvSpPr>
        <p:spPr>
          <a:xfrm>
            <a:off x="5838497" y="5129048"/>
            <a:ext cx="2638096" cy="1015663"/>
          </a:xfrm>
          <a:prstGeom prst="rect">
            <a:avLst/>
          </a:prstGeom>
          <a:noFill/>
        </p:spPr>
        <p:txBody>
          <a:bodyPr wrap="square" rtlCol="0">
            <a:spAutoFit/>
          </a:bodyPr>
          <a:lstStyle/>
          <a:p>
            <a:pPr algn="ctr"/>
            <a:r>
              <a:rPr lang="zh-CN" altLang="en-US" sz="2000" b="1" dirty="0">
                <a:latin typeface="+mn-ea"/>
              </a:rPr>
              <a:t>张    鑫</a:t>
            </a:r>
            <a:endParaRPr lang="en-US" altLang="zh-CN" sz="2000" b="1" dirty="0">
              <a:latin typeface="+mn-ea"/>
            </a:endParaRPr>
          </a:p>
          <a:p>
            <a:pPr algn="ctr"/>
            <a:r>
              <a:rPr lang="zh-CN" altLang="en-US" sz="2000" b="1" dirty="0">
                <a:latin typeface="+mn-ea"/>
              </a:rPr>
              <a:t>云南省玉溪第一中学</a:t>
            </a:r>
            <a:endParaRPr lang="en-US" altLang="zh-CN" sz="2000" b="1" dirty="0">
              <a:latin typeface="+mn-ea"/>
            </a:endParaRPr>
          </a:p>
          <a:p>
            <a:pPr algn="ctr"/>
            <a:r>
              <a:rPr lang="en-US" altLang="zh-CN" sz="2000" b="1" dirty="0">
                <a:latin typeface="+mn-ea"/>
              </a:rPr>
              <a:t>2018/9/16</a:t>
            </a:r>
            <a:endParaRPr lang="zh-CN" altLang="en-US" sz="2000" b="1" dirty="0">
              <a:latin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12DEB9F-7BFF-4A7C-BC4B-609A6C9EF0B2}"/>
              </a:ext>
            </a:extLst>
          </p:cNvPr>
          <p:cNvSpPr txBox="1"/>
          <p:nvPr/>
        </p:nvSpPr>
        <p:spPr>
          <a:xfrm>
            <a:off x="1768365" y="2695904"/>
            <a:ext cx="4879427" cy="1015663"/>
          </a:xfrm>
          <a:prstGeom prst="rect">
            <a:avLst/>
          </a:prstGeom>
          <a:solidFill>
            <a:srgbClr val="00B050"/>
          </a:solidFill>
        </p:spPr>
        <p:txBody>
          <a:bodyPr wrap="square" rtlCol="0">
            <a:spAutoFit/>
          </a:bodyPr>
          <a:lstStyle/>
          <a:p>
            <a:r>
              <a:rPr lang="zh-CN" altLang="en-US" sz="6000" b="1" dirty="0">
                <a:latin typeface="华文行楷" panose="02010800040101010101" pitchFamily="2" charset="-122"/>
                <a:ea typeface="华文行楷" panose="02010800040101010101" pitchFamily="2" charset="-122"/>
              </a:rPr>
              <a:t>一、精心研究</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800100"/>
            <a:ext cx="8353425" cy="59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矩形 3"/>
          <p:cNvSpPr>
            <a:spLocks noChangeArrowheads="1"/>
          </p:cNvSpPr>
          <p:nvPr/>
        </p:nvSpPr>
        <p:spPr bwMode="auto">
          <a:xfrm>
            <a:off x="0" y="61631"/>
            <a:ext cx="9144000" cy="769441"/>
          </a:xfrm>
          <a:prstGeom prst="rect">
            <a:avLst/>
          </a:prstGeom>
          <a:solidFill>
            <a:srgbClr val="92D050"/>
          </a:solidFill>
          <a:ln>
            <a:noFill/>
          </a:ln>
          <a:extLst/>
        </p:spPr>
        <p:txBody>
          <a:bodyPr wrap="square">
            <a:spAutoFit/>
          </a:bodyPr>
          <a:lstStyle/>
          <a:p>
            <a:pPr algn="ctr"/>
            <a:r>
              <a:rPr lang="zh-CN" altLang="en-US" sz="4400" b="1" dirty="0">
                <a:solidFill>
                  <a:srgbClr val="000000"/>
                </a:solidFill>
                <a:latin typeface="黑体" panose="02010609060101010101" pitchFamily="49" charset="-122"/>
                <a:ea typeface="黑体" panose="02010609060101010101" pitchFamily="49" charset="-122"/>
              </a:rPr>
              <a:t>新高考评价体系</a:t>
            </a:r>
            <a:r>
              <a:rPr lang="en-US" altLang="zh-CN" sz="4400" b="1" dirty="0">
                <a:solidFill>
                  <a:srgbClr val="000000"/>
                </a:solidFill>
                <a:latin typeface="黑体" panose="02010609060101010101" pitchFamily="49" charset="-122"/>
                <a:ea typeface="黑体" panose="02010609060101010101" pitchFamily="49" charset="-122"/>
              </a:rPr>
              <a:t>——</a:t>
            </a:r>
            <a:r>
              <a:rPr lang="zh-CN" altLang="en-US" sz="4400" b="1" dirty="0">
                <a:solidFill>
                  <a:srgbClr val="000000"/>
                </a:solidFill>
                <a:latin typeface="黑体" panose="02010609060101010101" pitchFamily="49" charset="-122"/>
                <a:ea typeface="黑体" panose="02010609060101010101" pitchFamily="49" charset="-122"/>
              </a:rPr>
              <a:t>一体四层四翼</a:t>
            </a:r>
          </a:p>
        </p:txBody>
      </p:sp>
      <p:sp>
        <p:nvSpPr>
          <p:cNvPr id="3" name="文本框 2"/>
          <p:cNvSpPr txBox="1">
            <a:spLocks noChangeArrowheads="1"/>
          </p:cNvSpPr>
          <p:nvPr/>
        </p:nvSpPr>
        <p:spPr bwMode="auto">
          <a:xfrm>
            <a:off x="6332346" y="3453715"/>
            <a:ext cx="1987550" cy="522288"/>
          </a:xfrm>
          <a:prstGeom prst="rect">
            <a:avLst/>
          </a:prstGeom>
          <a:solidFill>
            <a:srgbClr val="92D050"/>
          </a:solidFill>
          <a:ln>
            <a:noFill/>
          </a:ln>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b="1" dirty="0">
                <a:solidFill>
                  <a:schemeClr val="tx1">
                    <a:lumMod val="95000"/>
                    <a:lumOff val="5000"/>
                  </a:schemeClr>
                </a:solidFill>
                <a:latin typeface="黑体" panose="02010609060101010101" pitchFamily="49" charset="-122"/>
                <a:ea typeface="黑体" panose="02010609060101010101" pitchFamily="49" charset="-122"/>
                <a:sym typeface="+mn-ea"/>
              </a:rPr>
              <a:t>为什么考？</a:t>
            </a:r>
            <a:endParaRPr lang="zh-CN" altLang="en-US" sz="2800" b="1" dirty="0">
              <a:solidFill>
                <a:schemeClr val="tx1">
                  <a:lumMod val="95000"/>
                  <a:lumOff val="5000"/>
                </a:schemeClr>
              </a:solidFill>
              <a:latin typeface="黑体" panose="02010609060101010101" pitchFamily="49" charset="-122"/>
              <a:ea typeface="黑体" panose="02010609060101010101" pitchFamily="49" charset="-122"/>
            </a:endParaRPr>
          </a:p>
        </p:txBody>
      </p:sp>
      <p:sp>
        <p:nvSpPr>
          <p:cNvPr id="5" name="文本框 4"/>
          <p:cNvSpPr txBox="1">
            <a:spLocks noChangeArrowheads="1"/>
          </p:cNvSpPr>
          <p:nvPr/>
        </p:nvSpPr>
        <p:spPr bwMode="auto">
          <a:xfrm>
            <a:off x="5770563" y="1052840"/>
            <a:ext cx="1627187" cy="523875"/>
          </a:xfrm>
          <a:prstGeom prst="rect">
            <a:avLst/>
          </a:prstGeom>
          <a:solidFill>
            <a:srgbClr val="92D050"/>
          </a:solidFill>
          <a:ln>
            <a:noFill/>
          </a:ln>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b="1" dirty="0">
                <a:solidFill>
                  <a:schemeClr val="tx1">
                    <a:lumMod val="95000"/>
                    <a:lumOff val="5000"/>
                  </a:schemeClr>
                </a:solidFill>
                <a:latin typeface="黑体" panose="02010609060101010101" pitchFamily="49" charset="-122"/>
                <a:ea typeface="黑体" panose="02010609060101010101" pitchFamily="49" charset="-122"/>
                <a:sym typeface="+mn-ea"/>
              </a:rPr>
              <a:t>考什么？</a:t>
            </a:r>
            <a:endParaRPr lang="zh-CN" altLang="en-US" sz="2800" b="1" dirty="0">
              <a:solidFill>
                <a:schemeClr val="tx1">
                  <a:lumMod val="95000"/>
                  <a:lumOff val="5000"/>
                </a:schemeClr>
              </a:solidFill>
              <a:latin typeface="黑体" panose="02010609060101010101" pitchFamily="49" charset="-122"/>
              <a:ea typeface="黑体" panose="02010609060101010101" pitchFamily="49" charset="-122"/>
            </a:endParaRPr>
          </a:p>
        </p:txBody>
      </p:sp>
      <p:sp>
        <p:nvSpPr>
          <p:cNvPr id="6" name="文本框 5"/>
          <p:cNvSpPr txBox="1">
            <a:spLocks noChangeArrowheads="1"/>
          </p:cNvSpPr>
          <p:nvPr/>
        </p:nvSpPr>
        <p:spPr bwMode="auto">
          <a:xfrm>
            <a:off x="4764908" y="5354035"/>
            <a:ext cx="1627187" cy="523875"/>
          </a:xfrm>
          <a:prstGeom prst="rect">
            <a:avLst/>
          </a:prstGeom>
          <a:solidFill>
            <a:srgbClr val="92D050"/>
          </a:solidFill>
          <a:ln>
            <a:noFill/>
          </a:ln>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b="1" dirty="0">
                <a:solidFill>
                  <a:schemeClr val="tx1">
                    <a:lumMod val="95000"/>
                    <a:lumOff val="5000"/>
                  </a:schemeClr>
                </a:solidFill>
                <a:latin typeface="黑体" panose="02010609060101010101" pitchFamily="49" charset="-122"/>
                <a:ea typeface="黑体" panose="02010609060101010101" pitchFamily="49" charset="-122"/>
                <a:sym typeface="+mn-ea"/>
              </a:rPr>
              <a:t>怎么考？</a:t>
            </a:r>
            <a:endParaRPr lang="zh-CN" altLang="en-US" sz="2800" b="1" dirty="0">
              <a:solidFill>
                <a:schemeClr val="tx1">
                  <a:lumMod val="95000"/>
                  <a:lumOff val="5000"/>
                </a:schemeClr>
              </a:solidFill>
              <a:latin typeface="黑体" panose="02010609060101010101" pitchFamily="49" charset="-122"/>
              <a:ea typeface="黑体" panose="02010609060101010101" pitchFamily="49" charset="-122"/>
            </a:endParaRPr>
          </a:p>
        </p:txBody>
      </p:sp>
      <p:cxnSp>
        <p:nvCxnSpPr>
          <p:cNvPr id="7" name="直接箭头连接符 6"/>
          <p:cNvCxnSpPr/>
          <p:nvPr/>
        </p:nvCxnSpPr>
        <p:spPr>
          <a:xfrm flipV="1">
            <a:off x="3843338" y="1346364"/>
            <a:ext cx="1927225" cy="19050"/>
          </a:xfrm>
          <a:prstGeom prst="straightConnector1">
            <a:avLst/>
          </a:prstGeom>
          <a:ln w="76200">
            <a:solidFill>
              <a:srgbClr val="FF0000"/>
            </a:solidFill>
            <a:tailEnd type="arrow" w="med" len="med"/>
          </a:ln>
        </p:spPr>
        <p:style>
          <a:lnRef idx="3">
            <a:schemeClr val="accent2"/>
          </a:lnRef>
          <a:fillRef idx="0">
            <a:schemeClr val="accent2"/>
          </a:fillRef>
          <a:effectRef idx="2">
            <a:schemeClr val="accent2"/>
          </a:effectRef>
          <a:fontRef idx="minor">
            <a:schemeClr val="tx1"/>
          </a:fontRef>
        </p:style>
      </p:cxnSp>
      <p:cxnSp>
        <p:nvCxnSpPr>
          <p:cNvPr id="8" name="直接箭头连接符 7"/>
          <p:cNvCxnSpPr/>
          <p:nvPr/>
        </p:nvCxnSpPr>
        <p:spPr>
          <a:xfrm>
            <a:off x="3367362" y="5603273"/>
            <a:ext cx="1263650" cy="12700"/>
          </a:xfrm>
          <a:prstGeom prst="straightConnector1">
            <a:avLst/>
          </a:prstGeom>
          <a:ln w="76200">
            <a:solidFill>
              <a:srgbClr val="FF0000"/>
            </a:solidFill>
            <a:tailEnd type="arrow" w="med" len="med"/>
          </a:ln>
        </p:spPr>
        <p:style>
          <a:lnRef idx="3">
            <a:schemeClr val="accent2"/>
          </a:lnRef>
          <a:fillRef idx="0">
            <a:schemeClr val="accent2"/>
          </a:fillRef>
          <a:effectRef idx="2">
            <a:schemeClr val="accent2"/>
          </a:effectRef>
          <a:fontRef idx="minor">
            <a:schemeClr val="tx1"/>
          </a:fontRef>
        </p:style>
      </p:cxnSp>
      <p:cxnSp>
        <p:nvCxnSpPr>
          <p:cNvPr id="9" name="直接箭头连接符 8"/>
          <p:cNvCxnSpPr/>
          <p:nvPr/>
        </p:nvCxnSpPr>
        <p:spPr>
          <a:xfrm flipV="1">
            <a:off x="4368608" y="3714859"/>
            <a:ext cx="1963738" cy="65088"/>
          </a:xfrm>
          <a:prstGeom prst="straightConnector1">
            <a:avLst/>
          </a:prstGeom>
          <a:ln w="76200">
            <a:solidFill>
              <a:srgbClr val="FF0000"/>
            </a:solidFill>
            <a:tailEnd type="arrow"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27554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7BF26E3-F8C1-466F-ABF9-0A7CEBB58CA2}"/>
              </a:ext>
            </a:extLst>
          </p:cNvPr>
          <p:cNvSpPr txBox="1"/>
          <p:nvPr/>
        </p:nvSpPr>
        <p:spPr>
          <a:xfrm>
            <a:off x="21021" y="856594"/>
            <a:ext cx="9144000" cy="1118255"/>
          </a:xfrm>
          <a:prstGeom prst="rect">
            <a:avLst/>
          </a:prstGeom>
          <a:solidFill>
            <a:srgbClr val="92D050"/>
          </a:solidFill>
        </p:spPr>
        <p:txBody>
          <a:bodyPr wrap="square" rtlCol="0">
            <a:spAutoFit/>
          </a:bodyPr>
          <a:lstStyle/>
          <a:p>
            <a:pPr>
              <a:lnSpc>
                <a:spcPts val="4000"/>
              </a:lnSpc>
            </a:pPr>
            <a:r>
              <a:rPr lang="zh-CN" altLang="en-US" sz="4000" b="1" dirty="0">
                <a:latin typeface="黑体" panose="02010609060101010101" pitchFamily="49" charset="-122"/>
                <a:ea typeface="黑体" panose="02010609060101010101" pitchFamily="49" charset="-122"/>
              </a:rPr>
              <a:t>一、精心研究</a:t>
            </a:r>
            <a:endParaRPr lang="en-US" altLang="zh-CN" sz="4000" b="1" dirty="0">
              <a:latin typeface="黑体" panose="02010609060101010101" pitchFamily="49" charset="-122"/>
              <a:ea typeface="黑体" panose="02010609060101010101" pitchFamily="49" charset="-122"/>
            </a:endParaRPr>
          </a:p>
          <a:p>
            <a:pPr>
              <a:lnSpc>
                <a:spcPts val="4000"/>
              </a:lnSpc>
            </a:pPr>
            <a:r>
              <a:rPr lang="en-US" altLang="zh-CN" sz="4000" b="1" dirty="0">
                <a:latin typeface="黑体" panose="02010609060101010101" pitchFamily="49" charset="-122"/>
                <a:ea typeface="黑体" panose="02010609060101010101" pitchFamily="49" charset="-122"/>
              </a:rPr>
              <a:t>                       </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研究顶层设计</a:t>
            </a:r>
          </a:p>
        </p:txBody>
      </p:sp>
      <p:graphicFrame>
        <p:nvGraphicFramePr>
          <p:cNvPr id="6" name="图示 5">
            <a:extLst>
              <a:ext uri="{FF2B5EF4-FFF2-40B4-BE49-F238E27FC236}">
                <a16:creationId xmlns:a16="http://schemas.microsoft.com/office/drawing/2014/main" id="{354FA850-2212-483F-BB3E-45557C15EADF}"/>
              </a:ext>
            </a:extLst>
          </p:cNvPr>
          <p:cNvGraphicFramePr/>
          <p:nvPr>
            <p:extLst>
              <p:ext uri="{D42A27DB-BD31-4B8C-83A1-F6EECF244321}">
                <p14:modId xmlns:p14="http://schemas.microsoft.com/office/powerpoint/2010/main" val="1283914443"/>
              </p:ext>
            </p:extLst>
          </p:nvPr>
        </p:nvGraphicFramePr>
        <p:xfrm>
          <a:off x="1292771" y="2174765"/>
          <a:ext cx="6395545" cy="4168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2220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804292C-BC79-495F-87FD-463579DFB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52" y="0"/>
            <a:ext cx="9196551" cy="6858000"/>
          </a:xfrm>
          <a:prstGeom prst="rect">
            <a:avLst/>
          </a:prstGeom>
        </p:spPr>
      </p:pic>
    </p:spTree>
    <p:extLst>
      <p:ext uri="{BB962C8B-B14F-4D97-AF65-F5344CB8AC3E}">
        <p14:creationId xmlns:p14="http://schemas.microsoft.com/office/powerpoint/2010/main" val="4248473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DAD384-772F-4DB2-A408-A0075A472CC6}"/>
              </a:ext>
            </a:extLst>
          </p:cNvPr>
          <p:cNvSpPr txBox="1">
            <a:spLocks noChangeArrowheads="1"/>
          </p:cNvSpPr>
          <p:nvPr/>
        </p:nvSpPr>
        <p:spPr>
          <a:xfrm>
            <a:off x="293245" y="811840"/>
            <a:ext cx="8272130" cy="7718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3600" dirty="0">
                <a:latin typeface="黑体" panose="02010609060101010101" pitchFamily="49" charset="-122"/>
                <a:ea typeface="黑体" panose="02010609060101010101" pitchFamily="49" charset="-122"/>
              </a:rPr>
              <a:t>历史学科核心素养与其他学科的关联：</a:t>
            </a:r>
          </a:p>
        </p:txBody>
      </p:sp>
      <p:graphicFrame>
        <p:nvGraphicFramePr>
          <p:cNvPr id="3" name="内容占位符 3">
            <a:extLst>
              <a:ext uri="{FF2B5EF4-FFF2-40B4-BE49-F238E27FC236}">
                <a16:creationId xmlns:a16="http://schemas.microsoft.com/office/drawing/2014/main" id="{A04F77E2-AAD9-4703-8E0B-A037BBAC37EC}"/>
              </a:ext>
            </a:extLst>
          </p:cNvPr>
          <p:cNvGraphicFramePr>
            <a:graphicFrameLocks/>
          </p:cNvGraphicFramePr>
          <p:nvPr>
            <p:extLst>
              <p:ext uri="{D42A27DB-BD31-4B8C-83A1-F6EECF244321}">
                <p14:modId xmlns:p14="http://schemas.microsoft.com/office/powerpoint/2010/main" val="800247185"/>
              </p:ext>
            </p:extLst>
          </p:nvPr>
        </p:nvGraphicFramePr>
        <p:xfrm>
          <a:off x="435935" y="1718628"/>
          <a:ext cx="8272130" cy="4327532"/>
        </p:xfrm>
        <a:graphic>
          <a:graphicData uri="http://schemas.openxmlformats.org/drawingml/2006/table">
            <a:tbl>
              <a:tblPr firstRow="1" bandRow="1">
                <a:tableStyleId>{F5AB1C69-6EDB-4FF4-983F-18BD219EF322}</a:tableStyleId>
              </a:tblPr>
              <a:tblGrid>
                <a:gridCol w="2053657">
                  <a:extLst>
                    <a:ext uri="{9D8B030D-6E8A-4147-A177-3AD203B41FA5}">
                      <a16:colId xmlns:a16="http://schemas.microsoft.com/office/drawing/2014/main" val="20000"/>
                    </a:ext>
                  </a:extLst>
                </a:gridCol>
                <a:gridCol w="6218473">
                  <a:extLst>
                    <a:ext uri="{9D8B030D-6E8A-4147-A177-3AD203B41FA5}">
                      <a16:colId xmlns:a16="http://schemas.microsoft.com/office/drawing/2014/main" val="20001"/>
                    </a:ext>
                  </a:extLst>
                </a:gridCol>
              </a:tblGrid>
              <a:tr h="542798">
                <a:tc>
                  <a:txBody>
                    <a:bodyPr/>
                    <a:lstStyle/>
                    <a:p>
                      <a:pPr algn="ctr"/>
                      <a:r>
                        <a:rPr lang="zh-CN" altLang="en-US" sz="2400" b="1" kern="1200" dirty="0"/>
                        <a:t>核心素养</a:t>
                      </a:r>
                      <a:endParaRPr lang="zh-CN" altLang="en-US" sz="2400" b="1" dirty="0"/>
                    </a:p>
                  </a:txBody>
                  <a:tcPr marT="45714" marB="45714" anchor="ctr">
                    <a:solidFill>
                      <a:schemeClr val="accent6">
                        <a:lumMod val="75000"/>
                      </a:schemeClr>
                    </a:solidFill>
                  </a:tcPr>
                </a:tc>
                <a:tc>
                  <a:txBody>
                    <a:bodyPr/>
                    <a:lstStyle/>
                    <a:p>
                      <a:pPr algn="ctr"/>
                      <a:r>
                        <a:rPr lang="zh-CN" altLang="en-US" sz="2400" b="1" dirty="0"/>
                        <a:t>关联学科</a:t>
                      </a:r>
                    </a:p>
                  </a:txBody>
                  <a:tcPr marT="45714" marB="45714" anchor="ctr">
                    <a:solidFill>
                      <a:schemeClr val="accent6">
                        <a:lumMod val="75000"/>
                      </a:schemeClr>
                    </a:solidFill>
                  </a:tcPr>
                </a:tc>
                <a:extLst>
                  <a:ext uri="{0D108BD9-81ED-4DB2-BD59-A6C34878D82A}">
                    <a16:rowId xmlns:a16="http://schemas.microsoft.com/office/drawing/2014/main" val="10000"/>
                  </a:ext>
                </a:extLst>
              </a:tr>
              <a:tr h="542798">
                <a:tc>
                  <a:txBody>
                    <a:bodyPr/>
                    <a:lstStyle/>
                    <a:p>
                      <a:pPr algn="ctr"/>
                      <a:r>
                        <a:rPr lang="zh-CN" altLang="en-US" sz="2400" b="1" kern="1200" dirty="0"/>
                        <a:t>唯物史观</a:t>
                      </a:r>
                      <a:endParaRPr lang="zh-CN" altLang="en-US" sz="2400" b="1" dirty="0"/>
                    </a:p>
                  </a:txBody>
                  <a:tcPr marT="45714" marB="45714" anchor="ctr">
                    <a:solidFill>
                      <a:schemeClr val="accent6">
                        <a:lumMod val="40000"/>
                        <a:lumOff val="60000"/>
                      </a:schemeClr>
                    </a:solidFill>
                  </a:tcPr>
                </a:tc>
                <a:tc>
                  <a:txBody>
                    <a:bodyPr/>
                    <a:lstStyle/>
                    <a:p>
                      <a:pPr algn="l"/>
                      <a:r>
                        <a:rPr lang="zh-CN" altLang="en-US" sz="2400" b="1" kern="1200" dirty="0"/>
                        <a:t>思想政治学科。</a:t>
                      </a:r>
                      <a:endParaRPr lang="zh-CN" altLang="en-US" sz="2400" b="1" dirty="0"/>
                    </a:p>
                  </a:txBody>
                  <a:tcPr marT="45714" marB="45714" anchor="ctr">
                    <a:solidFill>
                      <a:schemeClr val="accent6">
                        <a:lumMod val="40000"/>
                        <a:lumOff val="60000"/>
                      </a:schemeClr>
                    </a:solidFill>
                  </a:tcPr>
                </a:tc>
                <a:extLst>
                  <a:ext uri="{0D108BD9-81ED-4DB2-BD59-A6C34878D82A}">
                    <a16:rowId xmlns:a16="http://schemas.microsoft.com/office/drawing/2014/main" val="10001"/>
                  </a:ext>
                </a:extLst>
              </a:tr>
              <a:tr h="745328">
                <a:tc>
                  <a:txBody>
                    <a:bodyPr/>
                    <a:lstStyle/>
                    <a:p>
                      <a:pPr algn="ctr"/>
                      <a:r>
                        <a:rPr lang="zh-CN" altLang="en-US" sz="2400" b="1" dirty="0"/>
                        <a:t>时空观念</a:t>
                      </a:r>
                    </a:p>
                  </a:txBody>
                  <a:tcPr marT="45714" marB="45714" anchor="ctr">
                    <a:solidFill>
                      <a:schemeClr val="accent6">
                        <a:lumMod val="40000"/>
                        <a:lumOff val="60000"/>
                      </a:schemeClr>
                    </a:solidFill>
                  </a:tcPr>
                </a:tc>
                <a:tc>
                  <a:txBody>
                    <a:bodyPr/>
                    <a:lstStyle/>
                    <a:p>
                      <a:pPr algn="l"/>
                      <a:r>
                        <a:rPr lang="zh-CN" altLang="en-US" sz="2400" b="1" kern="1200" dirty="0"/>
                        <a:t>地理学科。</a:t>
                      </a:r>
                      <a:endParaRPr lang="zh-CN" altLang="en-US" sz="2400" b="1" dirty="0"/>
                    </a:p>
                  </a:txBody>
                  <a:tcPr marT="45714" marB="45714" anchor="ctr">
                    <a:solidFill>
                      <a:schemeClr val="accent6">
                        <a:lumMod val="40000"/>
                        <a:lumOff val="60000"/>
                      </a:schemeClr>
                    </a:solidFill>
                  </a:tcPr>
                </a:tc>
                <a:extLst>
                  <a:ext uri="{0D108BD9-81ED-4DB2-BD59-A6C34878D82A}">
                    <a16:rowId xmlns:a16="http://schemas.microsoft.com/office/drawing/2014/main" val="10002"/>
                  </a:ext>
                </a:extLst>
              </a:tr>
              <a:tr h="976774">
                <a:tc>
                  <a:txBody>
                    <a:bodyPr/>
                    <a:lstStyle/>
                    <a:p>
                      <a:pPr algn="ctr"/>
                      <a:r>
                        <a:rPr lang="zh-CN" altLang="en-US" sz="2400" b="1" kern="1200" dirty="0"/>
                        <a:t>史料实证</a:t>
                      </a:r>
                      <a:endParaRPr lang="zh-CN" altLang="en-US" sz="2400" b="1" dirty="0"/>
                    </a:p>
                  </a:txBody>
                  <a:tcPr marT="45714" marB="45714" anchor="ct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400" b="1" kern="1200" dirty="0"/>
                        <a:t>语文、地理、思想政治、数学（统计数据）、信息技术等。</a:t>
                      </a:r>
                      <a:endParaRPr lang="zh-CN" altLang="en-US" sz="2400" b="1" dirty="0"/>
                    </a:p>
                  </a:txBody>
                  <a:tcPr marT="45714" marB="45714" anchor="ctr">
                    <a:solidFill>
                      <a:schemeClr val="accent6">
                        <a:lumMod val="40000"/>
                        <a:lumOff val="60000"/>
                      </a:schemeClr>
                    </a:solidFill>
                  </a:tcPr>
                </a:tc>
                <a:extLst>
                  <a:ext uri="{0D108BD9-81ED-4DB2-BD59-A6C34878D82A}">
                    <a16:rowId xmlns:a16="http://schemas.microsoft.com/office/drawing/2014/main" val="10003"/>
                  </a:ext>
                </a:extLst>
              </a:tr>
              <a:tr h="977036">
                <a:tc>
                  <a:txBody>
                    <a:bodyPr/>
                    <a:lstStyle/>
                    <a:p>
                      <a:pPr algn="ctr"/>
                      <a:r>
                        <a:rPr lang="zh-CN" altLang="en-US" sz="2400" b="1" kern="1200" dirty="0"/>
                        <a:t>历史解释</a:t>
                      </a:r>
                      <a:endParaRPr lang="zh-CN" altLang="en-US" sz="2400" b="1" dirty="0"/>
                    </a:p>
                  </a:txBody>
                  <a:tcPr marT="45714" marB="45714" anchor="ctr">
                    <a:solidFill>
                      <a:schemeClr val="accent6">
                        <a:lumMod val="40000"/>
                        <a:lumOff val="60000"/>
                      </a:schemeClr>
                    </a:solidFill>
                  </a:tcPr>
                </a:tc>
                <a:tc>
                  <a:txBody>
                    <a:bodyPr/>
                    <a:lstStyle/>
                    <a:p>
                      <a:pPr algn="l"/>
                      <a:r>
                        <a:rPr lang="zh-CN" altLang="en-US" sz="2400" b="1" kern="1200" dirty="0"/>
                        <a:t>语文、地理、思想政治、数学（统计数据）等学科。</a:t>
                      </a:r>
                      <a:endParaRPr lang="zh-CN" altLang="en-US" sz="2400" b="1" dirty="0"/>
                    </a:p>
                  </a:txBody>
                  <a:tcPr marT="45714" marB="45714" anchor="ctr">
                    <a:solidFill>
                      <a:schemeClr val="accent6">
                        <a:lumMod val="40000"/>
                        <a:lumOff val="60000"/>
                      </a:schemeClr>
                    </a:solidFill>
                  </a:tcPr>
                </a:tc>
                <a:extLst>
                  <a:ext uri="{0D108BD9-81ED-4DB2-BD59-A6C34878D82A}">
                    <a16:rowId xmlns:a16="http://schemas.microsoft.com/office/drawing/2014/main" val="10004"/>
                  </a:ext>
                </a:extLst>
              </a:tr>
              <a:tr h="542798">
                <a:tc>
                  <a:txBody>
                    <a:bodyPr/>
                    <a:lstStyle/>
                    <a:p>
                      <a:pPr algn="ctr"/>
                      <a:r>
                        <a:rPr lang="zh-CN" altLang="en-US" sz="2400" b="1" kern="1200" dirty="0"/>
                        <a:t>家国情怀</a:t>
                      </a:r>
                      <a:endParaRPr lang="zh-CN" altLang="en-US" sz="2400" b="1" dirty="0"/>
                    </a:p>
                  </a:txBody>
                  <a:tcPr marT="45714" marB="45714" anchor="ctr">
                    <a:solidFill>
                      <a:schemeClr val="accent6">
                        <a:lumMod val="40000"/>
                        <a:lumOff val="60000"/>
                      </a:schemeClr>
                    </a:solidFill>
                  </a:tcPr>
                </a:tc>
                <a:tc>
                  <a:txBody>
                    <a:bodyPr/>
                    <a:lstStyle/>
                    <a:p>
                      <a:pPr algn="l"/>
                      <a:r>
                        <a:rPr lang="zh-CN" altLang="en-US" sz="2400" b="1" kern="1200" dirty="0"/>
                        <a:t>思想政治、语文等学科。</a:t>
                      </a:r>
                      <a:endParaRPr lang="zh-CN" altLang="en-US" sz="2400" b="1" dirty="0"/>
                    </a:p>
                  </a:txBody>
                  <a:tcPr marT="45714" marB="45714" anchor="ctr">
                    <a:solidFill>
                      <a:schemeClr val="accent6">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05869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F8FF73B-A572-4A93-8ECE-356129DFCB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2924" y="1614054"/>
            <a:ext cx="5681076" cy="3260045"/>
          </a:xfrm>
          <a:prstGeom prst="rect">
            <a:avLst/>
          </a:prstGeom>
        </p:spPr>
      </p:pic>
      <p:pic>
        <p:nvPicPr>
          <p:cNvPr id="7" name="图片 6">
            <a:extLst>
              <a:ext uri="{FF2B5EF4-FFF2-40B4-BE49-F238E27FC236}">
                <a16:creationId xmlns:a16="http://schemas.microsoft.com/office/drawing/2014/main" id="{5029BF12-7AD2-4340-BC68-BCFF6A8F5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16" y="1100468"/>
            <a:ext cx="3410159" cy="5215270"/>
          </a:xfrm>
          <a:prstGeom prst="rect">
            <a:avLst/>
          </a:prstGeom>
        </p:spPr>
      </p:pic>
    </p:spTree>
    <p:extLst>
      <p:ext uri="{BB962C8B-B14F-4D97-AF65-F5344CB8AC3E}">
        <p14:creationId xmlns:p14="http://schemas.microsoft.com/office/powerpoint/2010/main" val="2513048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A1186A3-49F3-47AF-804F-80C9CAE1B4EE}"/>
              </a:ext>
            </a:extLst>
          </p:cNvPr>
          <p:cNvSpPr/>
          <p:nvPr/>
        </p:nvSpPr>
        <p:spPr>
          <a:xfrm>
            <a:off x="241891" y="867130"/>
            <a:ext cx="8660217" cy="5447645"/>
          </a:xfrm>
          <a:prstGeom prst="rect">
            <a:avLst/>
          </a:prstGeom>
          <a:solidFill>
            <a:schemeClr val="accent6">
              <a:lumMod val="40000"/>
              <a:lumOff val="60000"/>
            </a:schemeClr>
          </a:solidFill>
        </p:spPr>
        <p:txBody>
          <a:bodyPr wrap="square">
            <a:spAutoFit/>
          </a:bodyPr>
          <a:lstStyle/>
          <a:p>
            <a:r>
              <a:rPr lang="en-US" altLang="zh-CN" sz="2800" b="1" dirty="0">
                <a:latin typeface="黑体" panose="02010609060101010101" pitchFamily="49" charset="-122"/>
                <a:ea typeface="黑体" panose="02010609060101010101" pitchFamily="49" charset="-122"/>
              </a:rPr>
              <a:t>1</a:t>
            </a:r>
            <a:r>
              <a:rPr lang="zh-CN" altLang="en-US" sz="2800" b="1" dirty="0">
                <a:latin typeface="黑体" panose="02010609060101010101" pitchFamily="49" charset="-122"/>
                <a:ea typeface="黑体" panose="02010609060101010101" pitchFamily="49" charset="-122"/>
              </a:rPr>
              <a:t>聚焦</a:t>
            </a:r>
            <a:r>
              <a:rPr lang="zh-CN" altLang="en-US" sz="2800" b="1" dirty="0">
                <a:solidFill>
                  <a:srgbClr val="FF0000"/>
                </a:solidFill>
                <a:latin typeface="黑体" panose="02010609060101010101" pitchFamily="49" charset="-122"/>
                <a:ea typeface="黑体" panose="02010609060101010101" pitchFamily="49" charset="-122"/>
              </a:rPr>
              <a:t>立德树人</a:t>
            </a:r>
            <a:r>
              <a:rPr lang="zh-CN" altLang="en-US" sz="2800" b="1" dirty="0">
                <a:latin typeface="黑体" panose="02010609060101010101" pitchFamily="49" charset="-122"/>
                <a:ea typeface="黑体" panose="02010609060101010101" pitchFamily="49" charset="-122"/>
              </a:rPr>
              <a:t>，体现历史学科积极育人导向</a:t>
            </a:r>
          </a:p>
          <a:p>
            <a:r>
              <a:rPr lang="en-US" altLang="zh-CN" sz="2400" b="1" dirty="0">
                <a:latin typeface="楷体" panose="02010609060101010101" pitchFamily="49" charset="-122"/>
                <a:ea typeface="楷体" panose="02010609060101010101" pitchFamily="49" charset="-122"/>
              </a:rPr>
              <a:t>1.1</a:t>
            </a:r>
            <a:r>
              <a:rPr lang="zh-CN" altLang="en-US" sz="2400" b="1" dirty="0">
                <a:latin typeface="楷体" panose="02010609060101010101" pitchFamily="49" charset="-122"/>
                <a:ea typeface="楷体" panose="02010609060101010101" pitchFamily="49" charset="-122"/>
              </a:rPr>
              <a:t>　引导考生树立正确的国家观、文化观、历史观</a:t>
            </a:r>
            <a:endParaRPr lang="en-US" altLang="zh-CN" sz="2400" b="1" dirty="0">
              <a:latin typeface="楷体" panose="02010609060101010101" pitchFamily="49" charset="-122"/>
              <a:ea typeface="楷体" panose="02010609060101010101" pitchFamily="49" charset="-122"/>
            </a:endParaRPr>
          </a:p>
          <a:p>
            <a:r>
              <a:rPr lang="en-US" altLang="zh-CN" sz="2400" b="1" dirty="0">
                <a:latin typeface="楷体" panose="02010609060101010101" pitchFamily="49" charset="-122"/>
                <a:ea typeface="楷体" panose="02010609060101010101" pitchFamily="49" charset="-122"/>
              </a:rPr>
              <a:t>1.2</a:t>
            </a:r>
            <a:r>
              <a:rPr lang="zh-CN" altLang="en-US" sz="2400" b="1" dirty="0">
                <a:latin typeface="楷体" panose="02010609060101010101" pitchFamily="49" charset="-122"/>
                <a:ea typeface="楷体" panose="02010609060101010101" pitchFamily="49" charset="-122"/>
              </a:rPr>
              <a:t>　激励考生形成正确的世界观、人生观、价值观</a:t>
            </a:r>
            <a:endParaRPr lang="en-US" altLang="zh-CN" sz="2400" b="1" dirty="0">
              <a:latin typeface="楷体" panose="02010609060101010101" pitchFamily="49" charset="-122"/>
              <a:ea typeface="楷体" panose="02010609060101010101" pitchFamily="49" charset="-122"/>
            </a:endParaRPr>
          </a:p>
          <a:p>
            <a:r>
              <a:rPr lang="en-US" altLang="zh-CN" sz="2400" b="1" dirty="0">
                <a:latin typeface="楷体" panose="02010609060101010101" pitchFamily="49" charset="-122"/>
                <a:ea typeface="楷体" panose="02010609060101010101" pitchFamily="49" charset="-122"/>
              </a:rPr>
              <a:t>1.3</a:t>
            </a:r>
            <a:r>
              <a:rPr lang="zh-CN" altLang="en-US" sz="2400" b="1" dirty="0">
                <a:latin typeface="楷体" panose="02010609060101010101" pitchFamily="49" charset="-122"/>
                <a:ea typeface="楷体" panose="02010609060101010101" pitchFamily="49" charset="-122"/>
              </a:rPr>
              <a:t>　为高校选拔具有家国情怀的学生</a:t>
            </a:r>
            <a:endParaRPr lang="en-US" altLang="zh-CN" sz="2400" b="1" dirty="0">
              <a:latin typeface="楷体" panose="02010609060101010101" pitchFamily="49" charset="-122"/>
              <a:ea typeface="楷体" panose="02010609060101010101" pitchFamily="49" charset="-122"/>
            </a:endParaRPr>
          </a:p>
          <a:p>
            <a:r>
              <a:rPr lang="en-US" altLang="zh-CN" sz="2400" b="1" dirty="0">
                <a:latin typeface="楷体" panose="02010609060101010101" pitchFamily="49" charset="-122"/>
                <a:ea typeface="楷体" panose="02010609060101010101" pitchFamily="49" charset="-122"/>
              </a:rPr>
              <a:t>1.4</a:t>
            </a:r>
            <a:r>
              <a:rPr lang="zh-CN" altLang="en-US" sz="2400" b="1" dirty="0">
                <a:latin typeface="楷体" panose="02010609060101010101" pitchFamily="49" charset="-122"/>
                <a:ea typeface="楷体" panose="02010609060101010101" pitchFamily="49" charset="-122"/>
              </a:rPr>
              <a:t>　引导中学落实党和国家对历史教育的要求</a:t>
            </a:r>
            <a:endParaRPr lang="en-US" altLang="zh-CN" sz="2400" b="1" dirty="0">
              <a:latin typeface="楷体" panose="02010609060101010101" pitchFamily="49" charset="-122"/>
              <a:ea typeface="楷体" panose="02010609060101010101" pitchFamily="49" charset="-122"/>
            </a:endParaRPr>
          </a:p>
          <a:p>
            <a:r>
              <a:rPr lang="en-US" altLang="zh-CN" sz="2800" b="1" dirty="0">
                <a:latin typeface="黑体" panose="02010609060101010101" pitchFamily="49" charset="-122"/>
                <a:ea typeface="黑体" panose="02010609060101010101" pitchFamily="49" charset="-122"/>
              </a:rPr>
              <a:t>2</a:t>
            </a:r>
            <a:r>
              <a:rPr lang="zh-CN" altLang="en-US" sz="2800" b="1" dirty="0">
                <a:latin typeface="黑体" panose="02010609060101010101" pitchFamily="49" charset="-122"/>
                <a:ea typeface="黑体" panose="02010609060101010101" pitchFamily="49" charset="-122"/>
              </a:rPr>
              <a:t>落实依纲考试，凸显考试与素质教育要求的内在联系</a:t>
            </a:r>
          </a:p>
          <a:p>
            <a:r>
              <a:rPr lang="en-US" altLang="zh-CN" sz="2400" b="1" dirty="0">
                <a:latin typeface="楷体" panose="02010609060101010101" pitchFamily="49" charset="-122"/>
                <a:ea typeface="楷体" panose="02010609060101010101" pitchFamily="49" charset="-122"/>
              </a:rPr>
              <a:t>2.1</a:t>
            </a:r>
            <a:r>
              <a:rPr lang="zh-CN" altLang="en-US" sz="2400" b="1" dirty="0">
                <a:latin typeface="楷体" panose="02010609060101010101" pitchFamily="49" charset="-122"/>
                <a:ea typeface="楷体" panose="02010609060101010101" pitchFamily="49" charset="-122"/>
              </a:rPr>
              <a:t>　强调</a:t>
            </a:r>
            <a:r>
              <a:rPr lang="zh-CN" altLang="en-US" sz="2400" b="1" dirty="0">
                <a:solidFill>
                  <a:srgbClr val="FF0000"/>
                </a:solidFill>
                <a:latin typeface="楷体" panose="02010609060101010101" pitchFamily="49" charset="-122"/>
                <a:ea typeface="楷体" panose="02010609060101010101" pitchFamily="49" charset="-122"/>
              </a:rPr>
              <a:t>必备知识</a:t>
            </a:r>
            <a:r>
              <a:rPr lang="zh-CN" altLang="en-US" sz="2400" b="1" dirty="0">
                <a:latin typeface="楷体" panose="02010609060101010101" pitchFamily="49" charset="-122"/>
                <a:ea typeface="楷体" panose="02010609060101010101" pitchFamily="49" charset="-122"/>
              </a:rPr>
              <a:t>，避免“偏、难、怪、深”</a:t>
            </a:r>
            <a:endParaRPr lang="en-US" altLang="zh-CN" sz="2400" b="1" dirty="0">
              <a:latin typeface="楷体" panose="02010609060101010101" pitchFamily="49" charset="-122"/>
              <a:ea typeface="楷体" panose="02010609060101010101" pitchFamily="49" charset="-122"/>
            </a:endParaRPr>
          </a:p>
          <a:p>
            <a:r>
              <a:rPr lang="en-US" altLang="zh-CN" sz="2400" b="1" dirty="0">
                <a:latin typeface="楷体" panose="02010609060101010101" pitchFamily="49" charset="-122"/>
                <a:ea typeface="楷体" panose="02010609060101010101" pitchFamily="49" charset="-122"/>
              </a:rPr>
              <a:t>2.2</a:t>
            </a:r>
            <a:r>
              <a:rPr lang="zh-CN" altLang="en-US" sz="2400" b="1" dirty="0">
                <a:latin typeface="楷体" panose="02010609060101010101" pitchFamily="49" charset="-122"/>
                <a:ea typeface="楷体" panose="02010609060101010101" pitchFamily="49" charset="-122"/>
              </a:rPr>
              <a:t>　找准</a:t>
            </a:r>
            <a:r>
              <a:rPr lang="zh-CN" altLang="en-US" sz="2400" b="1" dirty="0">
                <a:solidFill>
                  <a:srgbClr val="FF0000"/>
                </a:solidFill>
                <a:latin typeface="楷体" panose="02010609060101010101" pitchFamily="49" charset="-122"/>
                <a:ea typeface="楷体" panose="02010609060101010101" pitchFamily="49" charset="-122"/>
              </a:rPr>
              <a:t>关键能力</a:t>
            </a:r>
            <a:r>
              <a:rPr lang="zh-CN" altLang="en-US" sz="2400" b="1" dirty="0">
                <a:latin typeface="楷体" panose="02010609060101010101" pitchFamily="49" charset="-122"/>
                <a:ea typeface="楷体" panose="02010609060101010101" pitchFamily="49" charset="-122"/>
              </a:rPr>
              <a:t>，支撑学生终身发展</a:t>
            </a:r>
            <a:endParaRPr lang="en-US" altLang="zh-CN" sz="2400" b="1" dirty="0">
              <a:latin typeface="楷体" panose="02010609060101010101" pitchFamily="49" charset="-122"/>
              <a:ea typeface="楷体" panose="02010609060101010101" pitchFamily="49" charset="-122"/>
            </a:endParaRPr>
          </a:p>
          <a:p>
            <a:r>
              <a:rPr lang="en-US" altLang="zh-CN" sz="2400" b="1" dirty="0">
                <a:latin typeface="楷体" panose="02010609060101010101" pitchFamily="49" charset="-122"/>
                <a:ea typeface="楷体" panose="02010609060101010101" pitchFamily="49" charset="-122"/>
              </a:rPr>
              <a:t>2.3</a:t>
            </a:r>
            <a:r>
              <a:rPr lang="zh-CN" altLang="en-US" sz="2400" b="1" dirty="0">
                <a:latin typeface="楷体" panose="02010609060101010101" pitchFamily="49" charset="-122"/>
                <a:ea typeface="楷体" panose="02010609060101010101" pitchFamily="49" charset="-122"/>
              </a:rPr>
              <a:t>　注重</a:t>
            </a:r>
            <a:r>
              <a:rPr lang="zh-CN" altLang="en-US" sz="2400" b="1" dirty="0">
                <a:solidFill>
                  <a:srgbClr val="FF0000"/>
                </a:solidFill>
                <a:latin typeface="楷体" panose="02010609060101010101" pitchFamily="49" charset="-122"/>
                <a:ea typeface="楷体" panose="02010609060101010101" pitchFamily="49" charset="-122"/>
              </a:rPr>
              <a:t>学科素养</a:t>
            </a:r>
            <a:r>
              <a:rPr lang="zh-CN" altLang="en-US" sz="2400" b="1" dirty="0">
                <a:latin typeface="楷体" panose="02010609060101010101" pitchFamily="49" charset="-122"/>
                <a:ea typeface="楷体" panose="02010609060101010101" pitchFamily="49" charset="-122"/>
              </a:rPr>
              <a:t>培养，引导学生适应时代发展要求</a:t>
            </a:r>
          </a:p>
          <a:p>
            <a:r>
              <a:rPr lang="en-US" altLang="zh-CN" sz="2800" b="1" dirty="0">
                <a:latin typeface="黑体" panose="02010609060101010101" pitchFamily="49" charset="-122"/>
                <a:ea typeface="黑体" panose="02010609060101010101" pitchFamily="49" charset="-122"/>
              </a:rPr>
              <a:t>3</a:t>
            </a:r>
            <a:r>
              <a:rPr lang="zh-CN" altLang="en-US" sz="2800" b="1" dirty="0">
                <a:latin typeface="黑体" panose="02010609060101010101" pitchFamily="49" charset="-122"/>
                <a:ea typeface="黑体" panose="02010609060101010101" pitchFamily="49" charset="-122"/>
              </a:rPr>
              <a:t>优化考试理念，体现素质教育基本要求</a:t>
            </a:r>
          </a:p>
          <a:p>
            <a:r>
              <a:rPr lang="en-US" altLang="zh-CN" sz="2400" b="1" dirty="0">
                <a:latin typeface="楷体" panose="02010609060101010101" pitchFamily="49" charset="-122"/>
                <a:ea typeface="楷体" panose="02010609060101010101" pitchFamily="49" charset="-122"/>
              </a:rPr>
              <a:t>3.1</a:t>
            </a:r>
            <a:r>
              <a:rPr lang="zh-CN" altLang="en-US" sz="2400" b="1" dirty="0">
                <a:latin typeface="楷体" panose="02010609060101010101" pitchFamily="49" charset="-122"/>
                <a:ea typeface="楷体" panose="02010609060101010101" pitchFamily="49" charset="-122"/>
              </a:rPr>
              <a:t>　夯实学习基础，考查学科主干内容</a:t>
            </a:r>
            <a:endParaRPr lang="en-US" altLang="zh-CN" sz="2400" b="1" dirty="0">
              <a:latin typeface="楷体" panose="02010609060101010101" pitchFamily="49" charset="-122"/>
              <a:ea typeface="楷体" panose="02010609060101010101" pitchFamily="49" charset="-122"/>
            </a:endParaRPr>
          </a:p>
          <a:p>
            <a:r>
              <a:rPr lang="en-US" altLang="zh-CN" sz="2400" b="1" dirty="0">
                <a:latin typeface="楷体" panose="02010609060101010101" pitchFamily="49" charset="-122"/>
                <a:ea typeface="楷体" panose="02010609060101010101" pitchFamily="49" charset="-122"/>
              </a:rPr>
              <a:t>3.2</a:t>
            </a:r>
            <a:r>
              <a:rPr lang="zh-CN" altLang="en-US" sz="2400" b="1" dirty="0">
                <a:latin typeface="楷体" panose="02010609060101010101" pitchFamily="49" charset="-122"/>
                <a:ea typeface="楷体" panose="02010609060101010101" pitchFamily="49" charset="-122"/>
              </a:rPr>
              <a:t>　古今贯通，中外结合，考查知识整合、迁移能力</a:t>
            </a:r>
          </a:p>
          <a:p>
            <a:r>
              <a:rPr lang="en-US" altLang="zh-CN" sz="2400" b="1" dirty="0">
                <a:latin typeface="楷体" panose="02010609060101010101" pitchFamily="49" charset="-122"/>
                <a:ea typeface="楷体" panose="02010609060101010101" pitchFamily="49" charset="-122"/>
              </a:rPr>
              <a:t>3.3</a:t>
            </a:r>
            <a:r>
              <a:rPr lang="zh-CN" altLang="en-US" sz="2400" b="1" dirty="0">
                <a:latin typeface="楷体" panose="02010609060101010101" pitchFamily="49" charset="-122"/>
                <a:ea typeface="楷体" panose="02010609060101010101" pitchFamily="49" charset="-122"/>
              </a:rPr>
              <a:t>　注重历史对现实的关照，以史为鉴</a:t>
            </a:r>
          </a:p>
          <a:p>
            <a:r>
              <a:rPr lang="en-US" altLang="zh-CN" sz="2400" b="1" dirty="0">
                <a:latin typeface="楷体" panose="02010609060101010101" pitchFamily="49" charset="-122"/>
                <a:ea typeface="楷体" panose="02010609060101010101" pitchFamily="49" charset="-122"/>
              </a:rPr>
              <a:t>3.4</a:t>
            </a:r>
            <a:r>
              <a:rPr lang="zh-CN" altLang="en-US" sz="2400" b="1" dirty="0">
                <a:latin typeface="楷体" panose="02010609060101010101" pitchFamily="49" charset="-122"/>
                <a:ea typeface="楷体" panose="02010609060101010101" pitchFamily="49" charset="-122"/>
              </a:rPr>
              <a:t>　创设新情境，提高学生对历史与现实的认识水平</a:t>
            </a:r>
          </a:p>
        </p:txBody>
      </p:sp>
    </p:spTree>
    <p:extLst>
      <p:ext uri="{BB962C8B-B14F-4D97-AF65-F5344CB8AC3E}">
        <p14:creationId xmlns:p14="http://schemas.microsoft.com/office/powerpoint/2010/main" val="95941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037F4E2-BC5B-45E4-A846-D81B49260664}"/>
              </a:ext>
            </a:extLst>
          </p:cNvPr>
          <p:cNvSpPr txBox="1"/>
          <p:nvPr/>
        </p:nvSpPr>
        <p:spPr>
          <a:xfrm>
            <a:off x="21021" y="856594"/>
            <a:ext cx="9144000" cy="1118255"/>
          </a:xfrm>
          <a:prstGeom prst="rect">
            <a:avLst/>
          </a:prstGeom>
          <a:solidFill>
            <a:srgbClr val="92D050"/>
          </a:solidFill>
        </p:spPr>
        <p:txBody>
          <a:bodyPr wrap="square" rtlCol="0">
            <a:spAutoFit/>
          </a:bodyPr>
          <a:lstStyle/>
          <a:p>
            <a:pPr>
              <a:lnSpc>
                <a:spcPts val="4000"/>
              </a:lnSpc>
            </a:pPr>
            <a:r>
              <a:rPr lang="zh-CN" altLang="en-US" sz="4000" b="1" dirty="0">
                <a:latin typeface="黑体" panose="02010609060101010101" pitchFamily="49" charset="-122"/>
                <a:ea typeface="黑体" panose="02010609060101010101" pitchFamily="49" charset="-122"/>
              </a:rPr>
              <a:t>一、精心研究</a:t>
            </a:r>
            <a:endParaRPr lang="en-US" altLang="zh-CN" sz="4000" b="1" dirty="0">
              <a:latin typeface="黑体" panose="02010609060101010101" pitchFamily="49" charset="-122"/>
              <a:ea typeface="黑体" panose="02010609060101010101" pitchFamily="49" charset="-122"/>
            </a:endParaRPr>
          </a:p>
          <a:p>
            <a:pPr>
              <a:lnSpc>
                <a:spcPts val="4000"/>
              </a:lnSpc>
            </a:pPr>
            <a:r>
              <a:rPr lang="en-US" altLang="zh-CN" sz="4000" b="1" dirty="0">
                <a:latin typeface="黑体" panose="02010609060101010101" pitchFamily="49" charset="-122"/>
                <a:ea typeface="黑体" panose="02010609060101010101" pitchFamily="49" charset="-122"/>
              </a:rPr>
              <a:t>                       </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研究考试大纲</a:t>
            </a:r>
          </a:p>
        </p:txBody>
      </p:sp>
      <p:pic>
        <p:nvPicPr>
          <p:cNvPr id="6" name="图片 5">
            <a:extLst>
              <a:ext uri="{FF2B5EF4-FFF2-40B4-BE49-F238E27FC236}">
                <a16:creationId xmlns:a16="http://schemas.microsoft.com/office/drawing/2014/main" id="{D8C13B9E-B5D5-4917-8E85-B36032572D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126" y="2572835"/>
            <a:ext cx="3531395" cy="3531395"/>
          </a:xfrm>
          <a:prstGeom prst="rect">
            <a:avLst/>
          </a:prstGeom>
        </p:spPr>
      </p:pic>
      <p:pic>
        <p:nvPicPr>
          <p:cNvPr id="7" name="图片 6">
            <a:extLst>
              <a:ext uri="{FF2B5EF4-FFF2-40B4-BE49-F238E27FC236}">
                <a16:creationId xmlns:a16="http://schemas.microsoft.com/office/drawing/2014/main" id="{4E1BB02E-2ED0-47A0-846D-746B2CF0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6006" y="2572835"/>
            <a:ext cx="5997994" cy="3171068"/>
          </a:xfrm>
          <a:prstGeom prst="rect">
            <a:avLst/>
          </a:prstGeom>
        </p:spPr>
      </p:pic>
    </p:spTree>
    <p:extLst>
      <p:ext uri="{BB962C8B-B14F-4D97-AF65-F5344CB8AC3E}">
        <p14:creationId xmlns:p14="http://schemas.microsoft.com/office/powerpoint/2010/main" val="1569405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037F4E2-BC5B-45E4-A846-D81B49260664}"/>
              </a:ext>
            </a:extLst>
          </p:cNvPr>
          <p:cNvSpPr txBox="1"/>
          <p:nvPr/>
        </p:nvSpPr>
        <p:spPr>
          <a:xfrm>
            <a:off x="21021" y="856594"/>
            <a:ext cx="9144000" cy="1118255"/>
          </a:xfrm>
          <a:prstGeom prst="rect">
            <a:avLst/>
          </a:prstGeom>
          <a:solidFill>
            <a:srgbClr val="92D050"/>
          </a:solidFill>
        </p:spPr>
        <p:txBody>
          <a:bodyPr wrap="square" rtlCol="0">
            <a:spAutoFit/>
          </a:bodyPr>
          <a:lstStyle/>
          <a:p>
            <a:pPr>
              <a:lnSpc>
                <a:spcPts val="4000"/>
              </a:lnSpc>
            </a:pPr>
            <a:r>
              <a:rPr lang="zh-CN" altLang="en-US" sz="4000" b="1" dirty="0">
                <a:latin typeface="黑体" panose="02010609060101010101" pitchFamily="49" charset="-122"/>
                <a:ea typeface="黑体" panose="02010609060101010101" pitchFamily="49" charset="-122"/>
              </a:rPr>
              <a:t>一、精心研究</a:t>
            </a:r>
            <a:endParaRPr lang="en-US" altLang="zh-CN" sz="4000" b="1" dirty="0">
              <a:latin typeface="黑体" panose="02010609060101010101" pitchFamily="49" charset="-122"/>
              <a:ea typeface="黑体" panose="02010609060101010101" pitchFamily="49" charset="-122"/>
            </a:endParaRPr>
          </a:p>
          <a:p>
            <a:pPr>
              <a:lnSpc>
                <a:spcPts val="4000"/>
              </a:lnSpc>
            </a:pPr>
            <a:r>
              <a:rPr lang="en-US" altLang="zh-CN" sz="4000" b="1" dirty="0">
                <a:latin typeface="黑体" panose="02010609060101010101" pitchFamily="49" charset="-122"/>
                <a:ea typeface="黑体" panose="02010609060101010101" pitchFamily="49" charset="-122"/>
              </a:rPr>
              <a:t>                       </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研究考试大纲</a:t>
            </a:r>
          </a:p>
        </p:txBody>
      </p:sp>
      <p:pic>
        <p:nvPicPr>
          <p:cNvPr id="4" name="图片 3">
            <a:extLst>
              <a:ext uri="{FF2B5EF4-FFF2-40B4-BE49-F238E27FC236}">
                <a16:creationId xmlns:a16="http://schemas.microsoft.com/office/drawing/2014/main" id="{DA271A69-B8E9-4052-A86E-1B95AA24F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945" y="2275976"/>
            <a:ext cx="7849434" cy="3903079"/>
          </a:xfrm>
          <a:prstGeom prst="rect">
            <a:avLst/>
          </a:prstGeom>
        </p:spPr>
      </p:pic>
    </p:spTree>
    <p:extLst>
      <p:ext uri="{BB962C8B-B14F-4D97-AF65-F5344CB8AC3E}">
        <p14:creationId xmlns:p14="http://schemas.microsoft.com/office/powerpoint/2010/main" val="3737409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037F4E2-BC5B-45E4-A846-D81B49260664}"/>
              </a:ext>
            </a:extLst>
          </p:cNvPr>
          <p:cNvSpPr txBox="1"/>
          <p:nvPr/>
        </p:nvSpPr>
        <p:spPr>
          <a:xfrm>
            <a:off x="21021" y="856594"/>
            <a:ext cx="9144000" cy="1118255"/>
          </a:xfrm>
          <a:prstGeom prst="rect">
            <a:avLst/>
          </a:prstGeom>
          <a:solidFill>
            <a:srgbClr val="92D050"/>
          </a:solidFill>
        </p:spPr>
        <p:txBody>
          <a:bodyPr wrap="square" rtlCol="0">
            <a:spAutoFit/>
          </a:bodyPr>
          <a:lstStyle/>
          <a:p>
            <a:pPr>
              <a:lnSpc>
                <a:spcPts val="4000"/>
              </a:lnSpc>
            </a:pPr>
            <a:r>
              <a:rPr lang="zh-CN" altLang="en-US" sz="4000" b="1" dirty="0">
                <a:latin typeface="黑体" panose="02010609060101010101" pitchFamily="49" charset="-122"/>
                <a:ea typeface="黑体" panose="02010609060101010101" pitchFamily="49" charset="-122"/>
              </a:rPr>
              <a:t>一、精心研究</a:t>
            </a:r>
            <a:endParaRPr lang="en-US" altLang="zh-CN" sz="4000" b="1" dirty="0">
              <a:latin typeface="黑体" panose="02010609060101010101" pitchFamily="49" charset="-122"/>
              <a:ea typeface="黑体" panose="02010609060101010101" pitchFamily="49" charset="-122"/>
            </a:endParaRPr>
          </a:p>
          <a:p>
            <a:pPr>
              <a:lnSpc>
                <a:spcPts val="4000"/>
              </a:lnSpc>
            </a:pPr>
            <a:r>
              <a:rPr lang="en-US" altLang="zh-CN" sz="4000" b="1" dirty="0">
                <a:latin typeface="黑体" panose="02010609060101010101" pitchFamily="49" charset="-122"/>
                <a:ea typeface="黑体" panose="02010609060101010101" pitchFamily="49" charset="-122"/>
              </a:rPr>
              <a:t>                       </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研究考试大纲</a:t>
            </a:r>
          </a:p>
        </p:txBody>
      </p:sp>
      <p:sp>
        <p:nvSpPr>
          <p:cNvPr id="7" name="矩形 6">
            <a:extLst>
              <a:ext uri="{FF2B5EF4-FFF2-40B4-BE49-F238E27FC236}">
                <a16:creationId xmlns:a16="http://schemas.microsoft.com/office/drawing/2014/main" id="{3D266A49-08CA-400A-AB37-1DC657C2AB44}"/>
              </a:ext>
            </a:extLst>
          </p:cNvPr>
          <p:cNvSpPr/>
          <p:nvPr/>
        </p:nvSpPr>
        <p:spPr>
          <a:xfrm>
            <a:off x="467709" y="2166005"/>
            <a:ext cx="8308429" cy="4154984"/>
          </a:xfrm>
          <a:prstGeom prst="rect">
            <a:avLst/>
          </a:prstGeom>
          <a:solidFill>
            <a:schemeClr val="accent6">
              <a:lumMod val="60000"/>
              <a:lumOff val="40000"/>
            </a:schemeClr>
          </a:solidFill>
        </p:spPr>
        <p:txBody>
          <a:bodyPr wrap="square">
            <a:spAutoFit/>
          </a:bodyPr>
          <a:lstStyle/>
          <a:p>
            <a:r>
              <a:rPr lang="zh-CN" altLang="en-US" sz="2400" b="1" dirty="0">
                <a:solidFill>
                  <a:schemeClr val="bg1"/>
                </a:solidFill>
                <a:latin typeface="黑体" panose="02010609060101010101" pitchFamily="49" charset="-122"/>
                <a:ea typeface="黑体" panose="02010609060101010101" pitchFamily="49" charset="-122"/>
              </a:rPr>
              <a:t>历史学科重点考查的关键能力包括：</a:t>
            </a:r>
            <a:endParaRPr lang="en-US" altLang="zh-CN" sz="2400" b="1" dirty="0">
              <a:solidFill>
                <a:schemeClr val="bg1"/>
              </a:solidFill>
              <a:latin typeface="黑体" panose="02010609060101010101" pitchFamily="49" charset="-122"/>
              <a:ea typeface="黑体" panose="02010609060101010101" pitchFamily="49" charset="-122"/>
            </a:endParaRPr>
          </a:p>
          <a:p>
            <a:r>
              <a:rPr lang="zh-CN" altLang="en-US" sz="2400" b="1" dirty="0">
                <a:solidFill>
                  <a:schemeClr val="bg1"/>
                </a:solidFill>
                <a:latin typeface="+mn-ea"/>
              </a:rPr>
              <a:t>理解并辨析历史信息的能力</a:t>
            </a:r>
            <a:endParaRPr lang="en-US" altLang="zh-CN" sz="2400" b="1" dirty="0">
              <a:solidFill>
                <a:schemeClr val="bg1"/>
              </a:solidFill>
              <a:latin typeface="+mn-ea"/>
            </a:endParaRPr>
          </a:p>
          <a:p>
            <a:r>
              <a:rPr lang="zh-CN" altLang="en-US" sz="2400" b="1" dirty="0">
                <a:solidFill>
                  <a:schemeClr val="bg1"/>
                </a:solidFill>
                <a:latin typeface="+mn-ea"/>
              </a:rPr>
              <a:t>准确掌握历史时序，将历史事物置于特定历史环境下进行分析的能力</a:t>
            </a:r>
            <a:endParaRPr lang="en-US" altLang="zh-CN" sz="2400" b="1" dirty="0">
              <a:solidFill>
                <a:schemeClr val="bg1"/>
              </a:solidFill>
              <a:latin typeface="+mn-ea"/>
            </a:endParaRPr>
          </a:p>
          <a:p>
            <a:r>
              <a:rPr lang="zh-CN" altLang="en-US" sz="2400" b="1" dirty="0">
                <a:solidFill>
                  <a:schemeClr val="bg1"/>
                </a:solidFill>
                <a:latin typeface="+mn-ea"/>
              </a:rPr>
              <a:t>客观叙述历史事实的能力</a:t>
            </a:r>
            <a:endParaRPr lang="en-US" altLang="zh-CN" sz="2400" b="1" dirty="0">
              <a:solidFill>
                <a:schemeClr val="bg1"/>
              </a:solidFill>
              <a:latin typeface="+mn-ea"/>
            </a:endParaRPr>
          </a:p>
          <a:p>
            <a:r>
              <a:rPr lang="zh-CN" altLang="en-US" sz="2400" b="1" dirty="0">
                <a:solidFill>
                  <a:schemeClr val="bg1"/>
                </a:solidFill>
                <a:latin typeface="+mn-ea"/>
              </a:rPr>
              <a:t>运用辩证唯物主义和历史唯物主义的基本观点说明历史现象的能力</a:t>
            </a:r>
            <a:endParaRPr lang="en-US" altLang="zh-CN" sz="2400" b="1" dirty="0">
              <a:solidFill>
                <a:schemeClr val="bg1"/>
              </a:solidFill>
              <a:latin typeface="+mn-ea"/>
            </a:endParaRPr>
          </a:p>
          <a:p>
            <a:r>
              <a:rPr lang="zh-CN" altLang="en-US" sz="2400" b="1" dirty="0">
                <a:solidFill>
                  <a:schemeClr val="bg1"/>
                </a:solidFill>
                <a:latin typeface="+mn-ea"/>
              </a:rPr>
              <a:t>运用归的、概括、比较等历史学思维方法分析问题的能力</a:t>
            </a:r>
            <a:endParaRPr lang="en-US" altLang="zh-CN" sz="2400" b="1" dirty="0">
              <a:solidFill>
                <a:schemeClr val="bg1"/>
              </a:solidFill>
              <a:latin typeface="+mn-ea"/>
            </a:endParaRPr>
          </a:p>
          <a:p>
            <a:r>
              <a:rPr lang="zh-CN" altLang="en-US" sz="2400" b="1" dirty="0">
                <a:solidFill>
                  <a:schemeClr val="bg1"/>
                </a:solidFill>
                <a:latin typeface="+mn-ea"/>
              </a:rPr>
              <a:t>正确解释历史事物</a:t>
            </a:r>
            <a:r>
              <a:rPr lang="en-US" altLang="zh-CN" sz="2400" b="1" dirty="0">
                <a:solidFill>
                  <a:schemeClr val="bg1"/>
                </a:solidFill>
                <a:latin typeface="+mn-ea"/>
              </a:rPr>
              <a:t>,</a:t>
            </a:r>
            <a:r>
              <a:rPr lang="zh-CN" altLang="en-US" sz="2400" b="1" dirty="0">
                <a:solidFill>
                  <a:schemeClr val="bg1"/>
                </a:solidFill>
                <a:latin typeface="+mn-ea"/>
              </a:rPr>
              <a:t>认识事物本质的能力</a:t>
            </a:r>
            <a:endParaRPr lang="en-US" altLang="zh-CN" sz="2400" b="1" dirty="0">
              <a:solidFill>
                <a:schemeClr val="bg1"/>
              </a:solidFill>
              <a:latin typeface="+mn-ea"/>
            </a:endParaRPr>
          </a:p>
          <a:p>
            <a:r>
              <a:rPr lang="zh-CN" altLang="en-US" sz="2400" b="1" dirty="0">
                <a:solidFill>
                  <a:schemeClr val="bg1"/>
                </a:solidFill>
                <a:latin typeface="+mn-ea"/>
              </a:rPr>
              <a:t>评价历史人物、历史事件、历史现象的能力</a:t>
            </a:r>
            <a:endParaRPr lang="en-US" altLang="zh-CN" sz="2400" b="1" dirty="0">
              <a:solidFill>
                <a:schemeClr val="bg1"/>
              </a:solidFill>
              <a:latin typeface="+mn-ea"/>
            </a:endParaRPr>
          </a:p>
          <a:p>
            <a:r>
              <a:rPr lang="zh-CN" altLang="en-US" sz="2400" b="1" dirty="0">
                <a:solidFill>
                  <a:schemeClr val="bg1"/>
                </a:solidFill>
                <a:latin typeface="+mn-ea"/>
              </a:rPr>
              <a:t>发现和论证历史问题</a:t>
            </a:r>
            <a:r>
              <a:rPr lang="en-US" altLang="zh-CN" sz="2400" b="1" dirty="0">
                <a:solidFill>
                  <a:schemeClr val="bg1"/>
                </a:solidFill>
                <a:latin typeface="+mn-ea"/>
              </a:rPr>
              <a:t>,</a:t>
            </a:r>
            <a:r>
              <a:rPr lang="zh-CN" altLang="en-US" sz="2400" b="1" dirty="0">
                <a:solidFill>
                  <a:schemeClr val="bg1"/>
                </a:solidFill>
                <a:latin typeface="+mn-ea"/>
              </a:rPr>
              <a:t>独立提出观点的能力</a:t>
            </a:r>
          </a:p>
        </p:txBody>
      </p:sp>
    </p:spTree>
    <p:extLst>
      <p:ext uri="{BB962C8B-B14F-4D97-AF65-F5344CB8AC3E}">
        <p14:creationId xmlns:p14="http://schemas.microsoft.com/office/powerpoint/2010/main" val="513635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a:extLst>
              <a:ext uri="{FF2B5EF4-FFF2-40B4-BE49-F238E27FC236}">
                <a16:creationId xmlns:a16="http://schemas.microsoft.com/office/drawing/2014/main" id="{B24D9A91-7B97-417B-A802-A1B9DF42CAC7}"/>
              </a:ext>
            </a:extLst>
          </p:cNvPr>
          <p:cNvSpPr txBox="1">
            <a:spLocks/>
          </p:cNvSpPr>
          <p:nvPr/>
        </p:nvSpPr>
        <p:spPr>
          <a:xfrm>
            <a:off x="838200" y="119063"/>
            <a:ext cx="10515600"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zh-CN" altLang="en-US" b="1" dirty="0">
              <a:solidFill>
                <a:srgbClr val="FF0000"/>
              </a:solidFill>
              <a:latin typeface="华文行楷"/>
              <a:ea typeface="华文行楷"/>
              <a:cs typeface="华文行楷"/>
            </a:endParaRPr>
          </a:p>
        </p:txBody>
      </p:sp>
      <p:sp>
        <p:nvSpPr>
          <p:cNvPr id="3" name="矩形 2">
            <a:extLst>
              <a:ext uri="{FF2B5EF4-FFF2-40B4-BE49-F238E27FC236}">
                <a16:creationId xmlns:a16="http://schemas.microsoft.com/office/drawing/2014/main" id="{A626A14A-54AB-4633-ACD8-2719A9B2DF40}"/>
              </a:ext>
            </a:extLst>
          </p:cNvPr>
          <p:cNvSpPr/>
          <p:nvPr/>
        </p:nvSpPr>
        <p:spPr>
          <a:xfrm>
            <a:off x="42134" y="947576"/>
            <a:ext cx="4288353" cy="707886"/>
          </a:xfrm>
          <a:prstGeom prst="rect">
            <a:avLst/>
          </a:prstGeom>
          <a:solidFill>
            <a:schemeClr val="accent1">
              <a:lumMod val="75000"/>
            </a:schemeClr>
          </a:solidFill>
        </p:spPr>
        <p:txBody>
          <a:bodyPr wrap="none">
            <a:spAutoFit/>
          </a:bodyPr>
          <a:lstStyle/>
          <a:p>
            <a:pPr>
              <a:defRPr/>
            </a:pPr>
            <a:r>
              <a:rPr lang="zh-CN" altLang="en-US" sz="4000" b="1" dirty="0">
                <a:solidFill>
                  <a:schemeClr val="bg1"/>
                </a:solidFill>
                <a:latin typeface="华文行楷"/>
                <a:ea typeface="华文行楷"/>
                <a:cs typeface="华文行楷"/>
              </a:rPr>
              <a:t>我们手里有什么？</a:t>
            </a:r>
          </a:p>
        </p:txBody>
      </p:sp>
      <p:sp>
        <p:nvSpPr>
          <p:cNvPr id="5" name="Oval 2">
            <a:extLst>
              <a:ext uri="{FF2B5EF4-FFF2-40B4-BE49-F238E27FC236}">
                <a16:creationId xmlns:a16="http://schemas.microsoft.com/office/drawing/2014/main" id="{AA52C2D8-449B-494E-934A-344BCB59EAC4}"/>
              </a:ext>
            </a:extLst>
          </p:cNvPr>
          <p:cNvSpPr>
            <a:spLocks noChangeArrowheads="1"/>
          </p:cNvSpPr>
          <p:nvPr/>
        </p:nvSpPr>
        <p:spPr bwMode="auto">
          <a:xfrm>
            <a:off x="1408758" y="2135874"/>
            <a:ext cx="7162800" cy="3962400"/>
          </a:xfrm>
          <a:prstGeom prst="ellipse">
            <a:avLst/>
          </a:prstGeom>
          <a:solidFill>
            <a:schemeClr val="accent2">
              <a:lumMod val="40000"/>
              <a:lumOff val="60000"/>
            </a:schemeClr>
          </a:solidFill>
          <a:ln w="57150">
            <a:solidFill>
              <a:schemeClr val="tx1"/>
            </a:solidFill>
            <a:round/>
          </a:ln>
          <a:extLst/>
        </p:spPr>
        <p:txBody>
          <a:bodyPr wrap="none" lIns="59714" tIns="29856" rIns="59714" bIns="29856" anchor="ctr"/>
          <a:lstStyle/>
          <a:p>
            <a:endParaRPr lang="zh-CN" altLang="en-US"/>
          </a:p>
        </p:txBody>
      </p:sp>
      <p:sp>
        <p:nvSpPr>
          <p:cNvPr id="6" name="Oval 3">
            <a:extLst>
              <a:ext uri="{FF2B5EF4-FFF2-40B4-BE49-F238E27FC236}">
                <a16:creationId xmlns:a16="http://schemas.microsoft.com/office/drawing/2014/main" id="{2EE8637B-0225-409A-917C-0511EC30FF48}"/>
              </a:ext>
            </a:extLst>
          </p:cNvPr>
          <p:cNvSpPr>
            <a:spLocks noChangeArrowheads="1"/>
          </p:cNvSpPr>
          <p:nvPr/>
        </p:nvSpPr>
        <p:spPr bwMode="auto">
          <a:xfrm>
            <a:off x="2475558" y="2779341"/>
            <a:ext cx="6019800" cy="2480733"/>
          </a:xfrm>
          <a:prstGeom prst="ellipse">
            <a:avLst/>
          </a:prstGeom>
          <a:solidFill>
            <a:schemeClr val="accent2">
              <a:lumMod val="60000"/>
              <a:lumOff val="40000"/>
            </a:schemeClr>
          </a:solidFill>
          <a:ln w="9525">
            <a:solidFill>
              <a:schemeClr val="tx1"/>
            </a:solidFill>
            <a:round/>
          </a:ln>
        </p:spPr>
        <p:txBody>
          <a:bodyPr wrap="none" lIns="59714" tIns="29856" rIns="59714" bIns="29856" anchor="ctr"/>
          <a:lstStyle/>
          <a:p>
            <a:endParaRPr lang="zh-CN" altLang="en-US"/>
          </a:p>
        </p:txBody>
      </p:sp>
      <p:sp>
        <p:nvSpPr>
          <p:cNvPr id="7" name="Oval 4">
            <a:extLst>
              <a:ext uri="{FF2B5EF4-FFF2-40B4-BE49-F238E27FC236}">
                <a16:creationId xmlns:a16="http://schemas.microsoft.com/office/drawing/2014/main" id="{A8A03A01-72CE-410F-A599-2D67F5BD438B}"/>
              </a:ext>
            </a:extLst>
          </p:cNvPr>
          <p:cNvSpPr>
            <a:spLocks noChangeArrowheads="1"/>
          </p:cNvSpPr>
          <p:nvPr/>
        </p:nvSpPr>
        <p:spPr bwMode="auto">
          <a:xfrm>
            <a:off x="3739208" y="3114831"/>
            <a:ext cx="4756150" cy="1752600"/>
          </a:xfrm>
          <a:prstGeom prst="ellipse">
            <a:avLst/>
          </a:prstGeom>
          <a:solidFill>
            <a:schemeClr val="accent2">
              <a:lumMod val="75000"/>
            </a:schemeClr>
          </a:solidFill>
          <a:ln w="9525">
            <a:solidFill>
              <a:schemeClr val="tx1"/>
            </a:solidFill>
            <a:round/>
          </a:ln>
        </p:spPr>
        <p:txBody>
          <a:bodyPr wrap="none" lIns="91229" tIns="45618" rIns="91229" bIns="45618" anchor="ctr"/>
          <a:lstStyle/>
          <a:p>
            <a:pPr algn="ctr" defTabSz="912495">
              <a:spcBef>
                <a:spcPct val="50000"/>
              </a:spcBef>
            </a:pPr>
            <a:endParaRPr lang="zh-CN" altLang="en-US" sz="4800" b="1">
              <a:solidFill>
                <a:srgbClr val="FFFF00"/>
              </a:solidFill>
              <a:latin typeface="Verdana" panose="020B0604030504040204" pitchFamily="34" charset="0"/>
            </a:endParaRPr>
          </a:p>
        </p:txBody>
      </p:sp>
      <p:sp>
        <p:nvSpPr>
          <p:cNvPr id="8" name="Text Box 5">
            <a:extLst>
              <a:ext uri="{FF2B5EF4-FFF2-40B4-BE49-F238E27FC236}">
                <a16:creationId xmlns:a16="http://schemas.microsoft.com/office/drawing/2014/main" id="{C46BE6C8-0F9A-4314-84BE-7B63CF98D2D5}"/>
              </a:ext>
            </a:extLst>
          </p:cNvPr>
          <p:cNvSpPr txBox="1">
            <a:spLocks noChangeArrowheads="1"/>
          </p:cNvSpPr>
          <p:nvPr/>
        </p:nvSpPr>
        <p:spPr bwMode="auto">
          <a:xfrm>
            <a:off x="769628" y="3187365"/>
            <a:ext cx="768350" cy="1446344"/>
          </a:xfrm>
          <a:prstGeom prst="rect">
            <a:avLst/>
          </a:prstGeom>
          <a:noFill/>
          <a:ln w="9525">
            <a:noFill/>
            <a:miter lim="800000"/>
          </a:ln>
        </p:spPr>
        <p:txBody>
          <a:bodyPr lIns="91229" tIns="45618" rIns="91229" bIns="45618">
            <a:spAutoFit/>
          </a:bodyPr>
          <a:lstStyle/>
          <a:p>
            <a:pPr defTabSz="912495">
              <a:spcBef>
                <a:spcPct val="50000"/>
              </a:spcBef>
              <a:defRPr/>
            </a:pPr>
            <a:r>
              <a:rPr lang="zh-CN" altLang="en-US" sz="4400" b="1" dirty="0">
                <a:latin typeface="+mn-ea"/>
              </a:rPr>
              <a:t>课标</a:t>
            </a:r>
          </a:p>
        </p:txBody>
      </p:sp>
      <p:sp>
        <p:nvSpPr>
          <p:cNvPr id="9" name="Text Box 6">
            <a:extLst>
              <a:ext uri="{FF2B5EF4-FFF2-40B4-BE49-F238E27FC236}">
                <a16:creationId xmlns:a16="http://schemas.microsoft.com/office/drawing/2014/main" id="{47EA087A-7CB4-49CB-B199-CC71F58BBFF8}"/>
              </a:ext>
            </a:extLst>
          </p:cNvPr>
          <p:cNvSpPr txBox="1">
            <a:spLocks noChangeArrowheads="1"/>
          </p:cNvSpPr>
          <p:nvPr/>
        </p:nvSpPr>
        <p:spPr bwMode="auto">
          <a:xfrm>
            <a:off x="2860006" y="3187265"/>
            <a:ext cx="1193800" cy="1446344"/>
          </a:xfrm>
          <a:prstGeom prst="rect">
            <a:avLst/>
          </a:prstGeom>
          <a:noFill/>
          <a:ln w="9525">
            <a:noFill/>
            <a:miter lim="800000"/>
          </a:ln>
        </p:spPr>
        <p:txBody>
          <a:bodyPr lIns="91229" tIns="45618" rIns="91229" bIns="45618">
            <a:spAutoFit/>
          </a:bodyPr>
          <a:lstStyle/>
          <a:p>
            <a:pPr defTabSz="912495">
              <a:spcBef>
                <a:spcPct val="50000"/>
              </a:spcBef>
              <a:defRPr/>
            </a:pPr>
            <a:r>
              <a:rPr lang="zh-CN" altLang="en-US" sz="4400" b="1" dirty="0">
                <a:solidFill>
                  <a:schemeClr val="bg1"/>
                </a:solidFill>
                <a:latin typeface="+mn-ea"/>
                <a:ea typeface="+mn-ea"/>
              </a:rPr>
              <a:t>考纲</a:t>
            </a:r>
          </a:p>
        </p:txBody>
      </p:sp>
      <p:sp>
        <p:nvSpPr>
          <p:cNvPr id="10" name="Oval 4">
            <a:extLst>
              <a:ext uri="{FF2B5EF4-FFF2-40B4-BE49-F238E27FC236}">
                <a16:creationId xmlns:a16="http://schemas.microsoft.com/office/drawing/2014/main" id="{2318F895-F905-45BB-8BAB-25D7C7A967D8}"/>
              </a:ext>
            </a:extLst>
          </p:cNvPr>
          <p:cNvSpPr>
            <a:spLocks noChangeArrowheads="1"/>
          </p:cNvSpPr>
          <p:nvPr/>
        </p:nvSpPr>
        <p:spPr bwMode="auto">
          <a:xfrm>
            <a:off x="5368066" y="3461399"/>
            <a:ext cx="2955048" cy="1143000"/>
          </a:xfrm>
          <a:prstGeom prst="ellipse">
            <a:avLst/>
          </a:prstGeom>
          <a:solidFill>
            <a:srgbClr val="FF0000"/>
          </a:solidFill>
          <a:ln w="9525">
            <a:solidFill>
              <a:schemeClr val="tx1"/>
            </a:solidFill>
            <a:round/>
          </a:ln>
        </p:spPr>
        <p:txBody>
          <a:bodyPr wrap="none" lIns="91229" tIns="45618" rIns="91229" bIns="45618" anchor="ctr"/>
          <a:lstStyle/>
          <a:p>
            <a:pPr algn="ctr" defTabSz="912495">
              <a:spcBef>
                <a:spcPct val="50000"/>
              </a:spcBef>
              <a:defRPr/>
            </a:pPr>
            <a:r>
              <a:rPr lang="zh-CN" altLang="en-US" sz="4400" b="1" dirty="0">
                <a:solidFill>
                  <a:schemeClr val="bg1"/>
                </a:solidFill>
                <a:latin typeface="+mn-ea"/>
                <a:ea typeface="+mn-ea"/>
              </a:rPr>
              <a:t>高考真题</a:t>
            </a:r>
          </a:p>
        </p:txBody>
      </p:sp>
      <p:sp>
        <p:nvSpPr>
          <p:cNvPr id="11" name="Text Box 6">
            <a:extLst>
              <a:ext uri="{FF2B5EF4-FFF2-40B4-BE49-F238E27FC236}">
                <a16:creationId xmlns:a16="http://schemas.microsoft.com/office/drawing/2014/main" id="{BAE41118-EEA1-4457-92AD-7B462E5BE169}"/>
              </a:ext>
            </a:extLst>
          </p:cNvPr>
          <p:cNvSpPr txBox="1">
            <a:spLocks noChangeArrowheads="1"/>
          </p:cNvSpPr>
          <p:nvPr/>
        </p:nvSpPr>
        <p:spPr bwMode="auto">
          <a:xfrm>
            <a:off x="4168868" y="3281166"/>
            <a:ext cx="1460816" cy="1323233"/>
          </a:xfrm>
          <a:prstGeom prst="rect">
            <a:avLst/>
          </a:prstGeom>
          <a:noFill/>
          <a:ln w="9525">
            <a:noFill/>
            <a:miter lim="800000"/>
          </a:ln>
        </p:spPr>
        <p:txBody>
          <a:bodyPr wrap="square" lIns="91229" tIns="45618" rIns="91229" bIns="45618">
            <a:spAutoFit/>
          </a:bodyPr>
          <a:lstStyle/>
          <a:p>
            <a:pPr defTabSz="912495">
              <a:spcBef>
                <a:spcPct val="50000"/>
              </a:spcBef>
              <a:defRPr/>
            </a:pPr>
            <a:r>
              <a:rPr lang="zh-CN" altLang="en-US" sz="4000" b="1" dirty="0">
                <a:solidFill>
                  <a:schemeClr val="bg1"/>
                </a:solidFill>
                <a:latin typeface="+mn-ea"/>
              </a:rPr>
              <a:t>试题分析</a:t>
            </a:r>
          </a:p>
        </p:txBody>
      </p:sp>
      <p:sp>
        <p:nvSpPr>
          <p:cNvPr id="12" name="椭圆 11">
            <a:extLst>
              <a:ext uri="{FF2B5EF4-FFF2-40B4-BE49-F238E27FC236}">
                <a16:creationId xmlns:a16="http://schemas.microsoft.com/office/drawing/2014/main" id="{645A6646-6427-48E8-ABC3-36E414951AD4}"/>
              </a:ext>
            </a:extLst>
          </p:cNvPr>
          <p:cNvSpPr/>
          <p:nvPr/>
        </p:nvSpPr>
        <p:spPr>
          <a:xfrm>
            <a:off x="646758" y="1907274"/>
            <a:ext cx="7924800" cy="4343400"/>
          </a:xfrm>
          <a:prstGeom prst="ellipse">
            <a:avLst/>
          </a:prstGeom>
          <a:noFill/>
          <a:ln w="5715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Text Box 5">
            <a:extLst>
              <a:ext uri="{FF2B5EF4-FFF2-40B4-BE49-F238E27FC236}">
                <a16:creationId xmlns:a16="http://schemas.microsoft.com/office/drawing/2014/main" id="{18B754D4-A607-4D18-B3AA-91D28668D0D1}"/>
              </a:ext>
            </a:extLst>
          </p:cNvPr>
          <p:cNvSpPr txBox="1">
            <a:spLocks noChangeArrowheads="1"/>
          </p:cNvSpPr>
          <p:nvPr/>
        </p:nvSpPr>
        <p:spPr bwMode="auto">
          <a:xfrm>
            <a:off x="1707208" y="3186937"/>
            <a:ext cx="768350" cy="1446344"/>
          </a:xfrm>
          <a:prstGeom prst="rect">
            <a:avLst/>
          </a:prstGeom>
          <a:noFill/>
          <a:ln w="9525">
            <a:noFill/>
            <a:miter lim="800000"/>
          </a:ln>
        </p:spPr>
        <p:txBody>
          <a:bodyPr lIns="91229" tIns="45618" rIns="91229" bIns="45618">
            <a:spAutoFit/>
          </a:bodyPr>
          <a:lstStyle/>
          <a:p>
            <a:pPr defTabSz="912495">
              <a:spcBef>
                <a:spcPct val="50000"/>
              </a:spcBef>
              <a:defRPr/>
            </a:pPr>
            <a:r>
              <a:rPr lang="zh-CN" altLang="en-US" sz="4400" b="1" dirty="0">
                <a:latin typeface="+mn-ea"/>
              </a:rPr>
              <a:t>教材</a:t>
            </a:r>
          </a:p>
        </p:txBody>
      </p:sp>
      <p:sp>
        <p:nvSpPr>
          <p:cNvPr id="14" name="矩形 13">
            <a:extLst>
              <a:ext uri="{FF2B5EF4-FFF2-40B4-BE49-F238E27FC236}">
                <a16:creationId xmlns:a16="http://schemas.microsoft.com/office/drawing/2014/main" id="{9C350C46-5D4A-40F2-BB34-3193C29926E1}"/>
              </a:ext>
            </a:extLst>
          </p:cNvPr>
          <p:cNvSpPr/>
          <p:nvPr/>
        </p:nvSpPr>
        <p:spPr>
          <a:xfrm>
            <a:off x="4330487" y="1029618"/>
            <a:ext cx="4801314" cy="646331"/>
          </a:xfrm>
          <a:prstGeom prst="rect">
            <a:avLst/>
          </a:prstGeom>
        </p:spPr>
        <p:txBody>
          <a:bodyPr wrap="none">
            <a:spAutoFit/>
          </a:bodyPr>
          <a:lstStyle/>
          <a:p>
            <a:pPr latinLnBrk="1"/>
            <a:r>
              <a:rPr lang="zh-CN" altLang="en-US" sz="3600" b="1" dirty="0">
                <a:solidFill>
                  <a:srgbClr val="333333"/>
                </a:solidFill>
                <a:latin typeface="华文行楷" panose="02010800040101010101" pitchFamily="2" charset="-122"/>
                <a:ea typeface="华文行楷" panose="02010800040101010101" pitchFamily="2" charset="-122"/>
              </a:rPr>
              <a:t>工欲善其事必先利其器</a:t>
            </a:r>
            <a:endParaRPr lang="zh-CN" altLang="en-US" sz="3600" b="1" i="0" dirty="0">
              <a:solidFill>
                <a:srgbClr val="333333"/>
              </a:solidFill>
              <a:effectLst/>
              <a:latin typeface="华文行楷" panose="02010800040101010101" pitchFamily="2" charset="-122"/>
              <a:ea typeface="华文行楷" panose="0201080004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037F4E2-BC5B-45E4-A846-D81B49260664}"/>
              </a:ext>
            </a:extLst>
          </p:cNvPr>
          <p:cNvSpPr txBox="1"/>
          <p:nvPr/>
        </p:nvSpPr>
        <p:spPr>
          <a:xfrm>
            <a:off x="21021" y="856594"/>
            <a:ext cx="9144000" cy="1118255"/>
          </a:xfrm>
          <a:prstGeom prst="rect">
            <a:avLst/>
          </a:prstGeom>
          <a:solidFill>
            <a:srgbClr val="92D050"/>
          </a:solidFill>
        </p:spPr>
        <p:txBody>
          <a:bodyPr wrap="square" rtlCol="0">
            <a:spAutoFit/>
          </a:bodyPr>
          <a:lstStyle/>
          <a:p>
            <a:pPr>
              <a:lnSpc>
                <a:spcPts val="4000"/>
              </a:lnSpc>
            </a:pPr>
            <a:r>
              <a:rPr lang="zh-CN" altLang="en-US" sz="4000" b="1" dirty="0">
                <a:latin typeface="黑体" panose="02010609060101010101" pitchFamily="49" charset="-122"/>
                <a:ea typeface="黑体" panose="02010609060101010101" pitchFamily="49" charset="-122"/>
              </a:rPr>
              <a:t>一、精心研究</a:t>
            </a:r>
            <a:endParaRPr lang="en-US" altLang="zh-CN" sz="4000" b="1" dirty="0">
              <a:latin typeface="黑体" panose="02010609060101010101" pitchFamily="49" charset="-122"/>
              <a:ea typeface="黑体" panose="02010609060101010101" pitchFamily="49" charset="-122"/>
            </a:endParaRPr>
          </a:p>
          <a:p>
            <a:pPr>
              <a:lnSpc>
                <a:spcPts val="4000"/>
              </a:lnSpc>
            </a:pPr>
            <a:r>
              <a:rPr lang="en-US" altLang="zh-CN" sz="4000" b="1" dirty="0">
                <a:latin typeface="黑体" panose="02010609060101010101" pitchFamily="49" charset="-122"/>
                <a:ea typeface="黑体" panose="02010609060101010101" pitchFamily="49" charset="-122"/>
              </a:rPr>
              <a:t>                       </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研究考试大纲</a:t>
            </a:r>
          </a:p>
        </p:txBody>
      </p:sp>
      <p:graphicFrame>
        <p:nvGraphicFramePr>
          <p:cNvPr id="5" name="内容占位符 9218">
            <a:extLst>
              <a:ext uri="{FF2B5EF4-FFF2-40B4-BE49-F238E27FC236}">
                <a16:creationId xmlns:a16="http://schemas.microsoft.com/office/drawing/2014/main" id="{98681613-C821-4AC7-B63C-F1596A120BB4}"/>
              </a:ext>
            </a:extLst>
          </p:cNvPr>
          <p:cNvGraphicFramePr>
            <a:graphicFrameLocks/>
          </p:cNvGraphicFramePr>
          <p:nvPr>
            <p:extLst>
              <p:ext uri="{D42A27DB-BD31-4B8C-83A1-F6EECF244321}">
                <p14:modId xmlns:p14="http://schemas.microsoft.com/office/powerpoint/2010/main" val="2782305385"/>
              </p:ext>
            </p:extLst>
          </p:nvPr>
        </p:nvGraphicFramePr>
        <p:xfrm>
          <a:off x="234861" y="2242845"/>
          <a:ext cx="8541277" cy="3825389"/>
        </p:xfrm>
        <a:graphic>
          <a:graphicData uri="http://schemas.openxmlformats.org/drawingml/2006/table">
            <a:tbl>
              <a:tblPr/>
              <a:tblGrid>
                <a:gridCol w="1381465">
                  <a:extLst>
                    <a:ext uri="{9D8B030D-6E8A-4147-A177-3AD203B41FA5}">
                      <a16:colId xmlns:a16="http://schemas.microsoft.com/office/drawing/2014/main" val="20000"/>
                    </a:ext>
                  </a:extLst>
                </a:gridCol>
                <a:gridCol w="2256736">
                  <a:extLst>
                    <a:ext uri="{9D8B030D-6E8A-4147-A177-3AD203B41FA5}">
                      <a16:colId xmlns:a16="http://schemas.microsoft.com/office/drawing/2014/main" val="20001"/>
                    </a:ext>
                  </a:extLst>
                </a:gridCol>
                <a:gridCol w="2375338">
                  <a:extLst>
                    <a:ext uri="{9D8B030D-6E8A-4147-A177-3AD203B41FA5}">
                      <a16:colId xmlns:a16="http://schemas.microsoft.com/office/drawing/2014/main" val="20002"/>
                    </a:ext>
                  </a:extLst>
                </a:gridCol>
                <a:gridCol w="2527738">
                  <a:extLst>
                    <a:ext uri="{9D8B030D-6E8A-4147-A177-3AD203B41FA5}">
                      <a16:colId xmlns:a16="http://schemas.microsoft.com/office/drawing/2014/main" val="20003"/>
                    </a:ext>
                  </a:extLst>
                </a:gridCol>
              </a:tblGrid>
              <a:tr h="685927">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eaLnBrk="1" hangingPunct="1">
                        <a:spcBef>
                          <a:spcPct val="20000"/>
                        </a:spcBef>
                        <a:buNone/>
                      </a:pPr>
                      <a:r>
                        <a:rPr lang="en-US" altLang="x-none" sz="1800" b="1" dirty="0">
                          <a:solidFill>
                            <a:schemeClr val="bg1"/>
                          </a:solidFill>
                          <a:latin typeface="黑体" panose="02010609060101010101" pitchFamily="49" charset="-122"/>
                          <a:ea typeface="黑体" panose="02010609060101010101" pitchFamily="49" charset="-122"/>
                        </a:rPr>
                        <a:t>      </a:t>
                      </a:r>
                      <a:r>
                        <a:rPr lang="zh-CN" altLang="en-US" sz="1800" b="1" dirty="0">
                          <a:solidFill>
                            <a:schemeClr val="bg1"/>
                          </a:solidFill>
                          <a:latin typeface="黑体" panose="02010609060101010101" pitchFamily="49" charset="-122"/>
                          <a:ea typeface="黑体" panose="02010609060101010101" pitchFamily="49" charset="-122"/>
                          <a:sym typeface="+mn-ea"/>
                        </a:rPr>
                        <a:t>要求</a:t>
                      </a:r>
                      <a:r>
                        <a:rPr lang="en-US" altLang="x-none" sz="1800" b="1" dirty="0">
                          <a:solidFill>
                            <a:schemeClr val="bg1"/>
                          </a:solidFill>
                          <a:latin typeface="黑体" panose="02010609060101010101" pitchFamily="49" charset="-122"/>
                          <a:ea typeface="黑体" panose="02010609060101010101" pitchFamily="49" charset="-122"/>
                        </a:rPr>
                        <a:t> </a:t>
                      </a:r>
                    </a:p>
                    <a:p>
                      <a:pPr marL="0" lvl="0" indent="0" eaLnBrk="1" hangingPunct="1">
                        <a:spcBef>
                          <a:spcPct val="20000"/>
                        </a:spcBef>
                        <a:buNone/>
                      </a:pPr>
                      <a:r>
                        <a:rPr lang="zh-CN" altLang="en-US" sz="1800" b="1" dirty="0">
                          <a:solidFill>
                            <a:schemeClr val="bg1"/>
                          </a:solidFill>
                          <a:latin typeface="黑体" panose="02010609060101010101" pitchFamily="49" charset="-122"/>
                          <a:ea typeface="黑体" panose="02010609060101010101" pitchFamily="49" charset="-122"/>
                        </a:rPr>
                        <a:t>目标</a:t>
                      </a:r>
                      <a:r>
                        <a:rPr lang="en-US" altLang="x-none" sz="1800" b="1" dirty="0">
                          <a:solidFill>
                            <a:schemeClr val="bg1"/>
                          </a:solidFill>
                          <a:latin typeface="黑体" panose="02010609060101010101" pitchFamily="49" charset="-122"/>
                          <a:ea typeface="黑体" panose="02010609060101010101" pitchFamily="49" charset="-122"/>
                        </a:rPr>
                        <a:t> </a:t>
                      </a: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w="12700" cap="rnd" cmpd="sng">
                      <a:solidFill>
                        <a:schemeClr val="tx1"/>
                      </a:solidFill>
                      <a:prstDash val="solid"/>
                      <a:headEnd type="none" w="med" len="med"/>
                      <a:tailEnd type="none" w="med" len="med"/>
                    </a:lnTlToBr>
                    <a:lnBlToTr>
                      <a:noFill/>
                    </a:lnBlToTr>
                    <a:solidFill>
                      <a:schemeClr val="accent6">
                        <a:lumMod val="60000"/>
                        <a:lumOff val="4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eaLnBrk="1" hangingPunct="1">
                        <a:spcBef>
                          <a:spcPct val="20000"/>
                        </a:spcBef>
                        <a:buNone/>
                      </a:pPr>
                      <a:r>
                        <a:rPr lang="en-US" altLang="x-none" sz="2800" b="1" dirty="0">
                          <a:solidFill>
                            <a:schemeClr val="bg1"/>
                          </a:solidFill>
                          <a:latin typeface="黑体" panose="02010609060101010101" pitchFamily="49" charset="-122"/>
                          <a:ea typeface="黑体" panose="02010609060101010101" pitchFamily="49" charset="-122"/>
                        </a:rPr>
                        <a:t>    Ⅰ</a:t>
                      </a: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eaLnBrk="1" hangingPunct="1">
                        <a:spcBef>
                          <a:spcPct val="20000"/>
                        </a:spcBef>
                        <a:buNone/>
                      </a:pPr>
                      <a:r>
                        <a:rPr lang="en-US" altLang="x-none" sz="2800" b="1" dirty="0">
                          <a:solidFill>
                            <a:schemeClr val="bg1"/>
                          </a:solidFill>
                          <a:latin typeface="黑体" panose="02010609060101010101" pitchFamily="49" charset="-122"/>
                          <a:ea typeface="黑体" panose="02010609060101010101" pitchFamily="49" charset="-122"/>
                        </a:rPr>
                        <a:t>   Ⅱ</a:t>
                      </a: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eaLnBrk="1" hangingPunct="1">
                        <a:spcBef>
                          <a:spcPct val="20000"/>
                        </a:spcBef>
                        <a:buNone/>
                      </a:pPr>
                      <a:r>
                        <a:rPr lang="en-US" altLang="x-none" sz="2800" b="1" dirty="0">
                          <a:solidFill>
                            <a:schemeClr val="bg1"/>
                          </a:solidFill>
                          <a:latin typeface="黑体" panose="02010609060101010101" pitchFamily="49" charset="-122"/>
                          <a:ea typeface="黑体" panose="02010609060101010101" pitchFamily="49" charset="-122"/>
                        </a:rPr>
                        <a:t>     Ⅲ</a:t>
                      </a: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0"/>
                  </a:ext>
                </a:extLst>
              </a:tr>
              <a:tr h="992789">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lgn="ctr" eaLnBrk="1" hangingPunct="1">
                        <a:spcBef>
                          <a:spcPct val="20000"/>
                        </a:spcBef>
                        <a:buNone/>
                      </a:pPr>
                      <a:r>
                        <a:rPr lang="zh-CN" altLang="en-US" sz="2000" b="1" dirty="0">
                          <a:solidFill>
                            <a:schemeClr val="bg1"/>
                          </a:solidFill>
                          <a:latin typeface="黑体" panose="02010609060101010101" pitchFamily="49" charset="-122"/>
                          <a:ea typeface="黑体" panose="02010609060101010101" pitchFamily="49" charset="-122"/>
                        </a:rPr>
                        <a:t>获取和解读信息</a:t>
                      </a: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lgn="ctr" eaLnBrk="1" hangingPunct="1">
                        <a:spcBef>
                          <a:spcPct val="20000"/>
                        </a:spcBef>
                        <a:buNone/>
                      </a:pPr>
                      <a:r>
                        <a:rPr lang="zh-CN" altLang="en-US" sz="2000" b="1" dirty="0">
                          <a:solidFill>
                            <a:schemeClr val="bg1"/>
                          </a:solidFill>
                          <a:latin typeface="黑体" panose="02010609060101010101" pitchFamily="49" charset="-122"/>
                          <a:ea typeface="黑体" panose="02010609060101010101" pitchFamily="49" charset="-122"/>
                        </a:rPr>
                        <a:t>理解试题提供的图文材料和考试要求</a:t>
                      </a: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lgn="ctr" eaLnBrk="1" hangingPunct="1">
                        <a:spcBef>
                          <a:spcPct val="20000"/>
                        </a:spcBef>
                        <a:buNone/>
                      </a:pPr>
                      <a:r>
                        <a:rPr lang="zh-CN" altLang="en-US" sz="2000" b="1">
                          <a:solidFill>
                            <a:schemeClr val="bg1"/>
                          </a:solidFill>
                          <a:latin typeface="黑体" panose="02010609060101010101" pitchFamily="49" charset="-122"/>
                          <a:ea typeface="黑体" panose="02010609060101010101" pitchFamily="49" charset="-122"/>
                        </a:rPr>
                        <a:t>理解材料，最大限度的获取有效信息 </a:t>
                      </a: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lgn="ctr" eaLnBrk="1" hangingPunct="1">
                        <a:spcBef>
                          <a:spcPct val="20000"/>
                        </a:spcBef>
                        <a:buNone/>
                      </a:pPr>
                      <a:r>
                        <a:rPr lang="zh-CN" altLang="en-US" sz="2000" b="1">
                          <a:solidFill>
                            <a:schemeClr val="bg1"/>
                          </a:solidFill>
                          <a:latin typeface="黑体" panose="02010609060101010101" pitchFamily="49" charset="-122"/>
                          <a:ea typeface="黑体" panose="02010609060101010101" pitchFamily="49" charset="-122"/>
                        </a:rPr>
                        <a:t>对有效信息进行完整、准确、合理的解读</a:t>
                      </a: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1"/>
                  </a:ext>
                </a:extLst>
              </a:tr>
              <a:tr h="712552">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lgn="ctr" eaLnBrk="1" hangingPunct="1">
                        <a:spcBef>
                          <a:spcPct val="20000"/>
                        </a:spcBef>
                        <a:buNone/>
                      </a:pPr>
                      <a:r>
                        <a:rPr lang="zh-CN" altLang="en-US" sz="2000" b="1">
                          <a:solidFill>
                            <a:schemeClr val="bg1"/>
                          </a:solidFill>
                          <a:latin typeface="黑体" panose="02010609060101010101" pitchFamily="49" charset="-122"/>
                          <a:ea typeface="黑体" panose="02010609060101010101" pitchFamily="49" charset="-122"/>
                        </a:rPr>
                        <a:t>调动和运用知识</a:t>
                      </a: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indent="0" algn="ctr">
                        <a:buNone/>
                      </a:pPr>
                      <a:r>
                        <a:rPr lang="zh-CN" altLang="en-US" sz="2000" b="1">
                          <a:solidFill>
                            <a:schemeClr val="bg1"/>
                          </a:solidFill>
                          <a:latin typeface="黑体" panose="02010609060101010101" pitchFamily="49" charset="-122"/>
                          <a:ea typeface="黑体" panose="02010609060101010101" pitchFamily="49" charset="-122"/>
                          <a:cs typeface="微软雅黑" panose="020B0503020204020204" pitchFamily="34" charset="-122"/>
                          <a:sym typeface="+mn-ea"/>
                        </a:rPr>
                        <a:t>辨别历史事实与历史叙述。</a:t>
                      </a: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lgn="ctr" eaLnBrk="1" hangingPunct="1">
                        <a:spcBef>
                          <a:spcPct val="20000"/>
                        </a:spcBef>
                        <a:buNone/>
                      </a:pPr>
                      <a:r>
                        <a:rPr lang="zh-CN" altLang="en-US" sz="2000" b="1" dirty="0">
                          <a:solidFill>
                            <a:schemeClr val="bg1"/>
                          </a:solidFill>
                          <a:latin typeface="黑体" panose="02010609060101010101" pitchFamily="49" charset="-122"/>
                          <a:ea typeface="黑体" panose="02010609060101010101" pitchFamily="49" charset="-122"/>
                          <a:cs typeface="微软雅黑" panose="020B0503020204020204" pitchFamily="34" charset="-122"/>
                          <a:sym typeface="+mn-ea"/>
                        </a:rPr>
                        <a:t>理解历史叙述与历史结论。</a:t>
                      </a: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lgn="ctr" eaLnBrk="1" hangingPunct="1">
                        <a:spcBef>
                          <a:spcPct val="20000"/>
                        </a:spcBef>
                        <a:buNone/>
                      </a:pPr>
                      <a:r>
                        <a:rPr lang="zh-CN" altLang="en-US" sz="2000" b="1" dirty="0">
                          <a:solidFill>
                            <a:schemeClr val="bg1"/>
                          </a:solidFill>
                          <a:latin typeface="黑体" panose="02010609060101010101" pitchFamily="49" charset="-122"/>
                          <a:ea typeface="黑体" panose="02010609060101010101" pitchFamily="49" charset="-122"/>
                        </a:rPr>
                        <a:t>说明和证明历史现象和历史观点</a:t>
                      </a: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2"/>
                  </a:ext>
                </a:extLst>
              </a:tr>
              <a:tr h="712552">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lgn="ctr" eaLnBrk="1" hangingPunct="1">
                        <a:spcBef>
                          <a:spcPct val="20000"/>
                        </a:spcBef>
                        <a:buNone/>
                      </a:pPr>
                      <a:r>
                        <a:rPr lang="zh-CN" altLang="en-US" sz="2000" b="1">
                          <a:solidFill>
                            <a:schemeClr val="bg1"/>
                          </a:solidFill>
                          <a:latin typeface="黑体" panose="02010609060101010101" pitchFamily="49" charset="-122"/>
                          <a:ea typeface="黑体" panose="02010609060101010101" pitchFamily="49" charset="-122"/>
                        </a:rPr>
                        <a:t>描述和阐释事物</a:t>
                      </a: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lgn="ctr" eaLnBrk="1" hangingPunct="1">
                        <a:spcBef>
                          <a:spcPct val="20000"/>
                        </a:spcBef>
                        <a:buNone/>
                      </a:pPr>
                      <a:r>
                        <a:rPr lang="zh-CN" altLang="en-US" sz="2000" b="1">
                          <a:solidFill>
                            <a:schemeClr val="bg1"/>
                          </a:solidFill>
                          <a:latin typeface="黑体" panose="02010609060101010101" pitchFamily="49" charset="-122"/>
                          <a:ea typeface="黑体" panose="02010609060101010101" pitchFamily="49" charset="-122"/>
                          <a:cs typeface="微软雅黑" panose="020B0503020204020204" pitchFamily="34" charset="-122"/>
                          <a:sym typeface="+mn-ea"/>
                        </a:rPr>
                        <a:t>客观叙述历史事实</a:t>
                      </a: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lgn="ctr" eaLnBrk="1" hangingPunct="1">
                        <a:spcBef>
                          <a:spcPct val="20000"/>
                        </a:spcBef>
                        <a:buNone/>
                      </a:pPr>
                      <a:r>
                        <a:rPr lang="zh-CN" altLang="en-US" sz="2000" b="1">
                          <a:solidFill>
                            <a:schemeClr val="bg1"/>
                          </a:solidFill>
                          <a:latin typeface="黑体" panose="02010609060101010101" pitchFamily="49" charset="-122"/>
                          <a:ea typeface="黑体" panose="02010609060101010101" pitchFamily="49" charset="-122"/>
                          <a:cs typeface="微软雅黑" panose="020B0503020204020204" pitchFamily="34" charset="-122"/>
                          <a:sym typeface="+mn-ea"/>
                        </a:rPr>
                        <a:t>正确解释历史事物</a:t>
                      </a: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lgn="ctr" eaLnBrk="1" hangingPunct="1">
                        <a:spcBef>
                          <a:spcPct val="20000"/>
                        </a:spcBef>
                        <a:buNone/>
                      </a:pPr>
                      <a:r>
                        <a:rPr lang="zh-CN" altLang="en-US" sz="2000" b="1" dirty="0">
                          <a:solidFill>
                            <a:schemeClr val="bg1"/>
                          </a:solidFill>
                          <a:latin typeface="黑体" panose="02010609060101010101" pitchFamily="49" charset="-122"/>
                          <a:ea typeface="黑体" panose="02010609060101010101" pitchFamily="49" charset="-122"/>
                          <a:cs typeface="微软雅黑" panose="020B0503020204020204" pitchFamily="34" charset="-122"/>
                          <a:sym typeface="+mn-ea"/>
                        </a:rPr>
                        <a:t>认识历史事物的本质</a:t>
                      </a: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3"/>
                  </a:ext>
                </a:extLst>
              </a:tr>
              <a:tr h="712552">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lgn="ctr" eaLnBrk="1" hangingPunct="1">
                        <a:spcBef>
                          <a:spcPct val="20000"/>
                        </a:spcBef>
                        <a:buNone/>
                      </a:pPr>
                      <a:r>
                        <a:rPr lang="zh-CN" altLang="en-US" sz="2000" b="1">
                          <a:solidFill>
                            <a:schemeClr val="bg1"/>
                          </a:solidFill>
                          <a:latin typeface="黑体" panose="02010609060101010101" pitchFamily="49" charset="-122"/>
                          <a:ea typeface="黑体" panose="02010609060101010101" pitchFamily="49" charset="-122"/>
                        </a:rPr>
                        <a:t>论证和探讨问题</a:t>
                      </a: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lgn="ctr" eaLnBrk="1" hangingPunct="1">
                        <a:spcBef>
                          <a:spcPct val="20000"/>
                        </a:spcBef>
                        <a:buNone/>
                      </a:pPr>
                      <a:r>
                        <a:rPr lang="zh-CN" altLang="en-US" sz="2000" b="1">
                          <a:solidFill>
                            <a:schemeClr val="bg1"/>
                          </a:solidFill>
                          <a:latin typeface="黑体" panose="02010609060101010101" pitchFamily="49" charset="-122"/>
                          <a:ea typeface="黑体" panose="02010609060101010101" pitchFamily="49" charset="-122"/>
                          <a:cs typeface="微软雅黑" panose="020B0503020204020204" pitchFamily="34" charset="-122"/>
                          <a:sym typeface="+mn-ea"/>
                        </a:rPr>
                        <a:t>发现历史问题</a:t>
                      </a: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lgn="ctr" eaLnBrk="1" hangingPunct="1">
                        <a:spcBef>
                          <a:spcPct val="20000"/>
                        </a:spcBef>
                        <a:buNone/>
                      </a:pPr>
                      <a:r>
                        <a:rPr lang="zh-CN" altLang="en-US" sz="2000" b="1">
                          <a:solidFill>
                            <a:schemeClr val="bg1"/>
                          </a:solidFill>
                          <a:latin typeface="黑体" panose="02010609060101010101" pitchFamily="49" charset="-122"/>
                          <a:ea typeface="黑体" panose="02010609060101010101" pitchFamily="49" charset="-122"/>
                          <a:cs typeface="微软雅黑" panose="020B0503020204020204" pitchFamily="34" charset="-122"/>
                          <a:sym typeface="+mn-ea"/>
                        </a:rPr>
                        <a:t>论证历史问题</a:t>
                      </a: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lgn="ctr" eaLnBrk="1" hangingPunct="1">
                        <a:spcBef>
                          <a:spcPct val="20000"/>
                        </a:spcBef>
                        <a:buNone/>
                      </a:pPr>
                      <a:r>
                        <a:rPr lang="zh-CN" altLang="en-US" sz="2000" b="1" dirty="0">
                          <a:solidFill>
                            <a:schemeClr val="bg1"/>
                          </a:solidFill>
                          <a:latin typeface="黑体" panose="02010609060101010101" pitchFamily="49" charset="-122"/>
                          <a:ea typeface="黑体" panose="02010609060101010101" pitchFamily="49" charset="-122"/>
                          <a:cs typeface="微软雅黑" panose="020B0503020204020204" pitchFamily="34" charset="-122"/>
                          <a:sym typeface="+mn-ea"/>
                        </a:rPr>
                        <a:t>独立提出观点</a:t>
                      </a: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73833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99D69CD-C90B-47E7-8112-72C321D4AC11}"/>
              </a:ext>
            </a:extLst>
          </p:cNvPr>
          <p:cNvSpPr/>
          <p:nvPr/>
        </p:nvSpPr>
        <p:spPr>
          <a:xfrm>
            <a:off x="4386754" y="2021408"/>
            <a:ext cx="4572000" cy="4280787"/>
          </a:xfrm>
          <a:prstGeom prst="rect">
            <a:avLst/>
          </a:prstGeom>
          <a:solidFill>
            <a:schemeClr val="accent6">
              <a:lumMod val="60000"/>
              <a:lumOff val="40000"/>
            </a:schemeClr>
          </a:solidFill>
        </p:spPr>
        <p:txBody>
          <a:bodyPr>
            <a:spAutoFit/>
          </a:bodyPr>
          <a:lstStyle/>
          <a:p>
            <a:pPr indent="457200"/>
            <a:r>
              <a:rPr lang="zh-CN" altLang="en-US" sz="2400" b="1" dirty="0">
                <a:solidFill>
                  <a:schemeClr val="bg1"/>
                </a:solidFill>
                <a:latin typeface="华文楷体" panose="02010600040101010101" pitchFamily="2" charset="-122"/>
                <a:ea typeface="华文楷体" panose="02010600040101010101" pitchFamily="2" charset="-122"/>
                <a:sym typeface="宋体" panose="02010600030101010101" pitchFamily="2" charset="-122"/>
              </a:rPr>
              <a:t>往年的试题是精雕细琢的产物，它反映了对考试内容的深思熟虑、对设问和答案的准确拿捏、对学生水平的客观判断。研究这些试题，就如同和试题的制作者对话。</a:t>
            </a:r>
            <a:endParaRPr lang="zh-CN" altLang="en-US" sz="2400" b="1" dirty="0">
              <a:solidFill>
                <a:schemeClr val="bg1"/>
              </a:solidFill>
              <a:latin typeface="华文楷体" panose="02010600040101010101" pitchFamily="2" charset="-122"/>
              <a:ea typeface="华文楷体" panose="02010600040101010101" pitchFamily="2" charset="-122"/>
            </a:endParaRPr>
          </a:p>
          <a:p>
            <a:pPr indent="457200"/>
            <a:r>
              <a:rPr lang="zh-CN" altLang="en-US" sz="2400" b="1" dirty="0">
                <a:solidFill>
                  <a:schemeClr val="bg1"/>
                </a:solidFill>
                <a:latin typeface="华文楷体" panose="02010600040101010101" pitchFamily="2" charset="-122"/>
                <a:ea typeface="华文楷体" panose="02010600040101010101" pitchFamily="2" charset="-122"/>
                <a:sym typeface="宋体" panose="02010600030101010101" pitchFamily="2" charset="-122"/>
              </a:rPr>
              <a:t>当你真正把格式搞透了，这些试题便有如己出，临考时对试卷就绝无陌生之感，并会触类旁通了。</a:t>
            </a:r>
            <a:endParaRPr lang="zh-CN" altLang="en-US" sz="2400" b="1" dirty="0">
              <a:solidFill>
                <a:schemeClr val="bg1"/>
              </a:solidFill>
              <a:latin typeface="华文楷体" panose="02010600040101010101" pitchFamily="2" charset="-122"/>
              <a:ea typeface="华文楷体" panose="02010600040101010101" pitchFamily="2" charset="-122"/>
            </a:endParaRPr>
          </a:p>
          <a:p>
            <a:pPr algn="r">
              <a:lnSpc>
                <a:spcPct val="160000"/>
              </a:lnSpc>
            </a:pPr>
            <a:r>
              <a:rPr lang="en-US" altLang="zh-CN" sz="2400" b="1" dirty="0">
                <a:solidFill>
                  <a:schemeClr val="bg1"/>
                </a:solidFill>
                <a:latin typeface="+mn-ea"/>
                <a:sym typeface="宋体" panose="02010600030101010101" pitchFamily="2" charset="-122"/>
              </a:rPr>
              <a:t>——</a:t>
            </a:r>
            <a:r>
              <a:rPr lang="zh-CN" altLang="en-US" sz="2400" b="1" dirty="0">
                <a:solidFill>
                  <a:schemeClr val="bg1"/>
                </a:solidFill>
                <a:latin typeface="+mn-ea"/>
                <a:sym typeface="宋体" panose="02010600030101010101" pitchFamily="2" charset="-122"/>
              </a:rPr>
              <a:t> 刘芃</a:t>
            </a:r>
            <a:endParaRPr lang="en-US" altLang="zh-CN" sz="2400" dirty="0">
              <a:solidFill>
                <a:schemeClr val="bg1"/>
              </a:solidFill>
              <a:latin typeface="+mn-ea"/>
            </a:endParaRPr>
          </a:p>
        </p:txBody>
      </p:sp>
      <p:pic>
        <p:nvPicPr>
          <p:cNvPr id="4" name="图片 3">
            <a:extLst>
              <a:ext uri="{FF2B5EF4-FFF2-40B4-BE49-F238E27FC236}">
                <a16:creationId xmlns:a16="http://schemas.microsoft.com/office/drawing/2014/main" id="{3FBAD72B-46F8-4BBE-8FDA-2B8E9ADA9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2" y="2079945"/>
            <a:ext cx="4194788" cy="4194788"/>
          </a:xfrm>
          <a:prstGeom prst="rect">
            <a:avLst/>
          </a:prstGeom>
        </p:spPr>
      </p:pic>
      <p:sp>
        <p:nvSpPr>
          <p:cNvPr id="5" name="文本框 4">
            <a:extLst>
              <a:ext uri="{FF2B5EF4-FFF2-40B4-BE49-F238E27FC236}">
                <a16:creationId xmlns:a16="http://schemas.microsoft.com/office/drawing/2014/main" id="{141D78C6-972A-4888-93BC-804291FAE1E2}"/>
              </a:ext>
            </a:extLst>
          </p:cNvPr>
          <p:cNvSpPr txBox="1"/>
          <p:nvPr/>
        </p:nvSpPr>
        <p:spPr>
          <a:xfrm>
            <a:off x="21021" y="856594"/>
            <a:ext cx="9144000" cy="1118255"/>
          </a:xfrm>
          <a:prstGeom prst="rect">
            <a:avLst/>
          </a:prstGeom>
          <a:solidFill>
            <a:srgbClr val="92D050"/>
          </a:solidFill>
        </p:spPr>
        <p:txBody>
          <a:bodyPr wrap="square" rtlCol="0">
            <a:spAutoFit/>
          </a:bodyPr>
          <a:lstStyle/>
          <a:p>
            <a:pPr>
              <a:lnSpc>
                <a:spcPts val="4000"/>
              </a:lnSpc>
            </a:pPr>
            <a:r>
              <a:rPr lang="zh-CN" altLang="en-US" sz="4000" b="1" dirty="0">
                <a:latin typeface="黑体" panose="02010609060101010101" pitchFamily="49" charset="-122"/>
                <a:ea typeface="黑体" panose="02010609060101010101" pitchFamily="49" charset="-122"/>
              </a:rPr>
              <a:t>一、精心研究</a:t>
            </a:r>
            <a:endParaRPr lang="en-US" altLang="zh-CN" sz="4000" b="1" dirty="0">
              <a:latin typeface="黑体" panose="02010609060101010101" pitchFamily="49" charset="-122"/>
              <a:ea typeface="黑体" panose="02010609060101010101" pitchFamily="49" charset="-122"/>
            </a:endParaRPr>
          </a:p>
          <a:p>
            <a:pPr>
              <a:lnSpc>
                <a:spcPts val="4000"/>
              </a:lnSpc>
            </a:pPr>
            <a:r>
              <a:rPr lang="en-US" altLang="zh-CN" sz="4000" b="1" dirty="0">
                <a:latin typeface="黑体" panose="02010609060101010101" pitchFamily="49" charset="-122"/>
                <a:ea typeface="黑体" panose="02010609060101010101" pitchFamily="49" charset="-122"/>
              </a:rPr>
              <a:t>                       </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研究高考真题</a:t>
            </a:r>
          </a:p>
        </p:txBody>
      </p:sp>
    </p:spTree>
    <p:extLst>
      <p:ext uri="{BB962C8B-B14F-4D97-AF65-F5344CB8AC3E}">
        <p14:creationId xmlns:p14="http://schemas.microsoft.com/office/powerpoint/2010/main" val="3351826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DA51487-39F4-4B62-8AAA-3F9C1CED29A2}"/>
              </a:ext>
            </a:extLst>
          </p:cNvPr>
          <p:cNvSpPr>
            <a:spLocks noChangeArrowheads="1"/>
          </p:cNvSpPr>
          <p:nvPr/>
        </p:nvSpPr>
        <p:spPr bwMode="auto">
          <a:xfrm>
            <a:off x="63987" y="856818"/>
            <a:ext cx="5217459" cy="5025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266700">
              <a:lnSpc>
                <a:spcPct val="150000"/>
              </a:lnSpc>
            </a:pPr>
            <a:r>
              <a:rPr lang="en-US" altLang="zh-CN" sz="2400" b="1" dirty="0">
                <a:latin typeface="华文楷体" panose="02010600040101010101" pitchFamily="2" charset="-122"/>
                <a:ea typeface="华文楷体" panose="02010600040101010101" pitchFamily="2" charset="-122"/>
              </a:rPr>
              <a:t>24</a:t>
            </a:r>
            <a:r>
              <a:rPr lang="zh-CN" altLang="en-US" sz="2400" b="1" dirty="0">
                <a:latin typeface="华文楷体" panose="02010600040101010101" pitchFamily="2" charset="-122"/>
                <a:ea typeface="华文楷体" panose="02010600040101010101" pitchFamily="2" charset="-122"/>
              </a:rPr>
              <a:t>．（</a:t>
            </a:r>
            <a:r>
              <a:rPr lang="en-US" altLang="zh-CN" sz="2400" b="1" dirty="0">
                <a:latin typeface="华文楷体" panose="02010600040101010101" pitchFamily="2" charset="-122"/>
                <a:ea typeface="华文楷体" panose="02010600040101010101" pitchFamily="2" charset="-122"/>
              </a:rPr>
              <a:t>2018</a:t>
            </a:r>
            <a:r>
              <a:rPr lang="zh-CN" altLang="en-US" sz="2400" b="1" dirty="0">
                <a:latin typeface="华文楷体" panose="02010600040101010101" pitchFamily="2" charset="-122"/>
                <a:ea typeface="华文楷体" panose="02010600040101010101" pitchFamily="2" charset="-122"/>
              </a:rPr>
              <a:t>年</a:t>
            </a:r>
            <a:r>
              <a:rPr lang="en-US" altLang="zh-CN" sz="2400" b="1" dirty="0">
                <a:latin typeface="华文楷体" panose="02010600040101010101" pitchFamily="2" charset="-122"/>
                <a:ea typeface="华文楷体" panose="02010600040101010101" pitchFamily="2" charset="-122"/>
              </a:rPr>
              <a:t>Ⅲ</a:t>
            </a:r>
            <a:r>
              <a:rPr lang="zh-CN" altLang="en-US" sz="2400" b="1" dirty="0">
                <a:latin typeface="华文楷体" panose="02010600040101010101" pitchFamily="2" charset="-122"/>
                <a:ea typeface="华文楷体" panose="02010600040101010101" pitchFamily="2" charset="-122"/>
              </a:rPr>
              <a:t>卷）据考古报告，从数十处战国以前的墓葬中发现了铁器实物，这些铁器不少是自然陨铁制作而成，发现地分布情况见图</a:t>
            </a:r>
            <a:r>
              <a:rPr lang="en-US" altLang="zh-CN" sz="2400" b="1" dirty="0">
                <a:latin typeface="华文楷体" panose="02010600040101010101" pitchFamily="2" charset="-122"/>
                <a:ea typeface="华文楷体" panose="02010600040101010101" pitchFamily="2" charset="-122"/>
              </a:rPr>
              <a:t>7</a:t>
            </a:r>
            <a:r>
              <a:rPr lang="zh-CN" altLang="en-US" sz="2400" b="1" dirty="0">
                <a:latin typeface="华文楷体" panose="02010600040101010101" pitchFamily="2" charset="-122"/>
                <a:ea typeface="华文楷体" panose="02010600040101010101" pitchFamily="2" charset="-122"/>
              </a:rPr>
              <a:t>。</a:t>
            </a:r>
            <a:r>
              <a:rPr lang="zh-CN" altLang="en-US" sz="2400" b="1" dirty="0">
                <a:solidFill>
                  <a:srgbClr val="FF0000"/>
                </a:solidFill>
                <a:latin typeface="华文楷体" panose="02010600040101010101" pitchFamily="2" charset="-122"/>
                <a:ea typeface="华文楷体" panose="02010600040101010101" pitchFamily="2" charset="-122"/>
              </a:rPr>
              <a:t>据此可知</a:t>
            </a:r>
            <a:r>
              <a:rPr lang="zh-CN" altLang="en-US" sz="2400" b="1" dirty="0">
                <a:latin typeface="华文楷体" panose="02010600040101010101" pitchFamily="2" charset="-122"/>
                <a:ea typeface="华文楷体" panose="02010600040101010101" pitchFamily="2" charset="-122"/>
              </a:rPr>
              <a:t>，</a:t>
            </a:r>
            <a:r>
              <a:rPr lang="zh-CN" altLang="en-US" sz="2400" b="1" dirty="0">
                <a:solidFill>
                  <a:srgbClr val="FF0000"/>
                </a:solidFill>
                <a:latin typeface="华文楷体" panose="02010600040101010101" pitchFamily="2" charset="-122"/>
                <a:ea typeface="华文楷体" panose="02010600040101010101" pitchFamily="2" charset="-122"/>
              </a:rPr>
              <a:t>战国以前</a:t>
            </a:r>
            <a:endParaRPr lang="en-US" altLang="zh-CN" sz="2400" b="1" dirty="0">
              <a:solidFill>
                <a:srgbClr val="FF0000"/>
              </a:solidFill>
              <a:latin typeface="华文楷体" panose="02010600040101010101" pitchFamily="2" charset="-122"/>
              <a:ea typeface="华文楷体" panose="02010600040101010101" pitchFamily="2" charset="-122"/>
            </a:endParaRPr>
          </a:p>
          <a:p>
            <a:pPr lvl="0" indent="266700">
              <a:lnSpc>
                <a:spcPct val="150000"/>
              </a:lnSpc>
            </a:pPr>
            <a:r>
              <a:rPr lang="en-US" altLang="zh-CN" sz="2400" b="1" dirty="0">
                <a:latin typeface="华文楷体" panose="02010600040101010101" pitchFamily="2" charset="-122"/>
                <a:ea typeface="华文楷体" panose="02010600040101010101" pitchFamily="2" charset="-122"/>
              </a:rPr>
              <a:t>A</a:t>
            </a:r>
            <a:r>
              <a:rPr lang="zh-CN" altLang="en-US" sz="2400" b="1" dirty="0">
                <a:latin typeface="华文楷体" panose="02010600040101010101" pitchFamily="2" charset="-122"/>
                <a:ea typeface="华文楷体" panose="02010600040101010101" pitchFamily="2" charset="-122"/>
              </a:rPr>
              <a:t>．铁制农具得到普遍使用             </a:t>
            </a:r>
            <a:endParaRPr lang="en-US" altLang="zh-CN" sz="2400" b="1" dirty="0">
              <a:latin typeface="华文楷体" panose="02010600040101010101" pitchFamily="2" charset="-122"/>
              <a:ea typeface="华文楷体" panose="02010600040101010101" pitchFamily="2" charset="-122"/>
            </a:endParaRPr>
          </a:p>
          <a:p>
            <a:pPr lvl="0" indent="266700">
              <a:lnSpc>
                <a:spcPct val="150000"/>
              </a:lnSpc>
            </a:pPr>
            <a:r>
              <a:rPr lang="en-US" altLang="zh-CN" sz="2400" b="1" dirty="0">
                <a:latin typeface="华文楷体" panose="02010600040101010101" pitchFamily="2" charset="-122"/>
                <a:ea typeface="华文楷体" panose="02010600040101010101" pitchFamily="2" charset="-122"/>
              </a:rPr>
              <a:t>B</a:t>
            </a:r>
            <a:r>
              <a:rPr lang="zh-CN" altLang="en-US" sz="2400" b="1" dirty="0">
                <a:latin typeface="华文楷体" panose="02010600040101010101" pitchFamily="2" charset="-122"/>
                <a:ea typeface="华文楷体" panose="02010600040101010101" pitchFamily="2" charset="-122"/>
              </a:rPr>
              <a:t>．新疆地区与中原联系紧密</a:t>
            </a:r>
          </a:p>
          <a:p>
            <a:pPr lvl="0" indent="266700">
              <a:lnSpc>
                <a:spcPct val="150000"/>
              </a:lnSpc>
            </a:pPr>
            <a:r>
              <a:rPr lang="en-US" altLang="zh-CN" sz="2400" b="1" dirty="0">
                <a:latin typeface="华文楷体" panose="02010600040101010101" pitchFamily="2" charset="-122"/>
                <a:ea typeface="华文楷体" panose="02010600040101010101" pitchFamily="2" charset="-122"/>
              </a:rPr>
              <a:t>C</a:t>
            </a:r>
            <a:r>
              <a:rPr lang="zh-CN" altLang="en-US" sz="2400" b="1" dirty="0">
                <a:latin typeface="华文楷体" panose="02010600040101010101" pitchFamily="2" charset="-122"/>
                <a:ea typeface="华文楷体" panose="02010600040101010101" pitchFamily="2" charset="-122"/>
              </a:rPr>
              <a:t>．我国的冶铁技术已经相当普及       </a:t>
            </a:r>
            <a:endParaRPr lang="en-US" altLang="zh-CN" sz="2400" b="1" dirty="0">
              <a:latin typeface="华文楷体" panose="02010600040101010101" pitchFamily="2" charset="-122"/>
              <a:ea typeface="华文楷体" panose="02010600040101010101" pitchFamily="2" charset="-122"/>
            </a:endParaRPr>
          </a:p>
          <a:p>
            <a:pPr lvl="0" indent="266700">
              <a:lnSpc>
                <a:spcPct val="150000"/>
              </a:lnSpc>
            </a:pPr>
            <a:r>
              <a:rPr lang="en-US" altLang="zh-CN" sz="2400" b="1" dirty="0">
                <a:solidFill>
                  <a:srgbClr val="FF0000"/>
                </a:solidFill>
                <a:latin typeface="华文楷体" panose="02010600040101010101" pitchFamily="2" charset="-122"/>
                <a:ea typeface="华文楷体" panose="02010600040101010101" pitchFamily="2" charset="-122"/>
              </a:rPr>
              <a:t>D</a:t>
            </a:r>
            <a:r>
              <a:rPr lang="zh-CN" altLang="en-US" sz="2400" b="1" dirty="0">
                <a:solidFill>
                  <a:srgbClr val="FF0000"/>
                </a:solidFill>
                <a:latin typeface="华文楷体" panose="02010600040101010101" pitchFamily="2" charset="-122"/>
                <a:ea typeface="华文楷体" panose="02010600040101010101" pitchFamily="2" charset="-122"/>
              </a:rPr>
              <a:t>．铁器分布可反映社会发展程度</a:t>
            </a:r>
            <a:endParaRPr lang="zh-CN" altLang="en-US" sz="2400" b="1" dirty="0">
              <a:latin typeface="华文楷体" panose="02010600040101010101" pitchFamily="2" charset="-122"/>
              <a:ea typeface="华文楷体" panose="02010600040101010101" pitchFamily="2" charset="-122"/>
            </a:endParaRPr>
          </a:p>
        </p:txBody>
      </p:sp>
      <p:pic>
        <p:nvPicPr>
          <p:cNvPr id="1025" name="图片 12" descr="中学历史教学园地（www.zxls.com）——全国文章总量、访问量最大的历史教学网站。">
            <a:extLst>
              <a:ext uri="{FF2B5EF4-FFF2-40B4-BE49-F238E27FC236}">
                <a16:creationId xmlns:a16="http://schemas.microsoft.com/office/drawing/2014/main" id="{132C64F6-0CD3-4BFD-B4F1-2F13C0A2AAB9}"/>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5281446" y="1999031"/>
            <a:ext cx="3657600" cy="226695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id="{94A5A48E-4BC2-485C-847D-F89040920446}"/>
              </a:ext>
            </a:extLst>
          </p:cNvPr>
          <p:cNvSpPr/>
          <p:nvPr/>
        </p:nvSpPr>
        <p:spPr>
          <a:xfrm>
            <a:off x="6709335" y="4349565"/>
            <a:ext cx="801823" cy="369332"/>
          </a:xfrm>
          <a:prstGeom prst="rect">
            <a:avLst/>
          </a:prstGeom>
        </p:spPr>
        <p:txBody>
          <a:bodyPr wrap="none">
            <a:spAutoFit/>
          </a:bodyPr>
          <a:lstStyle/>
          <a:p>
            <a:pPr lvl="0" indent="266700" algn="ctr" eaLnBrk="0" fontAlgn="base" hangingPunct="0">
              <a:spcBef>
                <a:spcPct val="0"/>
              </a:spcBef>
              <a:spcAft>
                <a:spcPct val="0"/>
              </a:spcAft>
            </a:pPr>
            <a:r>
              <a:rPr lang="zh-CN" altLang="zh-CN" b="1" dirty="0"/>
              <a:t>图</a:t>
            </a:r>
            <a:r>
              <a:rPr lang="en-US" altLang="zh-CN" b="1" dirty="0"/>
              <a:t>7</a:t>
            </a:r>
          </a:p>
        </p:txBody>
      </p:sp>
      <p:sp>
        <p:nvSpPr>
          <p:cNvPr id="5" name="文本框 4">
            <a:extLst>
              <a:ext uri="{FF2B5EF4-FFF2-40B4-BE49-F238E27FC236}">
                <a16:creationId xmlns:a16="http://schemas.microsoft.com/office/drawing/2014/main" id="{99E7DEB7-B9CA-4FAF-AC0A-26D6D154C1DF}"/>
              </a:ext>
            </a:extLst>
          </p:cNvPr>
          <p:cNvSpPr txBox="1"/>
          <p:nvPr/>
        </p:nvSpPr>
        <p:spPr>
          <a:xfrm>
            <a:off x="2482475" y="5885302"/>
            <a:ext cx="5028683" cy="461665"/>
          </a:xfrm>
          <a:prstGeom prst="rect">
            <a:avLst/>
          </a:prstGeom>
          <a:solidFill>
            <a:schemeClr val="accent6">
              <a:lumMod val="40000"/>
              <a:lumOff val="60000"/>
            </a:schemeClr>
          </a:solidFill>
        </p:spPr>
        <p:txBody>
          <a:bodyPr wrap="square" rtlCol="0">
            <a:spAutoFit/>
          </a:bodyPr>
          <a:lstStyle/>
          <a:p>
            <a:pPr algn="ct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核心素养</a:t>
            </a:r>
            <a:r>
              <a:rPr lang="en-US" altLang="zh-CN" sz="2400" b="1" dirty="0">
                <a:latin typeface="黑体" panose="02010609060101010101" pitchFamily="49" charset="-122"/>
                <a:ea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rPr>
              <a:t>史料实证  唯物史观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A24B447B-A9EF-4892-81EF-2F07274FA201}"/>
              </a:ext>
            </a:extLst>
          </p:cNvPr>
          <p:cNvGraphicFramePr>
            <a:graphicFrameLocks noGrp="1"/>
          </p:cNvGraphicFramePr>
          <p:nvPr>
            <p:extLst>
              <p:ext uri="{D42A27DB-BD31-4B8C-83A1-F6EECF244321}">
                <p14:modId xmlns:p14="http://schemas.microsoft.com/office/powerpoint/2010/main" val="925993495"/>
              </p:ext>
            </p:extLst>
          </p:nvPr>
        </p:nvGraphicFramePr>
        <p:xfrm>
          <a:off x="400745" y="1446076"/>
          <a:ext cx="8342510" cy="3169167"/>
        </p:xfrm>
        <a:graphic>
          <a:graphicData uri="http://schemas.openxmlformats.org/drawingml/2006/table">
            <a:tbl>
              <a:tblPr>
                <a:tableStyleId>{5C22544A-7EE6-4342-B048-85BDC9FD1C3A}</a:tableStyleId>
              </a:tblPr>
              <a:tblGrid>
                <a:gridCol w="4069681">
                  <a:extLst>
                    <a:ext uri="{9D8B030D-6E8A-4147-A177-3AD203B41FA5}">
                      <a16:colId xmlns:a16="http://schemas.microsoft.com/office/drawing/2014/main" val="2766110459"/>
                    </a:ext>
                  </a:extLst>
                </a:gridCol>
                <a:gridCol w="1888204">
                  <a:extLst>
                    <a:ext uri="{9D8B030D-6E8A-4147-A177-3AD203B41FA5}">
                      <a16:colId xmlns:a16="http://schemas.microsoft.com/office/drawing/2014/main" val="895856987"/>
                    </a:ext>
                  </a:extLst>
                </a:gridCol>
                <a:gridCol w="2384625">
                  <a:extLst>
                    <a:ext uri="{9D8B030D-6E8A-4147-A177-3AD203B41FA5}">
                      <a16:colId xmlns:a16="http://schemas.microsoft.com/office/drawing/2014/main" val="1949626529"/>
                    </a:ext>
                  </a:extLst>
                </a:gridCol>
              </a:tblGrid>
              <a:tr h="444263">
                <a:tc rowSpan="2">
                  <a:txBody>
                    <a:bodyPr/>
                    <a:lstStyle/>
                    <a:p>
                      <a:pPr algn="ctr">
                        <a:lnSpc>
                          <a:spcPct val="150000"/>
                        </a:lnSpc>
                        <a:spcAft>
                          <a:spcPts val="0"/>
                        </a:spcAft>
                      </a:pPr>
                      <a:r>
                        <a:rPr lang="zh-CN" sz="2400" b="1" kern="100" dirty="0">
                          <a:effectLst/>
                          <a:latin typeface="华文楷体" panose="02010600040101010101" pitchFamily="2" charset="-122"/>
                          <a:ea typeface="华文楷体" panose="02010600040101010101" pitchFamily="2" charset="-122"/>
                        </a:rPr>
                        <a:t>曾祖、祖父或父亲任官情况</a:t>
                      </a:r>
                      <a:endParaRPr lang="zh-CN" sz="2400" b="1"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gridSpan="2">
                  <a:txBody>
                    <a:bodyPr/>
                    <a:lstStyle/>
                    <a:p>
                      <a:pPr algn="ctr">
                        <a:lnSpc>
                          <a:spcPct val="150000"/>
                        </a:lnSpc>
                        <a:spcAft>
                          <a:spcPts val="0"/>
                        </a:spcAft>
                      </a:pPr>
                      <a:r>
                        <a:rPr lang="zh-CN" sz="2400" b="1" kern="100" dirty="0">
                          <a:effectLst/>
                          <a:latin typeface="华文楷体" panose="02010600040101010101" pitchFamily="2" charset="-122"/>
                          <a:ea typeface="华文楷体" panose="02010600040101010101" pitchFamily="2" charset="-122"/>
                        </a:rPr>
                        <a:t>宰相人数</a:t>
                      </a:r>
                      <a:endParaRPr lang="zh-CN" sz="2400" b="1"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extLst>
                  <a:ext uri="{0D108BD9-81ED-4DB2-BD59-A6C34878D82A}">
                    <a16:rowId xmlns:a16="http://schemas.microsoft.com/office/drawing/2014/main" val="59314576"/>
                  </a:ext>
                </a:extLst>
              </a:tr>
              <a:tr h="687267">
                <a:tc vMerge="1">
                  <a:txBody>
                    <a:bodyPr/>
                    <a:lstStyle/>
                    <a:p>
                      <a:endParaRPr lang="zh-CN" altLang="en-US"/>
                    </a:p>
                  </a:txBody>
                  <a:tcPr/>
                </a:tc>
                <a:tc>
                  <a:txBody>
                    <a:bodyPr/>
                    <a:lstStyle/>
                    <a:p>
                      <a:pPr algn="ctr">
                        <a:lnSpc>
                          <a:spcPct val="150000"/>
                        </a:lnSpc>
                        <a:spcAft>
                          <a:spcPts val="0"/>
                        </a:spcAft>
                      </a:pPr>
                      <a:r>
                        <a:rPr lang="zh-CN" sz="2400" b="1" kern="100" dirty="0">
                          <a:effectLst/>
                          <a:latin typeface="华文楷体" panose="02010600040101010101" pitchFamily="2" charset="-122"/>
                          <a:ea typeface="华文楷体" panose="02010600040101010101" pitchFamily="2" charset="-122"/>
                        </a:rPr>
                        <a:t>北宋（</a:t>
                      </a:r>
                      <a:r>
                        <a:rPr lang="en-US" sz="2400" b="1" kern="100" dirty="0">
                          <a:effectLst/>
                          <a:latin typeface="华文楷体" panose="02010600040101010101" pitchFamily="2" charset="-122"/>
                          <a:ea typeface="华文楷体" panose="02010600040101010101" pitchFamily="2" charset="-122"/>
                        </a:rPr>
                        <a:t>71</a:t>
                      </a:r>
                      <a:r>
                        <a:rPr lang="zh-CN" sz="2400" b="1" kern="100" dirty="0">
                          <a:effectLst/>
                          <a:latin typeface="华文楷体" panose="02010600040101010101" pitchFamily="2" charset="-122"/>
                          <a:ea typeface="华文楷体" panose="02010600040101010101" pitchFamily="2" charset="-122"/>
                        </a:rPr>
                        <a:t>）</a:t>
                      </a:r>
                      <a:endParaRPr lang="zh-CN" sz="2400" b="1"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2400" b="1" kern="100">
                          <a:effectLst/>
                          <a:latin typeface="华文楷体" panose="02010600040101010101" pitchFamily="2" charset="-122"/>
                          <a:ea typeface="华文楷体" panose="02010600040101010101" pitchFamily="2" charset="-122"/>
                        </a:rPr>
                        <a:t>南宋（</a:t>
                      </a:r>
                      <a:r>
                        <a:rPr lang="en-US" sz="2400" b="1" kern="100">
                          <a:effectLst/>
                          <a:latin typeface="华文楷体" panose="02010600040101010101" pitchFamily="2" charset="-122"/>
                          <a:ea typeface="华文楷体" panose="02010600040101010101" pitchFamily="2" charset="-122"/>
                        </a:rPr>
                        <a:t>62</a:t>
                      </a:r>
                      <a:r>
                        <a:rPr lang="zh-CN" sz="2400" b="1" kern="100">
                          <a:effectLst/>
                          <a:latin typeface="华文楷体" panose="02010600040101010101" pitchFamily="2" charset="-122"/>
                          <a:ea typeface="华文楷体" panose="02010600040101010101" pitchFamily="2" charset="-122"/>
                        </a:rPr>
                        <a:t>）</a:t>
                      </a:r>
                      <a:endParaRPr lang="zh-CN" sz="2400" b="1" kern="10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593308238"/>
                  </a:ext>
                </a:extLst>
              </a:tr>
              <a:tr h="77099">
                <a:tc>
                  <a:txBody>
                    <a:bodyPr/>
                    <a:lstStyle/>
                    <a:p>
                      <a:pPr algn="ctr">
                        <a:lnSpc>
                          <a:spcPct val="150000"/>
                        </a:lnSpc>
                        <a:spcAft>
                          <a:spcPts val="0"/>
                        </a:spcAft>
                      </a:pPr>
                      <a:r>
                        <a:rPr lang="zh-CN" sz="2400" b="1" kern="100" dirty="0">
                          <a:effectLst/>
                          <a:latin typeface="华文楷体" panose="02010600040101010101" pitchFamily="2" charset="-122"/>
                          <a:ea typeface="华文楷体" panose="02010600040101010101" pitchFamily="2" charset="-122"/>
                        </a:rPr>
                        <a:t>高级官员</a:t>
                      </a:r>
                      <a:endParaRPr lang="zh-CN" sz="2400" b="1"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b="1" kern="100" dirty="0">
                          <a:effectLst/>
                          <a:latin typeface="华文楷体" panose="02010600040101010101" pitchFamily="2" charset="-122"/>
                          <a:ea typeface="华文楷体" panose="02010600040101010101" pitchFamily="2" charset="-122"/>
                        </a:rPr>
                        <a:t>20</a:t>
                      </a:r>
                      <a:endParaRPr lang="zh-CN" sz="2400" b="1"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b="1" kern="100" dirty="0">
                          <a:effectLst/>
                          <a:latin typeface="华文楷体" panose="02010600040101010101" pitchFamily="2" charset="-122"/>
                          <a:ea typeface="华文楷体" panose="02010600040101010101" pitchFamily="2" charset="-122"/>
                        </a:rPr>
                        <a:t>8</a:t>
                      </a:r>
                      <a:endParaRPr lang="zh-CN" sz="2400" b="1"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471261922"/>
                  </a:ext>
                </a:extLst>
              </a:tr>
              <a:tr h="444263">
                <a:tc>
                  <a:txBody>
                    <a:bodyPr/>
                    <a:lstStyle/>
                    <a:p>
                      <a:pPr algn="ctr">
                        <a:lnSpc>
                          <a:spcPct val="150000"/>
                        </a:lnSpc>
                        <a:spcAft>
                          <a:spcPts val="0"/>
                        </a:spcAft>
                      </a:pPr>
                      <a:r>
                        <a:rPr lang="zh-CN" sz="2400" b="1" kern="100">
                          <a:effectLst/>
                          <a:latin typeface="华文楷体" panose="02010600040101010101" pitchFamily="2" charset="-122"/>
                          <a:ea typeface="华文楷体" panose="02010600040101010101" pitchFamily="2" charset="-122"/>
                        </a:rPr>
                        <a:t>中级官员</a:t>
                      </a:r>
                      <a:endParaRPr lang="zh-CN" sz="2400" b="1" kern="10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b="1" kern="100" dirty="0">
                          <a:effectLst/>
                          <a:latin typeface="华文楷体" panose="02010600040101010101" pitchFamily="2" charset="-122"/>
                          <a:ea typeface="华文楷体" panose="02010600040101010101" pitchFamily="2" charset="-122"/>
                        </a:rPr>
                        <a:t>15</a:t>
                      </a:r>
                      <a:endParaRPr lang="zh-CN" sz="2400" b="1"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b="1" kern="100" dirty="0">
                          <a:effectLst/>
                          <a:latin typeface="华文楷体" panose="02010600040101010101" pitchFamily="2" charset="-122"/>
                          <a:ea typeface="华文楷体" panose="02010600040101010101" pitchFamily="2" charset="-122"/>
                        </a:rPr>
                        <a:t>10</a:t>
                      </a:r>
                      <a:endParaRPr lang="zh-CN" sz="2400" b="1"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168472741"/>
                  </a:ext>
                </a:extLst>
              </a:tr>
              <a:tr h="444263">
                <a:tc>
                  <a:txBody>
                    <a:bodyPr/>
                    <a:lstStyle/>
                    <a:p>
                      <a:pPr algn="ctr">
                        <a:lnSpc>
                          <a:spcPct val="150000"/>
                        </a:lnSpc>
                        <a:spcAft>
                          <a:spcPts val="0"/>
                        </a:spcAft>
                      </a:pPr>
                      <a:r>
                        <a:rPr lang="zh-CN" sz="2400" b="1" kern="100">
                          <a:effectLst/>
                          <a:latin typeface="华文楷体" panose="02010600040101010101" pitchFamily="2" charset="-122"/>
                          <a:ea typeface="华文楷体" panose="02010600040101010101" pitchFamily="2" charset="-122"/>
                        </a:rPr>
                        <a:t>低级官员</a:t>
                      </a:r>
                      <a:endParaRPr lang="zh-CN" sz="2400" b="1" kern="10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b="1" kern="100" dirty="0">
                          <a:effectLst/>
                          <a:latin typeface="华文楷体" panose="02010600040101010101" pitchFamily="2" charset="-122"/>
                          <a:ea typeface="华文楷体" panose="02010600040101010101" pitchFamily="2" charset="-122"/>
                        </a:rPr>
                        <a:t>12</a:t>
                      </a:r>
                      <a:endParaRPr lang="zh-CN" sz="2400" b="1"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b="1" kern="100" dirty="0">
                          <a:effectLst/>
                          <a:latin typeface="华文楷体" panose="02010600040101010101" pitchFamily="2" charset="-122"/>
                          <a:ea typeface="华文楷体" panose="02010600040101010101" pitchFamily="2" charset="-122"/>
                        </a:rPr>
                        <a:t>8</a:t>
                      </a:r>
                      <a:endParaRPr lang="zh-CN" sz="2400" b="1"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437217235"/>
                  </a:ext>
                </a:extLst>
              </a:tr>
              <a:tr h="444263">
                <a:tc>
                  <a:txBody>
                    <a:bodyPr/>
                    <a:lstStyle/>
                    <a:p>
                      <a:pPr algn="ctr">
                        <a:lnSpc>
                          <a:spcPct val="150000"/>
                        </a:lnSpc>
                        <a:spcAft>
                          <a:spcPts val="0"/>
                        </a:spcAft>
                      </a:pPr>
                      <a:r>
                        <a:rPr lang="zh-CN" sz="2400" b="1" kern="100">
                          <a:effectLst/>
                          <a:latin typeface="华文楷体" panose="02010600040101010101" pitchFamily="2" charset="-122"/>
                          <a:ea typeface="华文楷体" panose="02010600040101010101" pitchFamily="2" charset="-122"/>
                        </a:rPr>
                        <a:t>无官职记录</a:t>
                      </a:r>
                      <a:endParaRPr lang="zh-CN" sz="2400" b="1" kern="10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b="1" kern="100">
                          <a:effectLst/>
                          <a:latin typeface="华文楷体" panose="02010600040101010101" pitchFamily="2" charset="-122"/>
                          <a:ea typeface="华文楷体" panose="02010600040101010101" pitchFamily="2" charset="-122"/>
                        </a:rPr>
                        <a:t>24</a:t>
                      </a:r>
                      <a:endParaRPr lang="zh-CN" sz="2400" b="1" kern="10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b="1" kern="100" dirty="0">
                          <a:effectLst/>
                          <a:latin typeface="华文楷体" panose="02010600040101010101" pitchFamily="2" charset="-122"/>
                          <a:ea typeface="华文楷体" panose="02010600040101010101" pitchFamily="2" charset="-122"/>
                        </a:rPr>
                        <a:t>36</a:t>
                      </a:r>
                      <a:endParaRPr lang="zh-CN" sz="2400" b="1"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369187536"/>
                  </a:ext>
                </a:extLst>
              </a:tr>
            </a:tbl>
          </a:graphicData>
        </a:graphic>
      </p:graphicFrame>
      <p:sp>
        <p:nvSpPr>
          <p:cNvPr id="5" name="Rectangle 2">
            <a:extLst>
              <a:ext uri="{FF2B5EF4-FFF2-40B4-BE49-F238E27FC236}">
                <a16:creationId xmlns:a16="http://schemas.microsoft.com/office/drawing/2014/main" id="{A9A34704-B79C-43EA-940F-8B844255D58C}"/>
              </a:ext>
            </a:extLst>
          </p:cNvPr>
          <p:cNvSpPr>
            <a:spLocks noChangeArrowheads="1"/>
          </p:cNvSpPr>
          <p:nvPr/>
        </p:nvSpPr>
        <p:spPr bwMode="auto">
          <a:xfrm>
            <a:off x="-205534" y="989219"/>
            <a:ext cx="83425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lang="en-US" altLang="zh-CN" sz="2400" b="1" dirty="0">
                <a:latin typeface="华文楷体" panose="02010600040101010101" pitchFamily="2" charset="-122"/>
                <a:ea typeface="华文楷体" panose="02010600040101010101" pitchFamily="2" charset="-122"/>
              </a:rPr>
              <a:t>25</a:t>
            </a:r>
            <a:r>
              <a:rPr lang="zh-CN" altLang="en-US" sz="2400" b="1" dirty="0">
                <a:latin typeface="华文楷体" panose="02010600040101010101" pitchFamily="2" charset="-122"/>
                <a:ea typeface="华文楷体" panose="02010600040101010101" pitchFamily="2" charset="-122"/>
              </a:rPr>
              <a:t>．（</a:t>
            </a:r>
            <a:r>
              <a:rPr lang="en-US" altLang="zh-CN" sz="2400" b="1" dirty="0">
                <a:latin typeface="华文楷体" panose="02010600040101010101" pitchFamily="2" charset="-122"/>
                <a:ea typeface="华文楷体" panose="02010600040101010101" pitchFamily="2" charset="-122"/>
              </a:rPr>
              <a:t>2018</a:t>
            </a:r>
            <a:r>
              <a:rPr lang="zh-CN" altLang="en-US" sz="2400" b="1" dirty="0">
                <a:latin typeface="华文楷体" panose="02010600040101010101" pitchFamily="2" charset="-122"/>
                <a:ea typeface="华文楷体" panose="02010600040101010101" pitchFamily="2" charset="-122"/>
              </a:rPr>
              <a:t>年</a:t>
            </a:r>
            <a:r>
              <a:rPr lang="en-US" altLang="zh-CN" sz="2400" b="1" dirty="0">
                <a:latin typeface="华文楷体" panose="02010600040101010101" pitchFamily="2" charset="-122"/>
                <a:ea typeface="华文楷体" panose="02010600040101010101" pitchFamily="2" charset="-122"/>
              </a:rPr>
              <a:t>Ⅲ</a:t>
            </a:r>
            <a:r>
              <a:rPr lang="zh-CN" altLang="en-US" sz="2400" b="1" dirty="0">
                <a:latin typeface="华文楷体" panose="02010600040101010101" pitchFamily="2" charset="-122"/>
                <a:ea typeface="华文楷体" panose="02010600040101010101" pitchFamily="2" charset="-122"/>
              </a:rPr>
              <a:t>卷）表</a:t>
            </a:r>
            <a:r>
              <a:rPr lang="en-US" altLang="zh-CN" sz="2400" b="1" dirty="0">
                <a:latin typeface="华文楷体" panose="02010600040101010101" pitchFamily="2" charset="-122"/>
                <a:ea typeface="华文楷体" panose="02010600040101010101" pitchFamily="2" charset="-122"/>
              </a:rPr>
              <a:t>1  </a:t>
            </a:r>
            <a:r>
              <a:rPr lang="zh-CN" altLang="en-US" sz="2400" b="1" dirty="0">
                <a:latin typeface="华文楷体" panose="02010600040101010101" pitchFamily="2" charset="-122"/>
                <a:ea typeface="华文楷体" panose="02010600040101010101" pitchFamily="2" charset="-122"/>
              </a:rPr>
              <a:t>宋代宰相祖辈任官情况表</a:t>
            </a:r>
          </a:p>
        </p:txBody>
      </p:sp>
      <p:sp>
        <p:nvSpPr>
          <p:cNvPr id="6" name="矩形 5">
            <a:extLst>
              <a:ext uri="{FF2B5EF4-FFF2-40B4-BE49-F238E27FC236}">
                <a16:creationId xmlns:a16="http://schemas.microsoft.com/office/drawing/2014/main" id="{17027386-22E3-454F-8B71-00B3F25495E8}"/>
              </a:ext>
            </a:extLst>
          </p:cNvPr>
          <p:cNvSpPr/>
          <p:nvPr/>
        </p:nvSpPr>
        <p:spPr>
          <a:xfrm>
            <a:off x="565497" y="4811759"/>
            <a:ext cx="7697041" cy="1200329"/>
          </a:xfrm>
          <a:prstGeom prst="rect">
            <a:avLst/>
          </a:prstGeom>
        </p:spPr>
        <p:txBody>
          <a:bodyPr wrap="square">
            <a:spAutoFit/>
          </a:bodyPr>
          <a:lstStyle/>
          <a:p>
            <a:pPr lvl="0" indent="266700" eaLnBrk="0" fontAlgn="base" hangingPunct="0">
              <a:spcBef>
                <a:spcPct val="0"/>
              </a:spcBef>
              <a:spcAft>
                <a:spcPct val="0"/>
              </a:spcAft>
            </a:pPr>
            <a:r>
              <a:rPr lang="zh-CN" altLang="en-US" sz="2400" b="1" dirty="0">
                <a:latin typeface="华文楷体" panose="02010600040101010101" pitchFamily="2" charset="-122"/>
                <a:ea typeface="华文楷体" panose="02010600040101010101" pitchFamily="2" charset="-122"/>
              </a:rPr>
              <a:t>表</a:t>
            </a:r>
            <a:r>
              <a:rPr lang="en-US" altLang="zh-CN" sz="2400" b="1" dirty="0">
                <a:latin typeface="华文楷体" panose="02010600040101010101" pitchFamily="2" charset="-122"/>
                <a:ea typeface="华文楷体" panose="02010600040101010101" pitchFamily="2" charset="-122"/>
              </a:rPr>
              <a:t>1</a:t>
            </a:r>
            <a:r>
              <a:rPr lang="zh-CN" altLang="en-US" sz="2400" b="1" dirty="0">
                <a:latin typeface="华文楷体" panose="02010600040101010101" pitchFamily="2" charset="-122"/>
                <a:ea typeface="华文楷体" panose="02010600040101010101" pitchFamily="2" charset="-122"/>
              </a:rPr>
              <a:t>据学者研究整理而成，</a:t>
            </a:r>
            <a:r>
              <a:rPr lang="zh-CN" altLang="en-US" sz="2400" b="1" dirty="0">
                <a:solidFill>
                  <a:srgbClr val="FF0000"/>
                </a:solidFill>
                <a:latin typeface="华文楷体" panose="02010600040101010101" pitchFamily="2" charset="-122"/>
                <a:ea typeface="华文楷体" panose="02010600040101010101" pitchFamily="2" charset="-122"/>
              </a:rPr>
              <a:t>反映</a:t>
            </a:r>
            <a:r>
              <a:rPr lang="zh-CN" altLang="en-US" sz="2400" b="1" dirty="0">
                <a:latin typeface="华文楷体" panose="02010600040101010101" pitchFamily="2" charset="-122"/>
                <a:ea typeface="华文楷体" panose="02010600040101010101" pitchFamily="2" charset="-122"/>
              </a:rPr>
              <a:t>出</a:t>
            </a:r>
            <a:r>
              <a:rPr lang="zh-CN" altLang="en-US" sz="2400" b="1" dirty="0">
                <a:solidFill>
                  <a:srgbClr val="FF0000"/>
                </a:solidFill>
                <a:latin typeface="华文楷体" panose="02010600040101010101" pitchFamily="2" charset="-122"/>
                <a:ea typeface="华文楷体" panose="02010600040101010101" pitchFamily="2" charset="-122"/>
              </a:rPr>
              <a:t>两宋时期</a:t>
            </a:r>
          </a:p>
          <a:p>
            <a:pPr lvl="0" indent="266700" eaLnBrk="0" fontAlgn="base" hangingPunct="0">
              <a:spcBef>
                <a:spcPct val="0"/>
              </a:spcBef>
              <a:spcAft>
                <a:spcPct val="0"/>
              </a:spcAft>
            </a:pPr>
            <a:r>
              <a:rPr lang="en-US" altLang="zh-CN" sz="2400" b="1" dirty="0">
                <a:latin typeface="华文楷体" panose="02010600040101010101" pitchFamily="2" charset="-122"/>
                <a:ea typeface="华文楷体" panose="02010600040101010101" pitchFamily="2" charset="-122"/>
              </a:rPr>
              <a:t>A</a:t>
            </a:r>
            <a:r>
              <a:rPr lang="zh-CN" altLang="en-US" sz="2400" b="1" dirty="0">
                <a:latin typeface="华文楷体" panose="02010600040101010101" pitchFamily="2" charset="-122"/>
                <a:ea typeface="华文楷体" panose="02010600040101010101" pitchFamily="2" charset="-122"/>
              </a:rPr>
              <a:t>．世家大族影响巨大                 </a:t>
            </a:r>
            <a:r>
              <a:rPr lang="en-US" altLang="zh-CN" sz="2400" b="1" dirty="0">
                <a:solidFill>
                  <a:srgbClr val="FF0000"/>
                </a:solidFill>
                <a:latin typeface="华文楷体" panose="02010600040101010101" pitchFamily="2" charset="-122"/>
                <a:ea typeface="华文楷体" panose="02010600040101010101" pitchFamily="2" charset="-122"/>
              </a:rPr>
              <a:t>B</a:t>
            </a:r>
            <a:r>
              <a:rPr lang="zh-CN" altLang="en-US" sz="2400" b="1" dirty="0">
                <a:solidFill>
                  <a:srgbClr val="FF0000"/>
                </a:solidFill>
                <a:latin typeface="华文楷体" panose="02010600040101010101" pitchFamily="2" charset="-122"/>
                <a:ea typeface="华文楷体" panose="02010600040101010101" pitchFamily="2" charset="-122"/>
              </a:rPr>
              <a:t>．社会阶层流动加强</a:t>
            </a:r>
          </a:p>
          <a:p>
            <a:pPr lvl="0" indent="266700" eaLnBrk="0" fontAlgn="base" hangingPunct="0">
              <a:spcBef>
                <a:spcPct val="0"/>
              </a:spcBef>
              <a:spcAft>
                <a:spcPct val="0"/>
              </a:spcAft>
            </a:pPr>
            <a:r>
              <a:rPr lang="en-US" altLang="zh-CN" sz="2400" b="1" dirty="0">
                <a:latin typeface="华文楷体" panose="02010600040101010101" pitchFamily="2" charset="-122"/>
                <a:ea typeface="华文楷体" panose="02010600040101010101" pitchFamily="2" charset="-122"/>
              </a:rPr>
              <a:t>C</a:t>
            </a:r>
            <a:r>
              <a:rPr lang="zh-CN" altLang="en-US" sz="2400" b="1" dirty="0">
                <a:latin typeface="华文楷体" panose="02010600040101010101" pitchFamily="2" charset="-122"/>
                <a:ea typeface="华文楷体" panose="02010600040101010101" pitchFamily="2" charset="-122"/>
              </a:rPr>
              <a:t>．宰相权力日益下降                 </a:t>
            </a:r>
            <a:r>
              <a:rPr lang="en-US" altLang="zh-CN" sz="2400" b="1" dirty="0">
                <a:latin typeface="华文楷体" panose="02010600040101010101" pitchFamily="2" charset="-122"/>
                <a:ea typeface="华文楷体" panose="02010600040101010101" pitchFamily="2" charset="-122"/>
              </a:rPr>
              <a:t>D</a:t>
            </a:r>
            <a:r>
              <a:rPr lang="zh-CN" altLang="en-US" sz="2400" b="1" dirty="0">
                <a:latin typeface="华文楷体" panose="02010600040101010101" pitchFamily="2" charset="-122"/>
                <a:ea typeface="华文楷体" panose="02010600040101010101" pitchFamily="2" charset="-122"/>
              </a:rPr>
              <a:t>．科举制度功能弱化</a:t>
            </a:r>
          </a:p>
        </p:txBody>
      </p:sp>
      <p:sp>
        <p:nvSpPr>
          <p:cNvPr id="7" name="文本框 6">
            <a:extLst>
              <a:ext uri="{FF2B5EF4-FFF2-40B4-BE49-F238E27FC236}">
                <a16:creationId xmlns:a16="http://schemas.microsoft.com/office/drawing/2014/main" id="{252927CC-7202-4092-91B2-556EBA46D1AF}"/>
              </a:ext>
            </a:extLst>
          </p:cNvPr>
          <p:cNvSpPr txBox="1"/>
          <p:nvPr/>
        </p:nvSpPr>
        <p:spPr>
          <a:xfrm>
            <a:off x="1914224" y="5962600"/>
            <a:ext cx="3667800" cy="461665"/>
          </a:xfrm>
          <a:prstGeom prst="rect">
            <a:avLst/>
          </a:prstGeom>
          <a:solidFill>
            <a:schemeClr val="accent6">
              <a:lumMod val="40000"/>
              <a:lumOff val="60000"/>
            </a:schemeClr>
          </a:solidFill>
        </p:spPr>
        <p:txBody>
          <a:bodyPr wrap="square" rtlCol="0">
            <a:spAutoFit/>
          </a:bodyPr>
          <a:lstStyle/>
          <a:p>
            <a:pPr algn="ct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核心素养</a:t>
            </a:r>
            <a:r>
              <a:rPr lang="en-US" altLang="zh-CN" sz="2400" b="1" dirty="0">
                <a:latin typeface="黑体" panose="02010609060101010101" pitchFamily="49" charset="-122"/>
                <a:ea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rPr>
              <a:t>历史解释</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6EBE985-D981-4A46-BA91-14B3D438764E}"/>
              </a:ext>
            </a:extLst>
          </p:cNvPr>
          <p:cNvSpPr/>
          <p:nvPr/>
        </p:nvSpPr>
        <p:spPr>
          <a:xfrm>
            <a:off x="463176" y="1043623"/>
            <a:ext cx="8190753" cy="3917547"/>
          </a:xfrm>
          <a:prstGeom prst="rect">
            <a:avLst/>
          </a:prstGeom>
        </p:spPr>
        <p:txBody>
          <a:bodyPr wrap="square">
            <a:spAutoFit/>
          </a:bodyPr>
          <a:lstStyle/>
          <a:p>
            <a:pPr marL="266700" indent="-266700" algn="just">
              <a:lnSpc>
                <a:spcPct val="150000"/>
              </a:lnSpc>
              <a:spcAft>
                <a:spcPts val="0"/>
              </a:spcAft>
            </a:pP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26</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2018</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年Ⅲ卷）我国第一部药学专书《神农本草经》大约成书于汉代，《唐本草》是世界上第一部由国家制定的药典，宋代颁行了多部官修本草，明代李时珍撰成药物学集大成之作《本草纲目》，由朝廷颁行。这些史实</a:t>
            </a:r>
            <a:r>
              <a:rPr lang="zh-CN" altLang="zh-CN" sz="24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说明</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，我国古代药学的发展</a:t>
            </a:r>
          </a:p>
          <a:p>
            <a:pPr indent="266700" algn="just">
              <a:lnSpc>
                <a:spcPct val="150000"/>
              </a:lnSpc>
              <a:spcAft>
                <a:spcPts val="0"/>
              </a:spcAft>
            </a:pP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A</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．源于大一统的政治体制</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     </a:t>
            </a:r>
            <a:r>
              <a:rPr lang="en-US" altLang="zh-CN" sz="24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B</a:t>
            </a:r>
            <a:r>
              <a:rPr lang="zh-CN" altLang="zh-CN" sz="24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．得益于国家力量的支持</a:t>
            </a:r>
            <a:endPar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endParaRPr>
          </a:p>
          <a:p>
            <a:pPr indent="266700" algn="just">
              <a:lnSpc>
                <a:spcPct val="150000"/>
              </a:lnSpc>
              <a:spcAft>
                <a:spcPts val="0"/>
              </a:spcAft>
            </a:pP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C</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．是商品经济繁荣的结果</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     D</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．受到了宋明理学的推动</a:t>
            </a:r>
          </a:p>
        </p:txBody>
      </p:sp>
      <p:sp>
        <p:nvSpPr>
          <p:cNvPr id="3" name="文本框 2">
            <a:extLst>
              <a:ext uri="{FF2B5EF4-FFF2-40B4-BE49-F238E27FC236}">
                <a16:creationId xmlns:a16="http://schemas.microsoft.com/office/drawing/2014/main" id="{4903D856-C5EE-4865-9545-54814095008E}"/>
              </a:ext>
            </a:extLst>
          </p:cNvPr>
          <p:cNvSpPr txBox="1"/>
          <p:nvPr/>
        </p:nvSpPr>
        <p:spPr>
          <a:xfrm>
            <a:off x="2762882" y="5287258"/>
            <a:ext cx="3494483" cy="461665"/>
          </a:xfrm>
          <a:prstGeom prst="rect">
            <a:avLst/>
          </a:prstGeom>
          <a:solidFill>
            <a:schemeClr val="accent6">
              <a:lumMod val="40000"/>
              <a:lumOff val="60000"/>
            </a:schemeClr>
          </a:solidFill>
        </p:spPr>
        <p:txBody>
          <a:bodyPr wrap="square" rtlCol="0">
            <a:spAutoFit/>
          </a:bodyPr>
          <a:lstStyle/>
          <a:p>
            <a:pPr algn="ct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核心素养</a:t>
            </a:r>
            <a:r>
              <a:rPr lang="en-US" altLang="zh-CN" sz="2400" b="1" dirty="0">
                <a:latin typeface="黑体" panose="02010609060101010101" pitchFamily="49" charset="-122"/>
                <a:ea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rPr>
              <a:t>历史解释</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61D6C4B-4700-4F55-ABEF-2FA19D91467A}"/>
              </a:ext>
            </a:extLst>
          </p:cNvPr>
          <p:cNvSpPr/>
          <p:nvPr/>
        </p:nvSpPr>
        <p:spPr>
          <a:xfrm>
            <a:off x="373529" y="1000360"/>
            <a:ext cx="8238566" cy="3917547"/>
          </a:xfrm>
          <a:prstGeom prst="rect">
            <a:avLst/>
          </a:prstGeom>
        </p:spPr>
        <p:txBody>
          <a:bodyPr wrap="square">
            <a:spAutoFit/>
          </a:bodyPr>
          <a:lstStyle/>
          <a:p>
            <a:pPr marL="266700" indent="-266700" algn="just">
              <a:lnSpc>
                <a:spcPct val="150000"/>
              </a:lnSpc>
              <a:spcAft>
                <a:spcPts val="0"/>
              </a:spcAft>
            </a:pP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27</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2018</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年Ⅲ卷）明朝中期以后，京城及江南地区，雕印出版个人著作之风盛行，有人谑称：“老童（生）、低秀（才），胸无墨、眼无丁者，无不刻一文稿以为交游酒食之资。”士大夫间也流行将书籍作为礼物。这种现象可以</a:t>
            </a:r>
            <a:r>
              <a:rPr lang="zh-CN" altLang="zh-CN" sz="24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说明</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当时</a:t>
            </a:r>
          </a:p>
          <a:p>
            <a:pPr indent="266700" algn="just">
              <a:lnSpc>
                <a:spcPct val="150000"/>
              </a:lnSpc>
              <a:spcAft>
                <a:spcPts val="0"/>
              </a:spcAft>
            </a:pP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A</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．学术文化水平迅速提升</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            B</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．士人的地位显著提高</a:t>
            </a:r>
          </a:p>
          <a:p>
            <a:pPr indent="266700" algn="just">
              <a:lnSpc>
                <a:spcPct val="150000"/>
              </a:lnSpc>
              <a:spcAft>
                <a:spcPts val="0"/>
              </a:spcAft>
            </a:pP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C</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．经世致用思想影响广泛</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            </a:t>
            </a:r>
            <a:r>
              <a:rPr lang="en-US" altLang="zh-CN" sz="24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D</a:t>
            </a:r>
            <a:r>
              <a:rPr lang="zh-CN" altLang="zh-CN" sz="24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．崇尚文化的氛围浓厚</a:t>
            </a:r>
            <a:endPar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CCA99F3C-AAAE-42E5-A1B8-BD77D881FD2B}"/>
              </a:ext>
            </a:extLst>
          </p:cNvPr>
          <p:cNvSpPr txBox="1"/>
          <p:nvPr/>
        </p:nvSpPr>
        <p:spPr>
          <a:xfrm>
            <a:off x="2851653" y="5131869"/>
            <a:ext cx="3440694" cy="461665"/>
          </a:xfrm>
          <a:prstGeom prst="rect">
            <a:avLst/>
          </a:prstGeom>
          <a:solidFill>
            <a:schemeClr val="accent6">
              <a:lumMod val="40000"/>
              <a:lumOff val="60000"/>
            </a:schemeClr>
          </a:solidFill>
        </p:spPr>
        <p:txBody>
          <a:bodyPr wrap="square" rtlCol="0">
            <a:spAutoFit/>
          </a:bodyPr>
          <a:lstStyle/>
          <a:p>
            <a:pPr algn="ct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核心素养</a:t>
            </a:r>
            <a:r>
              <a:rPr lang="en-US" altLang="zh-CN" sz="2400" b="1" dirty="0">
                <a:latin typeface="黑体" panose="02010609060101010101" pitchFamily="49" charset="-122"/>
                <a:ea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rPr>
              <a:t>历史解释</a:t>
            </a:r>
          </a:p>
        </p:txBody>
      </p:sp>
    </p:spTree>
    <p:extLst>
      <p:ext uri="{BB962C8B-B14F-4D97-AF65-F5344CB8AC3E}">
        <p14:creationId xmlns:p14="http://schemas.microsoft.com/office/powerpoint/2010/main" val="3572017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A090227-936E-4777-A6A5-9B684BDAA082}"/>
              </a:ext>
            </a:extLst>
          </p:cNvPr>
          <p:cNvSpPr/>
          <p:nvPr/>
        </p:nvSpPr>
        <p:spPr>
          <a:xfrm>
            <a:off x="233083" y="1203560"/>
            <a:ext cx="8582212" cy="3917547"/>
          </a:xfrm>
          <a:prstGeom prst="rect">
            <a:avLst/>
          </a:prstGeom>
        </p:spPr>
        <p:txBody>
          <a:bodyPr wrap="square">
            <a:spAutoFit/>
          </a:bodyPr>
          <a:lstStyle/>
          <a:p>
            <a:pPr marL="266700" indent="-266700" algn="just">
              <a:lnSpc>
                <a:spcPct val="150000"/>
              </a:lnSpc>
              <a:spcAft>
                <a:spcPts val="0"/>
              </a:spcAft>
            </a:pP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28</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2018</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年Ⅲ卷）英国科学家赫胥黎的《进化论与伦理学及其他》认为不能将自然的进化论与人类社会的伦理学混为一谈。但严复将该书翻译成《天演论》时，“煞费苦心”地将二者联系起来，提出自然界进化规律同样适用于人类社会。严复</a:t>
            </a:r>
            <a:r>
              <a:rPr lang="zh-CN" altLang="zh-CN" sz="24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意在</a:t>
            </a:r>
          </a:p>
          <a:p>
            <a:pPr indent="266700" algn="just">
              <a:lnSpc>
                <a:spcPct val="150000"/>
              </a:lnSpc>
              <a:spcAft>
                <a:spcPts val="0"/>
              </a:spcAft>
            </a:pP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A</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．纠正生物进化论的错误</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        B</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．为反清革命提供理论依据</a:t>
            </a:r>
          </a:p>
          <a:p>
            <a:pPr indent="266700" algn="just">
              <a:lnSpc>
                <a:spcPct val="150000"/>
              </a:lnSpc>
              <a:spcAft>
                <a:spcPts val="0"/>
              </a:spcAft>
            </a:pP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C</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．传播“中体西用”思想</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        </a:t>
            </a:r>
            <a:r>
              <a:rPr lang="en-US" altLang="zh-CN" sz="24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D</a:t>
            </a:r>
            <a:r>
              <a:rPr lang="zh-CN" altLang="zh-CN" sz="24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．促进国人救亡意识的觉醒</a:t>
            </a:r>
            <a:endPar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8A4C358C-B5B7-496A-ABCE-08EC7D3780B6}"/>
              </a:ext>
            </a:extLst>
          </p:cNvPr>
          <p:cNvSpPr txBox="1"/>
          <p:nvPr/>
        </p:nvSpPr>
        <p:spPr>
          <a:xfrm>
            <a:off x="2382142" y="5335070"/>
            <a:ext cx="3582376" cy="461665"/>
          </a:xfrm>
          <a:prstGeom prst="rect">
            <a:avLst/>
          </a:prstGeom>
          <a:solidFill>
            <a:schemeClr val="accent6">
              <a:lumMod val="40000"/>
              <a:lumOff val="60000"/>
            </a:schemeClr>
          </a:solidFill>
        </p:spPr>
        <p:txBody>
          <a:bodyPr wrap="square" rtlCol="0">
            <a:spAutoFit/>
          </a:bodyPr>
          <a:lstStyle/>
          <a:p>
            <a:pPr algn="ct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核心素养</a:t>
            </a:r>
            <a:r>
              <a:rPr lang="en-US" altLang="zh-CN" sz="2400" b="1" dirty="0">
                <a:latin typeface="黑体" panose="02010609060101010101" pitchFamily="49" charset="-122"/>
                <a:ea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rPr>
              <a:t>历史解释</a:t>
            </a:r>
          </a:p>
        </p:txBody>
      </p:sp>
    </p:spTree>
    <p:extLst>
      <p:ext uri="{BB962C8B-B14F-4D97-AF65-F5344CB8AC3E}">
        <p14:creationId xmlns:p14="http://schemas.microsoft.com/office/powerpoint/2010/main" val="2036695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6DF30D3-C181-4AEE-B1B1-1F46B1719C1A}"/>
              </a:ext>
            </a:extLst>
          </p:cNvPr>
          <p:cNvSpPr/>
          <p:nvPr/>
        </p:nvSpPr>
        <p:spPr>
          <a:xfrm>
            <a:off x="285377" y="1049792"/>
            <a:ext cx="8358094" cy="4471545"/>
          </a:xfrm>
          <a:prstGeom prst="rect">
            <a:avLst/>
          </a:prstGeom>
        </p:spPr>
        <p:txBody>
          <a:bodyPr wrap="square">
            <a:spAutoFit/>
          </a:bodyPr>
          <a:lstStyle/>
          <a:p>
            <a:pPr marL="266700" indent="-266700" algn="just">
              <a:lnSpc>
                <a:spcPct val="150000"/>
              </a:lnSpc>
              <a:spcAft>
                <a:spcPts val="0"/>
              </a:spcAft>
            </a:pP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29</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2018</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年Ⅲ卷）</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1920</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年，一些人撰文批评工读互助等社会改良活动，认为“零零碎碎的救济”“无补大局”，主张对社会进行“根本改造”，走进工厂，深入工人群众。这表明当时</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                                                       </a:t>
            </a:r>
            <a:endPar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endParaRPr>
          </a:p>
          <a:p>
            <a:pPr indent="266700" algn="just">
              <a:lnSpc>
                <a:spcPct val="150000"/>
              </a:lnSpc>
              <a:spcAft>
                <a:spcPts val="0"/>
              </a:spcAft>
            </a:pP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A</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．民主与科学观念广泛传播</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           </a:t>
            </a:r>
          </a:p>
          <a:p>
            <a:pPr indent="266700" algn="just">
              <a:lnSpc>
                <a:spcPct val="150000"/>
              </a:lnSpc>
              <a:spcAft>
                <a:spcPts val="0"/>
              </a:spcAft>
            </a:pP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B</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．实业救国运动如火如荼</a:t>
            </a:r>
          </a:p>
          <a:p>
            <a:pPr indent="267970" algn="just">
              <a:lnSpc>
                <a:spcPct val="150000"/>
              </a:lnSpc>
              <a:spcAft>
                <a:spcPts val="0"/>
              </a:spcAft>
            </a:pPr>
            <a:r>
              <a:rPr lang="en-US" altLang="zh-CN" sz="24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C</a:t>
            </a:r>
            <a:r>
              <a:rPr lang="zh-CN" altLang="zh-CN" sz="24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．马克思主义影响日益增强</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           </a:t>
            </a:r>
          </a:p>
          <a:p>
            <a:pPr indent="267970" algn="just">
              <a:lnSpc>
                <a:spcPct val="150000"/>
              </a:lnSpc>
              <a:spcAft>
                <a:spcPts val="0"/>
              </a:spcAft>
            </a:pP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D</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．批判传统礼教成为共识</a:t>
            </a:r>
          </a:p>
        </p:txBody>
      </p:sp>
      <p:sp>
        <p:nvSpPr>
          <p:cNvPr id="3" name="文本框 2">
            <a:extLst>
              <a:ext uri="{FF2B5EF4-FFF2-40B4-BE49-F238E27FC236}">
                <a16:creationId xmlns:a16="http://schemas.microsoft.com/office/drawing/2014/main" id="{F7AC54FD-9674-4BF5-9D8D-2E9CFD1B328F}"/>
              </a:ext>
            </a:extLst>
          </p:cNvPr>
          <p:cNvSpPr txBox="1"/>
          <p:nvPr/>
        </p:nvSpPr>
        <p:spPr>
          <a:xfrm>
            <a:off x="2065747" y="5657799"/>
            <a:ext cx="4797353" cy="461665"/>
          </a:xfrm>
          <a:prstGeom prst="rect">
            <a:avLst/>
          </a:prstGeom>
          <a:solidFill>
            <a:schemeClr val="accent6">
              <a:lumMod val="40000"/>
              <a:lumOff val="60000"/>
            </a:schemeClr>
          </a:solidFill>
        </p:spPr>
        <p:txBody>
          <a:bodyPr wrap="square" rtlCol="0">
            <a:spAutoFit/>
          </a:bodyPr>
          <a:lstStyle/>
          <a:p>
            <a:pPr algn="ct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核心素养</a:t>
            </a:r>
            <a:r>
              <a:rPr lang="en-US" altLang="zh-CN" sz="2400" b="1" dirty="0">
                <a:latin typeface="黑体" panose="02010609060101010101" pitchFamily="49" charset="-122"/>
                <a:ea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rPr>
              <a:t>时空观念 历史解释</a:t>
            </a:r>
          </a:p>
        </p:txBody>
      </p:sp>
    </p:spTree>
    <p:extLst>
      <p:ext uri="{BB962C8B-B14F-4D97-AF65-F5344CB8AC3E}">
        <p14:creationId xmlns:p14="http://schemas.microsoft.com/office/powerpoint/2010/main" val="3816058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4C73D7F-C64F-4C28-A31A-D009C648878F}"/>
              </a:ext>
            </a:extLst>
          </p:cNvPr>
          <p:cNvSpPr/>
          <p:nvPr/>
        </p:nvSpPr>
        <p:spPr>
          <a:xfrm>
            <a:off x="280894" y="876474"/>
            <a:ext cx="8582212" cy="4471545"/>
          </a:xfrm>
          <a:prstGeom prst="rect">
            <a:avLst/>
          </a:prstGeom>
        </p:spPr>
        <p:txBody>
          <a:bodyPr wrap="square">
            <a:spAutoFit/>
          </a:bodyPr>
          <a:lstStyle/>
          <a:p>
            <a:pPr marL="266700" indent="-266700" algn="just">
              <a:lnSpc>
                <a:spcPct val="150000"/>
              </a:lnSpc>
              <a:spcAft>
                <a:spcPts val="0"/>
              </a:spcAft>
            </a:pP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30</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2018</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年Ⅲ卷）</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1956</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年，刘少奇在中共八大政治报告中指出：“我们目前在国家工作中的迫切任务之一，是着手系统地制定比较完备的法律，健全我们国家的法制。”这反映了当时</a:t>
            </a:r>
          </a:p>
          <a:p>
            <a:pPr marL="266700" algn="just">
              <a:lnSpc>
                <a:spcPct val="150000"/>
              </a:lnSpc>
              <a:spcAft>
                <a:spcPts val="0"/>
              </a:spcAft>
              <a:tabLst>
                <a:tab pos="2628900" algn="l"/>
              </a:tabLst>
            </a:pP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A</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．法制建设开始迈向制度化</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                  </a:t>
            </a:r>
          </a:p>
          <a:p>
            <a:pPr marL="266700" algn="just">
              <a:lnSpc>
                <a:spcPct val="150000"/>
              </a:lnSpc>
              <a:spcAft>
                <a:spcPts val="0"/>
              </a:spcAft>
              <a:tabLst>
                <a:tab pos="2628900" algn="l"/>
              </a:tabLst>
            </a:pP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B</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．法制工作围绕组建新政权展开</a:t>
            </a:r>
          </a:p>
          <a:p>
            <a:pPr marL="266700" algn="just">
              <a:lnSpc>
                <a:spcPct val="150000"/>
              </a:lnSpc>
              <a:spcAft>
                <a:spcPts val="0"/>
              </a:spcAft>
              <a:tabLst>
                <a:tab pos="2628900" algn="l"/>
              </a:tabLst>
            </a:pPr>
            <a:r>
              <a:rPr lang="en-US" altLang="zh-CN" sz="24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C</a:t>
            </a:r>
            <a:r>
              <a:rPr lang="zh-CN" altLang="zh-CN" sz="24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．法制建设与国内主要矛盾的变化密切相关</a:t>
            </a:r>
            <a:r>
              <a:rPr lang="en-US" altLang="zh-CN" sz="24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  </a:t>
            </a:r>
          </a:p>
          <a:p>
            <a:pPr marL="266700" algn="just">
              <a:lnSpc>
                <a:spcPct val="150000"/>
              </a:lnSpc>
              <a:spcAft>
                <a:spcPts val="0"/>
              </a:spcAft>
              <a:tabLst>
                <a:tab pos="2628900" algn="l"/>
              </a:tabLst>
            </a:pP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D</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．政治体制改革推动了依法治国的全面实行</a:t>
            </a:r>
          </a:p>
        </p:txBody>
      </p:sp>
      <p:sp>
        <p:nvSpPr>
          <p:cNvPr id="3" name="文本框 2">
            <a:extLst>
              <a:ext uri="{FF2B5EF4-FFF2-40B4-BE49-F238E27FC236}">
                <a16:creationId xmlns:a16="http://schemas.microsoft.com/office/drawing/2014/main" id="{A1404D13-AB9C-4E2F-BB23-F4188C46AF37}"/>
              </a:ext>
            </a:extLst>
          </p:cNvPr>
          <p:cNvSpPr txBox="1"/>
          <p:nvPr/>
        </p:nvSpPr>
        <p:spPr>
          <a:xfrm>
            <a:off x="1519776" y="5519861"/>
            <a:ext cx="6219754" cy="461665"/>
          </a:xfrm>
          <a:prstGeom prst="rect">
            <a:avLst/>
          </a:prstGeom>
          <a:solidFill>
            <a:schemeClr val="accent6">
              <a:lumMod val="40000"/>
              <a:lumOff val="60000"/>
            </a:schemeClr>
          </a:solidFill>
        </p:spPr>
        <p:txBody>
          <a:bodyPr wrap="square" rtlCol="0">
            <a:spAutoFit/>
          </a:bodyPr>
          <a:lstStyle/>
          <a:p>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核心素养</a:t>
            </a:r>
            <a:r>
              <a:rPr lang="en-US" altLang="zh-CN" sz="2400" b="1" dirty="0">
                <a:latin typeface="黑体" panose="02010609060101010101" pitchFamily="49" charset="-122"/>
                <a:ea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rPr>
              <a:t>唯物史观 时空观念 历史解释</a:t>
            </a:r>
          </a:p>
        </p:txBody>
      </p:sp>
    </p:spTree>
    <p:extLst>
      <p:ext uri="{BB962C8B-B14F-4D97-AF65-F5344CB8AC3E}">
        <p14:creationId xmlns:p14="http://schemas.microsoft.com/office/powerpoint/2010/main" val="52272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2B0C394E-2A5D-4294-B738-70BAB0DF8382}"/>
              </a:ext>
            </a:extLst>
          </p:cNvPr>
          <p:cNvGraphicFramePr>
            <a:graphicFrameLocks noGrp="1"/>
          </p:cNvGraphicFramePr>
          <p:nvPr>
            <p:extLst>
              <p:ext uri="{D42A27DB-BD31-4B8C-83A1-F6EECF244321}">
                <p14:modId xmlns:p14="http://schemas.microsoft.com/office/powerpoint/2010/main" val="2169114899"/>
              </p:ext>
            </p:extLst>
          </p:nvPr>
        </p:nvGraphicFramePr>
        <p:xfrm>
          <a:off x="420032" y="1438640"/>
          <a:ext cx="7891319" cy="2444769"/>
        </p:xfrm>
        <a:graphic>
          <a:graphicData uri="http://schemas.openxmlformats.org/drawingml/2006/table">
            <a:tbl>
              <a:tblPr>
                <a:tableStyleId>{5C22544A-7EE6-4342-B048-85BDC9FD1C3A}</a:tableStyleId>
              </a:tblPr>
              <a:tblGrid>
                <a:gridCol w="1173154">
                  <a:extLst>
                    <a:ext uri="{9D8B030D-6E8A-4147-A177-3AD203B41FA5}">
                      <a16:colId xmlns:a16="http://schemas.microsoft.com/office/drawing/2014/main" val="1384249131"/>
                    </a:ext>
                  </a:extLst>
                </a:gridCol>
                <a:gridCol w="1173154">
                  <a:extLst>
                    <a:ext uri="{9D8B030D-6E8A-4147-A177-3AD203B41FA5}">
                      <a16:colId xmlns:a16="http://schemas.microsoft.com/office/drawing/2014/main" val="2982270495"/>
                    </a:ext>
                  </a:extLst>
                </a:gridCol>
                <a:gridCol w="1173154">
                  <a:extLst>
                    <a:ext uri="{9D8B030D-6E8A-4147-A177-3AD203B41FA5}">
                      <a16:colId xmlns:a16="http://schemas.microsoft.com/office/drawing/2014/main" val="2500714962"/>
                    </a:ext>
                  </a:extLst>
                </a:gridCol>
                <a:gridCol w="1173154">
                  <a:extLst>
                    <a:ext uri="{9D8B030D-6E8A-4147-A177-3AD203B41FA5}">
                      <a16:colId xmlns:a16="http://schemas.microsoft.com/office/drawing/2014/main" val="1482007504"/>
                    </a:ext>
                  </a:extLst>
                </a:gridCol>
                <a:gridCol w="1407341">
                  <a:extLst>
                    <a:ext uri="{9D8B030D-6E8A-4147-A177-3AD203B41FA5}">
                      <a16:colId xmlns:a16="http://schemas.microsoft.com/office/drawing/2014/main" val="531301441"/>
                    </a:ext>
                  </a:extLst>
                </a:gridCol>
                <a:gridCol w="1791362">
                  <a:extLst>
                    <a:ext uri="{9D8B030D-6E8A-4147-A177-3AD203B41FA5}">
                      <a16:colId xmlns:a16="http://schemas.microsoft.com/office/drawing/2014/main" val="2426127117"/>
                    </a:ext>
                  </a:extLst>
                </a:gridCol>
              </a:tblGrid>
              <a:tr h="1237123">
                <a:tc>
                  <a:txBody>
                    <a:bodyPr/>
                    <a:lstStyle/>
                    <a:p>
                      <a:pPr algn="ctr">
                        <a:lnSpc>
                          <a:spcPct val="150000"/>
                        </a:lnSpc>
                        <a:spcAft>
                          <a:spcPts val="0"/>
                        </a:spcAft>
                      </a:pPr>
                      <a:r>
                        <a:rPr lang="zh-CN" sz="2400" b="1" kern="100">
                          <a:effectLst/>
                          <a:latin typeface="华文楷体" panose="02010600040101010101" pitchFamily="2" charset="-122"/>
                          <a:ea typeface="华文楷体" panose="02010600040101010101" pitchFamily="2" charset="-122"/>
                        </a:rPr>
                        <a:t>年份</a:t>
                      </a:r>
                      <a:endParaRPr lang="zh-CN" sz="2400" b="1" kern="10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2400" b="1" kern="100" dirty="0">
                          <a:effectLst/>
                          <a:latin typeface="华文楷体" panose="02010600040101010101" pitchFamily="2" charset="-122"/>
                          <a:ea typeface="华文楷体" panose="02010600040101010101" pitchFamily="2" charset="-122"/>
                        </a:rPr>
                        <a:t>农业</a:t>
                      </a:r>
                      <a:endParaRPr lang="zh-CN" sz="2400" b="1"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2400" b="1" kern="100">
                          <a:effectLst/>
                          <a:latin typeface="华文楷体" panose="02010600040101010101" pitchFamily="2" charset="-122"/>
                          <a:ea typeface="华文楷体" panose="02010600040101010101" pitchFamily="2" charset="-122"/>
                        </a:rPr>
                        <a:t>工业</a:t>
                      </a:r>
                      <a:endParaRPr lang="zh-CN" sz="2400" b="1" kern="10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2400" b="1" kern="100">
                          <a:effectLst/>
                          <a:latin typeface="华文楷体" panose="02010600040101010101" pitchFamily="2" charset="-122"/>
                          <a:ea typeface="华文楷体" panose="02010600040101010101" pitchFamily="2" charset="-122"/>
                        </a:rPr>
                        <a:t>建筑业</a:t>
                      </a:r>
                      <a:endParaRPr lang="zh-CN" sz="2400" b="1" kern="10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2400" b="1" kern="100">
                          <a:effectLst/>
                          <a:latin typeface="华文楷体" panose="02010600040101010101" pitchFamily="2" charset="-122"/>
                          <a:ea typeface="华文楷体" panose="02010600040101010101" pitchFamily="2" charset="-122"/>
                        </a:rPr>
                        <a:t>交通运输业</a:t>
                      </a:r>
                      <a:endParaRPr lang="zh-CN" sz="2400" b="1" kern="10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2400" b="1" kern="100" dirty="0">
                          <a:effectLst/>
                          <a:latin typeface="华文楷体" panose="02010600040101010101" pitchFamily="2" charset="-122"/>
                          <a:ea typeface="华文楷体" panose="02010600040101010101" pitchFamily="2" charset="-122"/>
                        </a:rPr>
                        <a:t>商、饮、服务业</a:t>
                      </a:r>
                      <a:endParaRPr lang="zh-CN" sz="2400" b="1"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220166141"/>
                  </a:ext>
                </a:extLst>
              </a:tr>
              <a:tr h="603823">
                <a:tc>
                  <a:txBody>
                    <a:bodyPr/>
                    <a:lstStyle/>
                    <a:p>
                      <a:pPr algn="ctr">
                        <a:lnSpc>
                          <a:spcPct val="150000"/>
                        </a:lnSpc>
                        <a:spcAft>
                          <a:spcPts val="0"/>
                        </a:spcAft>
                      </a:pPr>
                      <a:r>
                        <a:rPr lang="en-US" sz="2400" b="1" kern="100">
                          <a:effectLst/>
                          <a:latin typeface="华文楷体" panose="02010600040101010101" pitchFamily="2" charset="-122"/>
                          <a:ea typeface="华文楷体" panose="02010600040101010101" pitchFamily="2" charset="-122"/>
                        </a:rPr>
                        <a:t>1982</a:t>
                      </a:r>
                      <a:endParaRPr lang="zh-CN" sz="2400" b="1" kern="10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b="1" kern="100" dirty="0">
                          <a:effectLst/>
                          <a:latin typeface="华文楷体" panose="02010600040101010101" pitchFamily="2" charset="-122"/>
                          <a:ea typeface="华文楷体" panose="02010600040101010101" pitchFamily="2" charset="-122"/>
                        </a:rPr>
                        <a:t>29.28</a:t>
                      </a:r>
                      <a:endParaRPr lang="zh-CN" sz="2400" b="1"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b="1" kern="100">
                          <a:effectLst/>
                          <a:latin typeface="华文楷体" panose="02010600040101010101" pitchFamily="2" charset="-122"/>
                          <a:ea typeface="华文楷体" panose="02010600040101010101" pitchFamily="2" charset="-122"/>
                        </a:rPr>
                        <a:t>74.92</a:t>
                      </a:r>
                      <a:endParaRPr lang="zh-CN" sz="2400" b="1" kern="10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b="1" kern="100">
                          <a:effectLst/>
                          <a:latin typeface="华文楷体" panose="02010600040101010101" pitchFamily="2" charset="-122"/>
                          <a:ea typeface="华文楷体" panose="02010600040101010101" pitchFamily="2" charset="-122"/>
                        </a:rPr>
                        <a:t>5.38</a:t>
                      </a:r>
                      <a:endParaRPr lang="zh-CN" sz="2400" b="1" kern="10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b="1" kern="100">
                          <a:effectLst/>
                          <a:latin typeface="华文楷体" panose="02010600040101010101" pitchFamily="2" charset="-122"/>
                          <a:ea typeface="华文楷体" panose="02010600040101010101" pitchFamily="2" charset="-122"/>
                        </a:rPr>
                        <a:t>9.58</a:t>
                      </a:r>
                      <a:endParaRPr lang="zh-CN" sz="2400" b="1" kern="10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b="1" kern="100">
                          <a:effectLst/>
                          <a:latin typeface="华文楷体" panose="02010600040101010101" pitchFamily="2" charset="-122"/>
                          <a:ea typeface="华文楷体" panose="02010600040101010101" pitchFamily="2" charset="-122"/>
                        </a:rPr>
                        <a:t>17.01</a:t>
                      </a:r>
                      <a:endParaRPr lang="zh-CN" sz="2400" b="1" kern="10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498804633"/>
                  </a:ext>
                </a:extLst>
              </a:tr>
              <a:tr h="603823">
                <a:tc>
                  <a:txBody>
                    <a:bodyPr/>
                    <a:lstStyle/>
                    <a:p>
                      <a:pPr algn="ctr">
                        <a:lnSpc>
                          <a:spcPct val="150000"/>
                        </a:lnSpc>
                        <a:spcAft>
                          <a:spcPts val="0"/>
                        </a:spcAft>
                      </a:pPr>
                      <a:r>
                        <a:rPr lang="en-US" sz="2400" b="1" kern="100">
                          <a:effectLst/>
                          <a:latin typeface="华文楷体" panose="02010600040101010101" pitchFamily="2" charset="-122"/>
                          <a:ea typeface="华文楷体" panose="02010600040101010101" pitchFamily="2" charset="-122"/>
                        </a:rPr>
                        <a:t>1988</a:t>
                      </a:r>
                      <a:endParaRPr lang="zh-CN" sz="2400" b="1" kern="10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b="1" kern="100">
                          <a:effectLst/>
                          <a:latin typeface="华文楷体" panose="02010600040101010101" pitchFamily="2" charset="-122"/>
                          <a:ea typeface="华文楷体" panose="02010600040101010101" pitchFamily="2" charset="-122"/>
                        </a:rPr>
                        <a:t>23.28</a:t>
                      </a:r>
                      <a:endParaRPr lang="zh-CN" sz="2400" b="1" kern="10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b="1" kern="100">
                          <a:effectLst/>
                          <a:latin typeface="华文楷体" panose="02010600040101010101" pitchFamily="2" charset="-122"/>
                          <a:ea typeface="华文楷体" panose="02010600040101010101" pitchFamily="2" charset="-122"/>
                        </a:rPr>
                        <a:t>773.52</a:t>
                      </a:r>
                      <a:endParaRPr lang="zh-CN" sz="2400" b="1" kern="10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b="1" kern="100">
                          <a:effectLst/>
                          <a:latin typeface="华文楷体" panose="02010600040101010101" pitchFamily="2" charset="-122"/>
                          <a:ea typeface="华文楷体" panose="02010600040101010101" pitchFamily="2" charset="-122"/>
                        </a:rPr>
                        <a:t>95.58</a:t>
                      </a:r>
                      <a:endParaRPr lang="zh-CN" sz="2400" b="1" kern="10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b="1" kern="100">
                          <a:effectLst/>
                          <a:latin typeface="华文楷体" panose="02010600040101010101" pitchFamily="2" charset="-122"/>
                          <a:ea typeface="华文楷体" panose="02010600040101010101" pitchFamily="2" charset="-122"/>
                        </a:rPr>
                        <a:t>372.55</a:t>
                      </a:r>
                      <a:endParaRPr lang="zh-CN" sz="2400" b="1" kern="10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b="1" kern="100" dirty="0">
                          <a:effectLst/>
                          <a:latin typeface="华文楷体" panose="02010600040101010101" pitchFamily="2" charset="-122"/>
                          <a:ea typeface="华文楷体" panose="02010600040101010101" pitchFamily="2" charset="-122"/>
                        </a:rPr>
                        <a:t>623.23</a:t>
                      </a:r>
                      <a:endParaRPr lang="zh-CN" sz="2400" b="1"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365804076"/>
                  </a:ext>
                </a:extLst>
              </a:tr>
            </a:tbl>
          </a:graphicData>
        </a:graphic>
      </p:graphicFrame>
      <p:sp>
        <p:nvSpPr>
          <p:cNvPr id="3" name="Rectangle 1">
            <a:extLst>
              <a:ext uri="{FF2B5EF4-FFF2-40B4-BE49-F238E27FC236}">
                <a16:creationId xmlns:a16="http://schemas.microsoft.com/office/drawing/2014/main" id="{8C977A45-2503-4F34-8C54-161F4923AAFE}"/>
              </a:ext>
            </a:extLst>
          </p:cNvPr>
          <p:cNvSpPr>
            <a:spLocks noChangeArrowheads="1"/>
          </p:cNvSpPr>
          <p:nvPr/>
        </p:nvSpPr>
        <p:spPr bwMode="auto">
          <a:xfrm>
            <a:off x="101140" y="976975"/>
            <a:ext cx="89890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28900" algn="l"/>
              </a:tabLst>
              <a:defRPr>
                <a:solidFill>
                  <a:schemeClr val="tx1"/>
                </a:solidFill>
                <a:latin typeface="Arial" panose="020B0604020202020204" pitchFamily="34" charset="0"/>
              </a:defRPr>
            </a:lvl1pPr>
            <a:lvl2pPr eaLnBrk="0" fontAlgn="base" hangingPunct="0">
              <a:spcBef>
                <a:spcPct val="0"/>
              </a:spcBef>
              <a:spcAft>
                <a:spcPct val="0"/>
              </a:spcAft>
              <a:tabLst>
                <a:tab pos="2628900" algn="l"/>
              </a:tabLst>
              <a:defRPr>
                <a:solidFill>
                  <a:schemeClr val="tx1"/>
                </a:solidFill>
                <a:latin typeface="Arial" panose="020B0604020202020204" pitchFamily="34" charset="0"/>
              </a:defRPr>
            </a:lvl2pPr>
            <a:lvl3pPr eaLnBrk="0" fontAlgn="base" hangingPunct="0">
              <a:spcBef>
                <a:spcPct val="0"/>
              </a:spcBef>
              <a:spcAft>
                <a:spcPct val="0"/>
              </a:spcAft>
              <a:tabLst>
                <a:tab pos="2628900" algn="l"/>
              </a:tabLst>
              <a:defRPr>
                <a:solidFill>
                  <a:schemeClr val="tx1"/>
                </a:solidFill>
                <a:latin typeface="Arial" panose="020B0604020202020204" pitchFamily="34" charset="0"/>
              </a:defRPr>
            </a:lvl3pPr>
            <a:lvl4pPr eaLnBrk="0" fontAlgn="base" hangingPunct="0">
              <a:spcBef>
                <a:spcPct val="0"/>
              </a:spcBef>
              <a:spcAft>
                <a:spcPct val="0"/>
              </a:spcAft>
              <a:tabLst>
                <a:tab pos="2628900" algn="l"/>
              </a:tabLst>
              <a:defRPr>
                <a:solidFill>
                  <a:schemeClr val="tx1"/>
                </a:solidFill>
                <a:latin typeface="Arial" panose="020B0604020202020204" pitchFamily="34" charset="0"/>
              </a:defRPr>
            </a:lvl4pPr>
            <a:lvl5pPr eaLnBrk="0" fontAlgn="base" hangingPunct="0">
              <a:spcBef>
                <a:spcPct val="0"/>
              </a:spcBef>
              <a:spcAft>
                <a:spcPct val="0"/>
              </a:spcAft>
              <a:tabLst>
                <a:tab pos="2628900" algn="l"/>
              </a:tabLst>
              <a:defRPr>
                <a:solidFill>
                  <a:schemeClr val="tx1"/>
                </a:solidFill>
                <a:latin typeface="Arial" panose="020B0604020202020204" pitchFamily="34" charset="0"/>
              </a:defRPr>
            </a:lvl5pPr>
            <a:lvl6pPr eaLnBrk="0" fontAlgn="base" hangingPunct="0">
              <a:spcBef>
                <a:spcPct val="0"/>
              </a:spcBef>
              <a:spcAft>
                <a:spcPct val="0"/>
              </a:spcAft>
              <a:tabLst>
                <a:tab pos="2628900" algn="l"/>
              </a:tabLst>
              <a:defRPr>
                <a:solidFill>
                  <a:schemeClr val="tx1"/>
                </a:solidFill>
                <a:latin typeface="Arial" panose="020B0604020202020204" pitchFamily="34" charset="0"/>
              </a:defRPr>
            </a:lvl6pPr>
            <a:lvl7pPr eaLnBrk="0" fontAlgn="base" hangingPunct="0">
              <a:spcBef>
                <a:spcPct val="0"/>
              </a:spcBef>
              <a:spcAft>
                <a:spcPct val="0"/>
              </a:spcAft>
              <a:tabLst>
                <a:tab pos="2628900" algn="l"/>
              </a:tabLst>
              <a:defRPr>
                <a:solidFill>
                  <a:schemeClr val="tx1"/>
                </a:solidFill>
                <a:latin typeface="Arial" panose="020B0604020202020204" pitchFamily="34" charset="0"/>
              </a:defRPr>
            </a:lvl7pPr>
            <a:lvl8pPr eaLnBrk="0" fontAlgn="base" hangingPunct="0">
              <a:spcBef>
                <a:spcPct val="0"/>
              </a:spcBef>
              <a:spcAft>
                <a:spcPct val="0"/>
              </a:spcAft>
              <a:tabLst>
                <a:tab pos="2628900" algn="l"/>
              </a:tabLst>
              <a:defRPr>
                <a:solidFill>
                  <a:schemeClr val="tx1"/>
                </a:solidFill>
                <a:latin typeface="Arial" panose="020B0604020202020204" pitchFamily="34" charset="0"/>
              </a:defRPr>
            </a:lvl8pPr>
            <a:lvl9pPr eaLnBrk="0" fontAlgn="base" hangingPunct="0">
              <a:spcBef>
                <a:spcPct val="0"/>
              </a:spcBef>
              <a:spcAft>
                <a:spcPct val="0"/>
              </a:spcAft>
              <a:tabLst>
                <a:tab pos="26289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28900" algn="l"/>
              </a:tabLst>
            </a:pPr>
            <a:r>
              <a:rPr kumimoji="0" lang="en-US" altLang="zh-CN" sz="2400" b="1"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Calibri" panose="020F0502020204030204" pitchFamily="34" charset="0"/>
              </a:rPr>
              <a:t>31</a:t>
            </a:r>
            <a:r>
              <a:rPr kumimoji="0" lang="zh-CN" altLang="en-US" sz="2400" b="1"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Calibri" panose="020F0502020204030204" pitchFamily="34" charset="0"/>
              </a:rPr>
              <a:t>．（</a:t>
            </a:r>
            <a:r>
              <a:rPr kumimoji="0" lang="en-US" altLang="zh-CN" sz="2400" b="1"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Calibri" panose="020F0502020204030204" pitchFamily="34" charset="0"/>
              </a:rPr>
              <a:t>2018</a:t>
            </a:r>
            <a:r>
              <a:rPr kumimoji="0" lang="zh-CN" altLang="en-US" sz="2400" b="1"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Calibri" panose="020F0502020204030204" pitchFamily="34" charset="0"/>
              </a:rPr>
              <a:t>年</a:t>
            </a:r>
            <a:r>
              <a:rPr kumimoji="0" lang="en-US" altLang="zh-CN" sz="2400" b="1"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Calibri" panose="020F0502020204030204" pitchFamily="34" charset="0"/>
              </a:rPr>
              <a:t>Ⅲ</a:t>
            </a:r>
            <a:r>
              <a:rPr kumimoji="0" lang="zh-CN" altLang="en-US" sz="2400" b="1"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Calibri" panose="020F0502020204030204" pitchFamily="34" charset="0"/>
              </a:rPr>
              <a:t>卷）表</a:t>
            </a:r>
            <a:r>
              <a:rPr kumimoji="0" lang="en-US" altLang="zh-CN" sz="2400" b="1"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Calibri" panose="020F0502020204030204" pitchFamily="34" charset="0"/>
              </a:rPr>
              <a:t>2  </a:t>
            </a:r>
            <a:r>
              <a:rPr kumimoji="0" lang="zh-CN" altLang="en-US" sz="2400" b="1"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Calibri" panose="020F0502020204030204" pitchFamily="34" charset="0"/>
              </a:rPr>
              <a:t>中国乡镇企业行业分布表（单位：万个）</a:t>
            </a:r>
            <a:endParaRPr kumimoji="0" lang="zh-CN" altLang="en-US" sz="2400" b="1"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endParaRPr>
          </a:p>
        </p:txBody>
      </p:sp>
      <p:sp>
        <p:nvSpPr>
          <p:cNvPr id="4" name="矩形 3">
            <a:extLst>
              <a:ext uri="{FF2B5EF4-FFF2-40B4-BE49-F238E27FC236}">
                <a16:creationId xmlns:a16="http://schemas.microsoft.com/office/drawing/2014/main" id="{E3E2CCF0-C7C5-4657-808D-277036E873F1}"/>
              </a:ext>
            </a:extLst>
          </p:cNvPr>
          <p:cNvSpPr/>
          <p:nvPr/>
        </p:nvSpPr>
        <p:spPr>
          <a:xfrm>
            <a:off x="420032" y="3942033"/>
            <a:ext cx="7891320" cy="1938992"/>
          </a:xfrm>
          <a:prstGeom prst="rect">
            <a:avLst/>
          </a:prstGeom>
        </p:spPr>
        <p:txBody>
          <a:bodyPr wrap="square">
            <a:spAutoFit/>
          </a:bodyPr>
          <a:lstStyle/>
          <a:p>
            <a:pPr lvl="0" eaLnBrk="0" fontAlgn="base" hangingPunct="0">
              <a:spcBef>
                <a:spcPct val="0"/>
              </a:spcBef>
              <a:spcAft>
                <a:spcPct val="0"/>
              </a:spcAft>
              <a:tabLst>
                <a:tab pos="2628900" algn="l"/>
              </a:tabLst>
            </a:pPr>
            <a:r>
              <a:rPr lang="zh-CN" altLang="en-US" sz="2400" b="1" dirty="0">
                <a:latin typeface="华文楷体" panose="02010600040101010101" pitchFamily="2" charset="-122"/>
                <a:ea typeface="华文楷体" panose="02010600040101010101" pitchFamily="2" charset="-122"/>
                <a:cs typeface="Calibri" panose="020F0502020204030204" pitchFamily="34" charset="0"/>
              </a:rPr>
              <a:t>表</a:t>
            </a:r>
            <a:r>
              <a:rPr lang="en-US" altLang="zh-CN" sz="2400" b="1" dirty="0">
                <a:latin typeface="华文楷体" panose="02010600040101010101" pitchFamily="2" charset="-122"/>
                <a:ea typeface="华文楷体" panose="02010600040101010101" pitchFamily="2" charset="-122"/>
                <a:cs typeface="Calibri" panose="020F0502020204030204" pitchFamily="34" charset="0"/>
              </a:rPr>
              <a:t>2</a:t>
            </a:r>
            <a:r>
              <a:rPr lang="zh-CN" altLang="en-US" sz="2400" b="1" dirty="0">
                <a:latin typeface="华文楷体" panose="02010600040101010101" pitchFamily="2" charset="-122"/>
                <a:ea typeface="华文楷体" panose="02010600040101010101" pitchFamily="2" charset="-122"/>
                <a:cs typeface="Calibri" panose="020F0502020204030204" pitchFamily="34" charset="0"/>
              </a:rPr>
              <a:t>中的数据变化说明，这一时期我国</a:t>
            </a:r>
            <a:endParaRPr lang="zh-CN" altLang="en-US" sz="2400" b="1" dirty="0">
              <a:latin typeface="华文楷体" panose="02010600040101010101" pitchFamily="2" charset="-122"/>
              <a:ea typeface="华文楷体" panose="02010600040101010101" pitchFamily="2" charset="-122"/>
            </a:endParaRPr>
          </a:p>
          <a:p>
            <a:pPr lvl="0" eaLnBrk="0" fontAlgn="base" hangingPunct="0">
              <a:spcBef>
                <a:spcPct val="0"/>
              </a:spcBef>
              <a:spcAft>
                <a:spcPct val="0"/>
              </a:spcAft>
              <a:tabLst>
                <a:tab pos="2628900" algn="l"/>
              </a:tabLst>
            </a:pPr>
            <a:r>
              <a:rPr lang="en-US" altLang="zh-CN" sz="2400" b="1" dirty="0">
                <a:solidFill>
                  <a:srgbClr val="FF0000"/>
                </a:solidFill>
                <a:latin typeface="华文楷体" panose="02010600040101010101" pitchFamily="2" charset="-122"/>
                <a:ea typeface="华文楷体" panose="02010600040101010101" pitchFamily="2" charset="-122"/>
                <a:cs typeface="Calibri" panose="020F0502020204030204" pitchFamily="34" charset="0"/>
              </a:rPr>
              <a:t>A</a:t>
            </a:r>
            <a:r>
              <a:rPr lang="zh-CN" altLang="en-US" sz="2400" b="1" dirty="0">
                <a:solidFill>
                  <a:srgbClr val="FF0000"/>
                </a:solidFill>
                <a:latin typeface="华文楷体" panose="02010600040101010101" pitchFamily="2" charset="-122"/>
                <a:ea typeface="华文楷体" panose="02010600040101010101" pitchFamily="2" charset="-122"/>
                <a:cs typeface="Calibri" panose="020F0502020204030204" pitchFamily="34" charset="0"/>
              </a:rPr>
              <a:t>．农村剩余劳动力大量转移</a:t>
            </a:r>
            <a:r>
              <a:rPr lang="zh-CN" altLang="en-US" sz="2400" b="1" dirty="0">
                <a:latin typeface="华文楷体" panose="02010600040101010101" pitchFamily="2" charset="-122"/>
                <a:ea typeface="华文楷体" panose="02010600040101010101" pitchFamily="2" charset="-122"/>
                <a:cs typeface="Calibri" panose="020F0502020204030204" pitchFamily="34" charset="0"/>
              </a:rPr>
              <a:t>           </a:t>
            </a:r>
            <a:endParaRPr lang="en-US" altLang="zh-CN" sz="2400" b="1" dirty="0">
              <a:latin typeface="华文楷体" panose="02010600040101010101" pitchFamily="2" charset="-122"/>
              <a:ea typeface="华文楷体" panose="02010600040101010101" pitchFamily="2" charset="-122"/>
              <a:cs typeface="Calibri" panose="020F0502020204030204" pitchFamily="34" charset="0"/>
            </a:endParaRPr>
          </a:p>
          <a:p>
            <a:pPr lvl="0" eaLnBrk="0" fontAlgn="base" hangingPunct="0">
              <a:spcBef>
                <a:spcPct val="0"/>
              </a:spcBef>
              <a:spcAft>
                <a:spcPct val="0"/>
              </a:spcAft>
              <a:tabLst>
                <a:tab pos="2628900" algn="l"/>
              </a:tabLst>
            </a:pPr>
            <a:r>
              <a:rPr lang="en-US" altLang="zh-CN" sz="2400" b="1" dirty="0">
                <a:latin typeface="华文楷体" panose="02010600040101010101" pitchFamily="2" charset="-122"/>
                <a:ea typeface="华文楷体" panose="02010600040101010101" pitchFamily="2" charset="-122"/>
                <a:cs typeface="Calibri" panose="020F0502020204030204" pitchFamily="34" charset="0"/>
              </a:rPr>
              <a:t>B</a:t>
            </a:r>
            <a:r>
              <a:rPr lang="zh-CN" altLang="en-US" sz="2400" b="1" dirty="0">
                <a:latin typeface="华文楷体" panose="02010600040101010101" pitchFamily="2" charset="-122"/>
                <a:ea typeface="华文楷体" panose="02010600040101010101" pitchFamily="2" charset="-122"/>
                <a:cs typeface="Calibri" panose="020F0502020204030204" pitchFamily="34" charset="0"/>
              </a:rPr>
              <a:t>．城乡一体化逐步实现</a:t>
            </a:r>
            <a:endParaRPr lang="zh-CN" altLang="en-US" sz="2400" b="1" dirty="0">
              <a:latin typeface="华文楷体" panose="02010600040101010101" pitchFamily="2" charset="-122"/>
              <a:ea typeface="华文楷体" panose="02010600040101010101" pitchFamily="2" charset="-122"/>
            </a:endParaRPr>
          </a:p>
          <a:p>
            <a:pPr lvl="0" eaLnBrk="0" fontAlgn="base" hangingPunct="0">
              <a:spcBef>
                <a:spcPct val="0"/>
              </a:spcBef>
              <a:spcAft>
                <a:spcPct val="0"/>
              </a:spcAft>
              <a:tabLst>
                <a:tab pos="2628900" algn="l"/>
              </a:tabLst>
            </a:pPr>
            <a:r>
              <a:rPr lang="en-US" altLang="zh-CN" sz="2400" b="1" dirty="0">
                <a:latin typeface="华文楷体" panose="02010600040101010101" pitchFamily="2" charset="-122"/>
                <a:ea typeface="华文楷体" panose="02010600040101010101" pitchFamily="2" charset="-122"/>
                <a:cs typeface="Calibri" panose="020F0502020204030204" pitchFamily="34" charset="0"/>
              </a:rPr>
              <a:t>C</a:t>
            </a:r>
            <a:r>
              <a:rPr lang="zh-CN" altLang="en-US" sz="2400" b="1" dirty="0">
                <a:latin typeface="华文楷体" panose="02010600040101010101" pitchFamily="2" charset="-122"/>
                <a:ea typeface="华文楷体" panose="02010600040101010101" pitchFamily="2" charset="-122"/>
                <a:cs typeface="Calibri" panose="020F0502020204030204" pitchFamily="34" charset="0"/>
              </a:rPr>
              <a:t>．社会主义市场经济体制已建立       </a:t>
            </a:r>
            <a:endParaRPr lang="en-US" altLang="zh-CN" sz="2400" b="1" dirty="0">
              <a:latin typeface="华文楷体" panose="02010600040101010101" pitchFamily="2" charset="-122"/>
              <a:ea typeface="华文楷体" panose="02010600040101010101" pitchFamily="2" charset="-122"/>
              <a:cs typeface="Calibri" panose="020F0502020204030204" pitchFamily="34" charset="0"/>
            </a:endParaRPr>
          </a:p>
          <a:p>
            <a:pPr lvl="0" eaLnBrk="0" fontAlgn="base" hangingPunct="0">
              <a:spcBef>
                <a:spcPct val="0"/>
              </a:spcBef>
              <a:spcAft>
                <a:spcPct val="0"/>
              </a:spcAft>
              <a:tabLst>
                <a:tab pos="2628900" algn="l"/>
              </a:tabLst>
            </a:pPr>
            <a:r>
              <a:rPr lang="en-US" altLang="zh-CN" sz="2400" b="1" dirty="0">
                <a:latin typeface="华文楷体" panose="02010600040101010101" pitchFamily="2" charset="-122"/>
                <a:ea typeface="华文楷体" panose="02010600040101010101" pitchFamily="2" charset="-122"/>
                <a:cs typeface="Calibri" panose="020F0502020204030204" pitchFamily="34" charset="0"/>
              </a:rPr>
              <a:t>D</a:t>
            </a:r>
            <a:r>
              <a:rPr lang="zh-CN" altLang="en-US" sz="2400" b="1" dirty="0">
                <a:latin typeface="华文楷体" panose="02010600040101010101" pitchFamily="2" charset="-122"/>
                <a:ea typeface="华文楷体" panose="02010600040101010101" pitchFamily="2" charset="-122"/>
                <a:cs typeface="Calibri" panose="020F0502020204030204" pitchFamily="34" charset="0"/>
              </a:rPr>
              <a:t>．工业结构趋于合理</a:t>
            </a:r>
            <a:endParaRPr lang="zh-CN" altLang="en-US" sz="2400" b="1" dirty="0">
              <a:latin typeface="华文楷体" panose="02010600040101010101" pitchFamily="2" charset="-122"/>
              <a:ea typeface="华文楷体" panose="02010600040101010101" pitchFamily="2" charset="-122"/>
            </a:endParaRPr>
          </a:p>
        </p:txBody>
      </p:sp>
      <p:sp>
        <p:nvSpPr>
          <p:cNvPr id="5" name="文本框 4">
            <a:extLst>
              <a:ext uri="{FF2B5EF4-FFF2-40B4-BE49-F238E27FC236}">
                <a16:creationId xmlns:a16="http://schemas.microsoft.com/office/drawing/2014/main" id="{0F578053-D485-4EFF-8E56-738A780AA62B}"/>
              </a:ext>
            </a:extLst>
          </p:cNvPr>
          <p:cNvSpPr txBox="1"/>
          <p:nvPr/>
        </p:nvSpPr>
        <p:spPr>
          <a:xfrm>
            <a:off x="2404294" y="5873130"/>
            <a:ext cx="4928835" cy="461665"/>
          </a:xfrm>
          <a:prstGeom prst="rect">
            <a:avLst/>
          </a:prstGeom>
          <a:solidFill>
            <a:schemeClr val="accent6">
              <a:lumMod val="40000"/>
              <a:lumOff val="60000"/>
            </a:schemeClr>
          </a:solidFill>
        </p:spPr>
        <p:txBody>
          <a:bodyPr wrap="square" rtlCol="0">
            <a:spAutoFit/>
          </a:bodyPr>
          <a:lstStyle/>
          <a:p>
            <a:pPr algn="ct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核心素养</a:t>
            </a:r>
            <a:r>
              <a:rPr lang="en-US" altLang="zh-CN" sz="2400" b="1" dirty="0">
                <a:latin typeface="黑体" panose="02010609060101010101" pitchFamily="49" charset="-122"/>
                <a:ea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rPr>
              <a:t>时空观念 历史解释</a:t>
            </a:r>
          </a:p>
        </p:txBody>
      </p:sp>
    </p:spTree>
    <p:extLst>
      <p:ext uri="{BB962C8B-B14F-4D97-AF65-F5344CB8AC3E}">
        <p14:creationId xmlns:p14="http://schemas.microsoft.com/office/powerpoint/2010/main" val="179529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8FD5AC2-8E5E-45CF-B684-0E1716F3D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407" y="1829677"/>
            <a:ext cx="3556000" cy="3556000"/>
          </a:xfrm>
          <a:prstGeom prst="rect">
            <a:avLst/>
          </a:prstGeom>
        </p:spPr>
      </p:pic>
      <p:pic>
        <p:nvPicPr>
          <p:cNvPr id="7" name="图片 6">
            <a:extLst>
              <a:ext uri="{FF2B5EF4-FFF2-40B4-BE49-F238E27FC236}">
                <a16:creationId xmlns:a16="http://schemas.microsoft.com/office/drawing/2014/main" id="{1C3D7137-EF14-434F-A5F0-06BB014C98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332" y="1110812"/>
            <a:ext cx="4762500" cy="47625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D8B77E1-474E-49C4-A4F1-6EB96AC2342B}"/>
              </a:ext>
            </a:extLst>
          </p:cNvPr>
          <p:cNvSpPr/>
          <p:nvPr/>
        </p:nvSpPr>
        <p:spPr>
          <a:xfrm>
            <a:off x="179295" y="927216"/>
            <a:ext cx="8534400" cy="3917547"/>
          </a:xfrm>
          <a:prstGeom prst="rect">
            <a:avLst/>
          </a:prstGeom>
        </p:spPr>
        <p:txBody>
          <a:bodyPr wrap="square">
            <a:spAutoFit/>
          </a:bodyPr>
          <a:lstStyle/>
          <a:p>
            <a:pPr marL="266700" indent="-266700" algn="just">
              <a:lnSpc>
                <a:spcPct val="150000"/>
              </a:lnSpc>
              <a:spcAft>
                <a:spcPts val="0"/>
              </a:spcAft>
            </a:pP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32</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2018</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年Ⅲ卷）公元前</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5</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世纪，雅典公民获得更多表达自己想法的机会，公民的成功“依赖于在大型公共集会上谈话、论辩与说服的能力”。据此可知，在当时雅典</a:t>
            </a:r>
          </a:p>
          <a:p>
            <a:pPr marL="266700" algn="just">
              <a:lnSpc>
                <a:spcPct val="150000"/>
              </a:lnSpc>
              <a:spcAft>
                <a:spcPts val="0"/>
              </a:spcAft>
              <a:tabLst>
                <a:tab pos="2695575" algn="l"/>
              </a:tabLst>
            </a:pP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A</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．公民必须能言善辩 </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                </a:t>
            </a:r>
          </a:p>
          <a:p>
            <a:pPr marL="266700" algn="just">
              <a:lnSpc>
                <a:spcPct val="150000"/>
              </a:lnSpc>
              <a:spcAft>
                <a:spcPts val="0"/>
              </a:spcAft>
              <a:tabLst>
                <a:tab pos="2695575" algn="l"/>
              </a:tabLst>
            </a:pPr>
            <a:r>
              <a:rPr lang="en-US" altLang="zh-CN" sz="24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B</a:t>
            </a:r>
            <a:r>
              <a:rPr lang="zh-CN" altLang="zh-CN" sz="24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．参政议政十分活跃</a:t>
            </a:r>
            <a:endPar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endParaRPr>
          </a:p>
          <a:p>
            <a:pPr marL="266700" algn="just">
              <a:lnSpc>
                <a:spcPct val="150000"/>
              </a:lnSpc>
              <a:spcAft>
                <a:spcPts val="0"/>
              </a:spcAft>
              <a:tabLst>
                <a:tab pos="2695575" algn="l"/>
              </a:tabLst>
            </a:pP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C</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．民主政治出现危机</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                 </a:t>
            </a:r>
          </a:p>
          <a:p>
            <a:pPr marL="266700" algn="just">
              <a:lnSpc>
                <a:spcPct val="150000"/>
              </a:lnSpc>
              <a:spcAft>
                <a:spcPts val="0"/>
              </a:spcAft>
              <a:tabLst>
                <a:tab pos="2695575" algn="l"/>
              </a:tabLst>
            </a:pP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D</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．内乱引发思想纷争</a:t>
            </a:r>
          </a:p>
        </p:txBody>
      </p:sp>
      <p:sp>
        <p:nvSpPr>
          <p:cNvPr id="3" name="文本框 2">
            <a:extLst>
              <a:ext uri="{FF2B5EF4-FFF2-40B4-BE49-F238E27FC236}">
                <a16:creationId xmlns:a16="http://schemas.microsoft.com/office/drawing/2014/main" id="{9494DAAA-0E10-4A9C-BCD4-D7569BBFD933}"/>
              </a:ext>
            </a:extLst>
          </p:cNvPr>
          <p:cNvSpPr txBox="1"/>
          <p:nvPr/>
        </p:nvSpPr>
        <p:spPr>
          <a:xfrm>
            <a:off x="2541752" y="5006364"/>
            <a:ext cx="3494483" cy="461665"/>
          </a:xfrm>
          <a:prstGeom prst="rect">
            <a:avLst/>
          </a:prstGeom>
          <a:solidFill>
            <a:schemeClr val="accent6">
              <a:lumMod val="40000"/>
              <a:lumOff val="60000"/>
            </a:schemeClr>
          </a:solidFill>
        </p:spPr>
        <p:txBody>
          <a:bodyPr wrap="square" rtlCol="0">
            <a:spAutoFit/>
          </a:bodyPr>
          <a:lstStyle/>
          <a:p>
            <a:pPr algn="ct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核心素养</a:t>
            </a:r>
            <a:r>
              <a:rPr lang="en-US" altLang="zh-CN" sz="2400" b="1" dirty="0">
                <a:latin typeface="黑体" panose="02010609060101010101" pitchFamily="49" charset="-122"/>
                <a:ea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rPr>
              <a:t>历史解释</a:t>
            </a:r>
          </a:p>
        </p:txBody>
      </p:sp>
    </p:spTree>
    <p:extLst>
      <p:ext uri="{BB962C8B-B14F-4D97-AF65-F5344CB8AC3E}">
        <p14:creationId xmlns:p14="http://schemas.microsoft.com/office/powerpoint/2010/main" val="1816674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79AEFAB-1B59-4CA8-BC22-170BBA10788E}"/>
              </a:ext>
            </a:extLst>
          </p:cNvPr>
          <p:cNvSpPr/>
          <p:nvPr/>
        </p:nvSpPr>
        <p:spPr>
          <a:xfrm>
            <a:off x="164352" y="868879"/>
            <a:ext cx="8597154" cy="4471545"/>
          </a:xfrm>
          <a:prstGeom prst="rect">
            <a:avLst/>
          </a:prstGeom>
        </p:spPr>
        <p:txBody>
          <a:bodyPr wrap="square">
            <a:spAutoFit/>
          </a:bodyPr>
          <a:lstStyle/>
          <a:p>
            <a:pPr marL="266700" indent="-266700" algn="just">
              <a:lnSpc>
                <a:spcPct val="150000"/>
              </a:lnSpc>
              <a:spcAft>
                <a:spcPts val="0"/>
              </a:spcAft>
            </a:pP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33</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2018</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年Ⅲ卷）</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18</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世纪前半期的法国，先前往来于凡尔赛宫的思想家、文学家、戏剧家们，开始热衷于参加沙龙聚会，讨论的话题广泛，不再局限于传统的信仰和礼仪，思想极为活跃，上流社会不少人也乐于资助他们。这表明</a:t>
            </a:r>
          </a:p>
          <a:p>
            <a:pPr marL="266700" algn="just">
              <a:lnSpc>
                <a:spcPct val="150000"/>
              </a:lnSpc>
              <a:spcAft>
                <a:spcPts val="0"/>
              </a:spcAft>
              <a:tabLst>
                <a:tab pos="2695575" algn="l"/>
              </a:tabLst>
            </a:pPr>
            <a:r>
              <a:rPr lang="en-US" altLang="zh-CN" sz="24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A</a:t>
            </a:r>
            <a:r>
              <a:rPr lang="zh-CN" altLang="zh-CN" sz="24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．启蒙思想逐渐流行</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 </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               </a:t>
            </a:r>
          </a:p>
          <a:p>
            <a:pPr marL="266700" algn="just">
              <a:lnSpc>
                <a:spcPct val="150000"/>
              </a:lnSpc>
              <a:spcAft>
                <a:spcPts val="0"/>
              </a:spcAft>
              <a:tabLst>
                <a:tab pos="2695575" algn="l"/>
              </a:tabLst>
            </a:pP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B</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．宫廷文化普及到民间</a:t>
            </a:r>
          </a:p>
          <a:p>
            <a:pPr marL="266700" algn="just">
              <a:lnSpc>
                <a:spcPct val="150000"/>
              </a:lnSpc>
              <a:spcAft>
                <a:spcPts val="0"/>
              </a:spcAft>
              <a:tabLst>
                <a:tab pos="2695575" algn="l"/>
              </a:tabLst>
            </a:pP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C</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．专制主义已经衰落</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                </a:t>
            </a:r>
          </a:p>
          <a:p>
            <a:pPr marL="266700" algn="just">
              <a:lnSpc>
                <a:spcPct val="150000"/>
              </a:lnSpc>
              <a:spcAft>
                <a:spcPts val="0"/>
              </a:spcAft>
              <a:tabLst>
                <a:tab pos="2695575" algn="l"/>
              </a:tabLst>
            </a:pP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D</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．贵族与平民趋于平等</a:t>
            </a:r>
          </a:p>
        </p:txBody>
      </p:sp>
      <p:sp>
        <p:nvSpPr>
          <p:cNvPr id="3" name="文本框 2">
            <a:extLst>
              <a:ext uri="{FF2B5EF4-FFF2-40B4-BE49-F238E27FC236}">
                <a16:creationId xmlns:a16="http://schemas.microsoft.com/office/drawing/2014/main" id="{39087E70-3F32-48E6-9C58-14BFC3BE38CF}"/>
              </a:ext>
            </a:extLst>
          </p:cNvPr>
          <p:cNvSpPr txBox="1"/>
          <p:nvPr/>
        </p:nvSpPr>
        <p:spPr>
          <a:xfrm>
            <a:off x="2510636" y="5527456"/>
            <a:ext cx="4756752" cy="461665"/>
          </a:xfrm>
          <a:prstGeom prst="rect">
            <a:avLst/>
          </a:prstGeom>
          <a:solidFill>
            <a:schemeClr val="accent6">
              <a:lumMod val="40000"/>
              <a:lumOff val="60000"/>
            </a:schemeClr>
          </a:solidFill>
        </p:spPr>
        <p:txBody>
          <a:bodyPr wrap="square" rtlCol="0">
            <a:spAutoFit/>
          </a:bodyPr>
          <a:lstStyle/>
          <a:p>
            <a:pPr algn="ct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核心素养</a:t>
            </a:r>
            <a:r>
              <a:rPr lang="en-US" altLang="zh-CN" sz="2400" b="1" dirty="0">
                <a:latin typeface="黑体" panose="02010609060101010101" pitchFamily="49" charset="-122"/>
                <a:ea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rPr>
              <a:t>时空观念 历史解释</a:t>
            </a:r>
          </a:p>
        </p:txBody>
      </p:sp>
    </p:spTree>
    <p:extLst>
      <p:ext uri="{BB962C8B-B14F-4D97-AF65-F5344CB8AC3E}">
        <p14:creationId xmlns:p14="http://schemas.microsoft.com/office/powerpoint/2010/main" val="947722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B0E7C40C-B4D8-4776-9440-E032EF55AD64}"/>
              </a:ext>
            </a:extLst>
          </p:cNvPr>
          <p:cNvGraphicFramePr>
            <a:graphicFrameLocks noGrp="1"/>
          </p:cNvGraphicFramePr>
          <p:nvPr>
            <p:extLst>
              <p:ext uri="{D42A27DB-BD31-4B8C-83A1-F6EECF244321}">
                <p14:modId xmlns:p14="http://schemas.microsoft.com/office/powerpoint/2010/main" val="3154249528"/>
              </p:ext>
            </p:extLst>
          </p:nvPr>
        </p:nvGraphicFramePr>
        <p:xfrm>
          <a:off x="841561" y="1689847"/>
          <a:ext cx="7053357" cy="2571709"/>
        </p:xfrm>
        <a:graphic>
          <a:graphicData uri="http://schemas.openxmlformats.org/drawingml/2006/table">
            <a:tbl>
              <a:tblPr>
                <a:tableStyleId>{5C22544A-7EE6-4342-B048-85BDC9FD1C3A}</a:tableStyleId>
              </a:tblPr>
              <a:tblGrid>
                <a:gridCol w="2351119">
                  <a:extLst>
                    <a:ext uri="{9D8B030D-6E8A-4147-A177-3AD203B41FA5}">
                      <a16:colId xmlns:a16="http://schemas.microsoft.com/office/drawing/2014/main" val="3096266188"/>
                    </a:ext>
                  </a:extLst>
                </a:gridCol>
                <a:gridCol w="2351119">
                  <a:extLst>
                    <a:ext uri="{9D8B030D-6E8A-4147-A177-3AD203B41FA5}">
                      <a16:colId xmlns:a16="http://schemas.microsoft.com/office/drawing/2014/main" val="2414410165"/>
                    </a:ext>
                  </a:extLst>
                </a:gridCol>
                <a:gridCol w="2351119">
                  <a:extLst>
                    <a:ext uri="{9D8B030D-6E8A-4147-A177-3AD203B41FA5}">
                      <a16:colId xmlns:a16="http://schemas.microsoft.com/office/drawing/2014/main" val="4097747797"/>
                    </a:ext>
                  </a:extLst>
                </a:gridCol>
              </a:tblGrid>
              <a:tr h="900019">
                <a:tc>
                  <a:txBody>
                    <a:bodyPr/>
                    <a:lstStyle/>
                    <a:p>
                      <a:pPr algn="ctr">
                        <a:lnSpc>
                          <a:spcPct val="150000"/>
                        </a:lnSpc>
                        <a:spcAft>
                          <a:spcPts val="0"/>
                        </a:spcAft>
                      </a:pPr>
                      <a:r>
                        <a:rPr lang="en-US" sz="2400" b="1" kern="100" dirty="0">
                          <a:effectLst/>
                          <a:latin typeface="华文楷体" panose="02010600040101010101" pitchFamily="2" charset="-122"/>
                          <a:ea typeface="华文楷体" panose="02010600040101010101" pitchFamily="2" charset="-122"/>
                        </a:rPr>
                        <a:t>      </a:t>
                      </a:r>
                      <a:r>
                        <a:rPr lang="zh-CN" sz="2400" b="1" kern="100" dirty="0">
                          <a:effectLst/>
                          <a:latin typeface="华文楷体" panose="02010600040101010101" pitchFamily="2" charset="-122"/>
                          <a:ea typeface="华文楷体" panose="02010600040101010101" pitchFamily="2" charset="-122"/>
                        </a:rPr>
                        <a:t>时间</a:t>
                      </a:r>
                    </a:p>
                    <a:p>
                      <a:pPr indent="133350" algn="just">
                        <a:lnSpc>
                          <a:spcPct val="150000"/>
                        </a:lnSpc>
                        <a:spcAft>
                          <a:spcPts val="0"/>
                        </a:spcAft>
                      </a:pPr>
                      <a:r>
                        <a:rPr lang="zh-CN" sz="2400" b="1" kern="100" dirty="0">
                          <a:effectLst/>
                          <a:latin typeface="华文楷体" panose="02010600040101010101" pitchFamily="2" charset="-122"/>
                          <a:ea typeface="华文楷体" panose="02010600040101010101" pitchFamily="2" charset="-122"/>
                        </a:rPr>
                        <a:t>类别</a:t>
                      </a:r>
                      <a:endParaRPr lang="zh-CN" sz="2400" b="1"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TlToBr w="12700" cap="flat" cmpd="sng" algn="ctr">
                      <a:solidFill>
                        <a:schemeClr val="tx1"/>
                      </a:solidFill>
                      <a:prstDash val="solid"/>
                      <a:round/>
                      <a:headEnd type="none" w="med" len="med"/>
                      <a:tailEnd type="none" w="med" len="med"/>
                    </a:lnTlToBr>
                  </a:tcPr>
                </a:tc>
                <a:tc>
                  <a:txBody>
                    <a:bodyPr/>
                    <a:lstStyle/>
                    <a:p>
                      <a:pPr algn="ctr">
                        <a:lnSpc>
                          <a:spcPct val="150000"/>
                        </a:lnSpc>
                        <a:spcAft>
                          <a:spcPts val="0"/>
                        </a:spcAft>
                      </a:pPr>
                      <a:r>
                        <a:rPr lang="en-US" sz="2400" b="1" kern="100" dirty="0">
                          <a:effectLst/>
                          <a:latin typeface="华文楷体" panose="02010600040101010101" pitchFamily="2" charset="-122"/>
                          <a:ea typeface="华文楷体" panose="02010600040101010101" pitchFamily="2" charset="-122"/>
                        </a:rPr>
                        <a:t>1929</a:t>
                      </a:r>
                      <a:r>
                        <a:rPr lang="zh-CN" sz="2400" b="1" kern="100" dirty="0">
                          <a:effectLst/>
                          <a:latin typeface="华文楷体" panose="02010600040101010101" pitchFamily="2" charset="-122"/>
                          <a:ea typeface="华文楷体" panose="02010600040101010101" pitchFamily="2" charset="-122"/>
                        </a:rPr>
                        <a:t>～</a:t>
                      </a:r>
                      <a:r>
                        <a:rPr lang="en-US" sz="2400" b="1" kern="100" dirty="0">
                          <a:effectLst/>
                          <a:latin typeface="华文楷体" panose="02010600040101010101" pitchFamily="2" charset="-122"/>
                          <a:ea typeface="华文楷体" panose="02010600040101010101" pitchFamily="2" charset="-122"/>
                        </a:rPr>
                        <a:t>1930</a:t>
                      </a:r>
                      <a:r>
                        <a:rPr lang="zh-CN" sz="2400" b="1" kern="100" dirty="0">
                          <a:effectLst/>
                          <a:latin typeface="华文楷体" panose="02010600040101010101" pitchFamily="2" charset="-122"/>
                          <a:ea typeface="华文楷体" panose="02010600040101010101" pitchFamily="2" charset="-122"/>
                        </a:rPr>
                        <a:t>年</a:t>
                      </a:r>
                      <a:endParaRPr lang="zh-CN" sz="2400" b="1"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b="1" kern="100">
                          <a:effectLst/>
                          <a:latin typeface="华文楷体" panose="02010600040101010101" pitchFamily="2" charset="-122"/>
                          <a:ea typeface="华文楷体" panose="02010600040101010101" pitchFamily="2" charset="-122"/>
                        </a:rPr>
                        <a:t>1930</a:t>
                      </a:r>
                      <a:r>
                        <a:rPr lang="zh-CN" sz="2400" b="1" kern="100">
                          <a:effectLst/>
                          <a:latin typeface="华文楷体" panose="02010600040101010101" pitchFamily="2" charset="-122"/>
                          <a:ea typeface="华文楷体" panose="02010600040101010101" pitchFamily="2" charset="-122"/>
                        </a:rPr>
                        <a:t>～</a:t>
                      </a:r>
                      <a:r>
                        <a:rPr lang="en-US" sz="2400" b="1" kern="100">
                          <a:effectLst/>
                          <a:latin typeface="华文楷体" panose="02010600040101010101" pitchFamily="2" charset="-122"/>
                          <a:ea typeface="华文楷体" panose="02010600040101010101" pitchFamily="2" charset="-122"/>
                        </a:rPr>
                        <a:t>1931</a:t>
                      </a:r>
                      <a:r>
                        <a:rPr lang="zh-CN" sz="2400" b="1" kern="100">
                          <a:effectLst/>
                          <a:latin typeface="华文楷体" panose="02010600040101010101" pitchFamily="2" charset="-122"/>
                          <a:ea typeface="华文楷体" panose="02010600040101010101" pitchFamily="2" charset="-122"/>
                        </a:rPr>
                        <a:t>年</a:t>
                      </a:r>
                      <a:endParaRPr lang="zh-CN" sz="2400" b="1" kern="10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720923977"/>
                  </a:ext>
                </a:extLst>
              </a:tr>
              <a:tr h="427505">
                <a:tc>
                  <a:txBody>
                    <a:bodyPr/>
                    <a:lstStyle/>
                    <a:p>
                      <a:pPr algn="ctr">
                        <a:lnSpc>
                          <a:spcPct val="150000"/>
                        </a:lnSpc>
                        <a:spcAft>
                          <a:spcPts val="0"/>
                        </a:spcAft>
                      </a:pPr>
                      <a:r>
                        <a:rPr lang="zh-CN" sz="2400" b="1" kern="100">
                          <a:effectLst/>
                          <a:latin typeface="华文楷体" panose="02010600040101010101" pitchFamily="2" charset="-122"/>
                          <a:ea typeface="华文楷体" panose="02010600040101010101" pitchFamily="2" charset="-122"/>
                        </a:rPr>
                        <a:t>烟煤业</a:t>
                      </a:r>
                      <a:endParaRPr lang="zh-CN" sz="2400" b="1" kern="10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b="1" kern="100" dirty="0">
                          <a:effectLst/>
                          <a:latin typeface="华文楷体" panose="02010600040101010101" pitchFamily="2" charset="-122"/>
                          <a:ea typeface="华文楷体" panose="02010600040101010101" pitchFamily="2" charset="-122"/>
                        </a:rPr>
                        <a:t>-12.3</a:t>
                      </a:r>
                      <a:endParaRPr lang="zh-CN" sz="2400" b="1"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b="1" kern="100" dirty="0">
                          <a:effectLst/>
                          <a:latin typeface="华文楷体" panose="02010600040101010101" pitchFamily="2" charset="-122"/>
                          <a:ea typeface="华文楷体" panose="02010600040101010101" pitchFamily="2" charset="-122"/>
                        </a:rPr>
                        <a:t>-19.1</a:t>
                      </a:r>
                      <a:endParaRPr lang="zh-CN" sz="2400" b="1"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77074906"/>
                  </a:ext>
                </a:extLst>
              </a:tr>
              <a:tr h="533929">
                <a:tc>
                  <a:txBody>
                    <a:bodyPr/>
                    <a:lstStyle/>
                    <a:p>
                      <a:pPr algn="ctr">
                        <a:lnSpc>
                          <a:spcPct val="150000"/>
                        </a:lnSpc>
                        <a:spcAft>
                          <a:spcPts val="0"/>
                        </a:spcAft>
                      </a:pPr>
                      <a:r>
                        <a:rPr lang="zh-CN" sz="2400" b="1" kern="100">
                          <a:effectLst/>
                          <a:latin typeface="华文楷体" panose="02010600040101010101" pitchFamily="2" charset="-122"/>
                          <a:ea typeface="华文楷体" panose="02010600040101010101" pitchFamily="2" charset="-122"/>
                        </a:rPr>
                        <a:t>金属矿业</a:t>
                      </a:r>
                      <a:endParaRPr lang="zh-CN" sz="2400" b="1" kern="10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b="1" kern="100" dirty="0">
                          <a:effectLst/>
                          <a:latin typeface="华文楷体" panose="02010600040101010101" pitchFamily="2" charset="-122"/>
                          <a:ea typeface="华文楷体" panose="02010600040101010101" pitchFamily="2" charset="-122"/>
                        </a:rPr>
                        <a:t>-6.6</a:t>
                      </a:r>
                      <a:endParaRPr lang="zh-CN" sz="2400" b="1"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b="1" kern="100" dirty="0">
                          <a:effectLst/>
                          <a:latin typeface="华文楷体" panose="02010600040101010101" pitchFamily="2" charset="-122"/>
                          <a:ea typeface="华文楷体" panose="02010600040101010101" pitchFamily="2" charset="-122"/>
                        </a:rPr>
                        <a:t>-18.3</a:t>
                      </a:r>
                      <a:endParaRPr lang="zh-CN" sz="2400" b="1"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164181301"/>
                  </a:ext>
                </a:extLst>
              </a:tr>
              <a:tr h="427505">
                <a:tc>
                  <a:txBody>
                    <a:bodyPr/>
                    <a:lstStyle/>
                    <a:p>
                      <a:pPr algn="ctr">
                        <a:lnSpc>
                          <a:spcPct val="150000"/>
                        </a:lnSpc>
                        <a:spcAft>
                          <a:spcPts val="0"/>
                        </a:spcAft>
                      </a:pPr>
                      <a:r>
                        <a:rPr lang="zh-CN" sz="2400" b="1" kern="100">
                          <a:effectLst/>
                          <a:latin typeface="华文楷体" panose="02010600040101010101" pitchFamily="2" charset="-122"/>
                          <a:ea typeface="华文楷体" panose="02010600040101010101" pitchFamily="2" charset="-122"/>
                        </a:rPr>
                        <a:t>制造业</a:t>
                      </a:r>
                      <a:endParaRPr lang="zh-CN" sz="2400" b="1" kern="10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b="1" kern="100">
                          <a:effectLst/>
                          <a:latin typeface="华文楷体" panose="02010600040101010101" pitchFamily="2" charset="-122"/>
                          <a:ea typeface="华文楷体" panose="02010600040101010101" pitchFamily="2" charset="-122"/>
                        </a:rPr>
                        <a:t>-7.2</a:t>
                      </a:r>
                      <a:endParaRPr lang="zh-CN" sz="2400" b="1" kern="10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b="1" kern="100" dirty="0">
                          <a:effectLst/>
                          <a:latin typeface="华文楷体" panose="02010600040101010101" pitchFamily="2" charset="-122"/>
                          <a:ea typeface="华文楷体" panose="02010600040101010101" pitchFamily="2" charset="-122"/>
                        </a:rPr>
                        <a:t>-11.3</a:t>
                      </a:r>
                      <a:endParaRPr lang="zh-CN" sz="2400" b="1"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136015889"/>
                  </a:ext>
                </a:extLst>
              </a:tr>
            </a:tbl>
          </a:graphicData>
        </a:graphic>
      </p:graphicFrame>
      <p:sp>
        <p:nvSpPr>
          <p:cNvPr id="3" name="Rectangle 1">
            <a:extLst>
              <a:ext uri="{FF2B5EF4-FFF2-40B4-BE49-F238E27FC236}">
                <a16:creationId xmlns:a16="http://schemas.microsoft.com/office/drawing/2014/main" id="{8A6B590F-CA3F-4F62-93E6-2C49B1548387}"/>
              </a:ext>
            </a:extLst>
          </p:cNvPr>
          <p:cNvSpPr>
            <a:spLocks noChangeArrowheads="1"/>
          </p:cNvSpPr>
          <p:nvPr/>
        </p:nvSpPr>
        <p:spPr bwMode="auto">
          <a:xfrm>
            <a:off x="193115" y="902781"/>
            <a:ext cx="83502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tabLst>
                <a:tab pos="2628900" algn="l"/>
              </a:tabLst>
              <a:defRPr>
                <a:solidFill>
                  <a:schemeClr val="tx1"/>
                </a:solidFill>
                <a:latin typeface="Arial" panose="020B0604020202020204" pitchFamily="34" charset="0"/>
              </a:defRPr>
            </a:lvl1pPr>
            <a:lvl2pPr eaLnBrk="0" fontAlgn="base" hangingPunct="0">
              <a:spcBef>
                <a:spcPct val="0"/>
              </a:spcBef>
              <a:spcAft>
                <a:spcPct val="0"/>
              </a:spcAft>
              <a:tabLst>
                <a:tab pos="2628900" algn="l"/>
              </a:tabLst>
              <a:defRPr>
                <a:solidFill>
                  <a:schemeClr val="tx1"/>
                </a:solidFill>
                <a:latin typeface="Arial" panose="020B0604020202020204" pitchFamily="34" charset="0"/>
              </a:defRPr>
            </a:lvl2pPr>
            <a:lvl3pPr eaLnBrk="0" fontAlgn="base" hangingPunct="0">
              <a:spcBef>
                <a:spcPct val="0"/>
              </a:spcBef>
              <a:spcAft>
                <a:spcPct val="0"/>
              </a:spcAft>
              <a:tabLst>
                <a:tab pos="2628900" algn="l"/>
              </a:tabLst>
              <a:defRPr>
                <a:solidFill>
                  <a:schemeClr val="tx1"/>
                </a:solidFill>
                <a:latin typeface="Arial" panose="020B0604020202020204" pitchFamily="34" charset="0"/>
              </a:defRPr>
            </a:lvl3pPr>
            <a:lvl4pPr eaLnBrk="0" fontAlgn="base" hangingPunct="0">
              <a:spcBef>
                <a:spcPct val="0"/>
              </a:spcBef>
              <a:spcAft>
                <a:spcPct val="0"/>
              </a:spcAft>
              <a:tabLst>
                <a:tab pos="2628900" algn="l"/>
              </a:tabLst>
              <a:defRPr>
                <a:solidFill>
                  <a:schemeClr val="tx1"/>
                </a:solidFill>
                <a:latin typeface="Arial" panose="020B0604020202020204" pitchFamily="34" charset="0"/>
              </a:defRPr>
            </a:lvl4pPr>
            <a:lvl5pPr eaLnBrk="0" fontAlgn="base" hangingPunct="0">
              <a:spcBef>
                <a:spcPct val="0"/>
              </a:spcBef>
              <a:spcAft>
                <a:spcPct val="0"/>
              </a:spcAft>
              <a:tabLst>
                <a:tab pos="2628900" algn="l"/>
              </a:tabLst>
              <a:defRPr>
                <a:solidFill>
                  <a:schemeClr val="tx1"/>
                </a:solidFill>
                <a:latin typeface="Arial" panose="020B0604020202020204" pitchFamily="34" charset="0"/>
              </a:defRPr>
            </a:lvl5pPr>
            <a:lvl6pPr eaLnBrk="0" fontAlgn="base" hangingPunct="0">
              <a:spcBef>
                <a:spcPct val="0"/>
              </a:spcBef>
              <a:spcAft>
                <a:spcPct val="0"/>
              </a:spcAft>
              <a:tabLst>
                <a:tab pos="2628900" algn="l"/>
              </a:tabLst>
              <a:defRPr>
                <a:solidFill>
                  <a:schemeClr val="tx1"/>
                </a:solidFill>
                <a:latin typeface="Arial" panose="020B0604020202020204" pitchFamily="34" charset="0"/>
              </a:defRPr>
            </a:lvl6pPr>
            <a:lvl7pPr eaLnBrk="0" fontAlgn="base" hangingPunct="0">
              <a:spcBef>
                <a:spcPct val="0"/>
              </a:spcBef>
              <a:spcAft>
                <a:spcPct val="0"/>
              </a:spcAft>
              <a:tabLst>
                <a:tab pos="2628900" algn="l"/>
              </a:tabLst>
              <a:defRPr>
                <a:solidFill>
                  <a:schemeClr val="tx1"/>
                </a:solidFill>
                <a:latin typeface="Arial" panose="020B0604020202020204" pitchFamily="34" charset="0"/>
              </a:defRPr>
            </a:lvl7pPr>
            <a:lvl8pPr eaLnBrk="0" fontAlgn="base" hangingPunct="0">
              <a:spcBef>
                <a:spcPct val="0"/>
              </a:spcBef>
              <a:spcAft>
                <a:spcPct val="0"/>
              </a:spcAft>
              <a:tabLst>
                <a:tab pos="2628900" algn="l"/>
              </a:tabLst>
              <a:defRPr>
                <a:solidFill>
                  <a:schemeClr val="tx1"/>
                </a:solidFill>
                <a:latin typeface="Arial" panose="020B0604020202020204" pitchFamily="34" charset="0"/>
              </a:defRPr>
            </a:lvl8pPr>
            <a:lvl9pPr eaLnBrk="0" fontAlgn="base" hangingPunct="0">
              <a:spcBef>
                <a:spcPct val="0"/>
              </a:spcBef>
              <a:spcAft>
                <a:spcPct val="0"/>
              </a:spcAft>
              <a:tabLst>
                <a:tab pos="2628900" algn="l"/>
              </a:tabLs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tab pos="2628900" algn="l"/>
              </a:tabLst>
            </a:pPr>
            <a:r>
              <a:rPr kumimoji="0" lang="en-US" altLang="zh-CN" sz="2400" b="1"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Calibri" panose="020F0502020204030204" pitchFamily="34" charset="0"/>
              </a:rPr>
              <a:t>34</a:t>
            </a:r>
            <a:r>
              <a:rPr kumimoji="0" lang="zh-CN" altLang="en-US" sz="2400" b="1"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Calibri" panose="020F0502020204030204" pitchFamily="34" charset="0"/>
              </a:rPr>
              <a:t>．（</a:t>
            </a:r>
            <a:r>
              <a:rPr kumimoji="0" lang="en-US" altLang="zh-CN" sz="2400" b="1"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Calibri" panose="020F0502020204030204" pitchFamily="34" charset="0"/>
              </a:rPr>
              <a:t>2018</a:t>
            </a:r>
            <a:r>
              <a:rPr kumimoji="0" lang="zh-CN" altLang="en-US" sz="2400" b="1"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Calibri" panose="020F0502020204030204" pitchFamily="34" charset="0"/>
              </a:rPr>
              <a:t>年</a:t>
            </a:r>
            <a:r>
              <a:rPr kumimoji="0" lang="en-US" altLang="zh-CN" sz="2400" b="1"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Calibri" panose="020F0502020204030204" pitchFamily="34" charset="0"/>
              </a:rPr>
              <a:t>Ⅲ</a:t>
            </a:r>
            <a:r>
              <a:rPr kumimoji="0" lang="zh-CN" altLang="en-US" sz="2400" b="1"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Calibri" panose="020F0502020204030204" pitchFamily="34" charset="0"/>
              </a:rPr>
              <a:t>卷）表</a:t>
            </a:r>
            <a:r>
              <a:rPr kumimoji="0" lang="en-US" altLang="zh-CN" sz="2400" b="1"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Calibri" panose="020F0502020204030204" pitchFamily="34" charset="0"/>
              </a:rPr>
              <a:t>3  1929</a:t>
            </a:r>
            <a:r>
              <a:rPr kumimoji="0" lang="zh-CN" altLang="en-US" sz="2400" b="1"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Calibri" panose="020F0502020204030204" pitchFamily="34" charset="0"/>
              </a:rPr>
              <a:t>～</a:t>
            </a:r>
            <a:r>
              <a:rPr kumimoji="0" lang="en-US" altLang="zh-CN" sz="2400" b="1"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Calibri" panose="020F0502020204030204" pitchFamily="34" charset="0"/>
              </a:rPr>
              <a:t>1931</a:t>
            </a:r>
            <a:r>
              <a:rPr kumimoji="0" lang="zh-CN" altLang="en-US" sz="2400" b="1"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Calibri" panose="020F0502020204030204" pitchFamily="34" charset="0"/>
              </a:rPr>
              <a:t>年美国部分行业工人周工资变化表（单位：</a:t>
            </a:r>
            <a:r>
              <a:rPr kumimoji="0" lang="en-US" altLang="zh-CN" sz="2400" b="1"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Calibri" panose="020F0502020204030204" pitchFamily="34" charset="0"/>
              </a:rPr>
              <a:t>%</a:t>
            </a:r>
            <a:r>
              <a:rPr kumimoji="0" lang="zh-CN" altLang="en-US" sz="2400" b="1"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Calibri" panose="020F0502020204030204" pitchFamily="34" charset="0"/>
              </a:rPr>
              <a:t>）</a:t>
            </a:r>
            <a:endParaRPr kumimoji="0" lang="zh-CN" altLang="en-US" sz="2400" b="1"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endParaRPr>
          </a:p>
        </p:txBody>
      </p:sp>
      <p:sp>
        <p:nvSpPr>
          <p:cNvPr id="4" name="矩形 3">
            <a:extLst>
              <a:ext uri="{FF2B5EF4-FFF2-40B4-BE49-F238E27FC236}">
                <a16:creationId xmlns:a16="http://schemas.microsoft.com/office/drawing/2014/main" id="{AF4B8660-552D-4328-B77E-2D061C312C9C}"/>
              </a:ext>
            </a:extLst>
          </p:cNvPr>
          <p:cNvSpPr/>
          <p:nvPr/>
        </p:nvSpPr>
        <p:spPr>
          <a:xfrm>
            <a:off x="504450" y="4261556"/>
            <a:ext cx="7823202" cy="1200329"/>
          </a:xfrm>
          <a:prstGeom prst="rect">
            <a:avLst/>
          </a:prstGeom>
        </p:spPr>
        <p:txBody>
          <a:bodyPr wrap="square">
            <a:spAutoFit/>
          </a:bodyPr>
          <a:lstStyle/>
          <a:p>
            <a:pPr lvl="0" indent="133350" eaLnBrk="0" fontAlgn="base" hangingPunct="0">
              <a:spcBef>
                <a:spcPct val="0"/>
              </a:spcBef>
              <a:spcAft>
                <a:spcPct val="0"/>
              </a:spcAft>
              <a:tabLst>
                <a:tab pos="2628900" algn="l"/>
              </a:tabLst>
            </a:pPr>
            <a:r>
              <a:rPr lang="zh-CN" altLang="en-US" sz="2400" b="1" dirty="0">
                <a:latin typeface="华文楷体" panose="02010600040101010101" pitchFamily="2" charset="-122"/>
                <a:ea typeface="华文楷体" panose="02010600040101010101" pitchFamily="2" charset="-122"/>
                <a:cs typeface="Calibri" panose="020F0502020204030204" pitchFamily="34" charset="0"/>
              </a:rPr>
              <a:t>据表</a:t>
            </a:r>
            <a:r>
              <a:rPr lang="en-US" altLang="zh-CN" sz="2400" b="1" dirty="0">
                <a:latin typeface="华文楷体" panose="02010600040101010101" pitchFamily="2" charset="-122"/>
                <a:ea typeface="华文楷体" panose="02010600040101010101" pitchFamily="2" charset="-122"/>
                <a:cs typeface="Calibri" panose="020F0502020204030204" pitchFamily="34" charset="0"/>
              </a:rPr>
              <a:t>3</a:t>
            </a:r>
            <a:r>
              <a:rPr lang="zh-CN" altLang="en-US" sz="2400" b="1" dirty="0">
                <a:latin typeface="华文楷体" panose="02010600040101010101" pitchFamily="2" charset="-122"/>
                <a:ea typeface="华文楷体" panose="02010600040101010101" pitchFamily="2" charset="-122"/>
                <a:cs typeface="Calibri" panose="020F0502020204030204" pitchFamily="34" charset="0"/>
              </a:rPr>
              <a:t>可知，当时美国</a:t>
            </a:r>
            <a:endParaRPr lang="zh-CN" altLang="en-US" sz="2400" b="1" dirty="0">
              <a:latin typeface="华文楷体" panose="02010600040101010101" pitchFamily="2" charset="-122"/>
              <a:ea typeface="华文楷体" panose="02010600040101010101" pitchFamily="2" charset="-122"/>
            </a:endParaRPr>
          </a:p>
          <a:p>
            <a:pPr lvl="0" indent="133350" eaLnBrk="0" fontAlgn="base" hangingPunct="0">
              <a:spcBef>
                <a:spcPct val="0"/>
              </a:spcBef>
              <a:spcAft>
                <a:spcPct val="0"/>
              </a:spcAft>
              <a:tabLst>
                <a:tab pos="2628900" algn="l"/>
              </a:tabLst>
            </a:pPr>
            <a:r>
              <a:rPr lang="en-US" altLang="zh-CN" sz="2400" b="1" dirty="0">
                <a:latin typeface="华文楷体" panose="02010600040101010101" pitchFamily="2" charset="-122"/>
                <a:ea typeface="华文楷体" panose="02010600040101010101" pitchFamily="2" charset="-122"/>
                <a:cs typeface="Calibri" panose="020F0502020204030204" pitchFamily="34" charset="0"/>
              </a:rPr>
              <a:t>A</a:t>
            </a:r>
            <a:r>
              <a:rPr lang="zh-CN" altLang="en-US" sz="2400" b="1" dirty="0">
                <a:latin typeface="华文楷体" panose="02010600040101010101" pitchFamily="2" charset="-122"/>
                <a:ea typeface="华文楷体" panose="02010600040101010101" pitchFamily="2" charset="-122"/>
                <a:cs typeface="Calibri" panose="020F0502020204030204" pitchFamily="34" charset="0"/>
              </a:rPr>
              <a:t>．最低工资标准失效               </a:t>
            </a:r>
            <a:r>
              <a:rPr lang="en-US" altLang="zh-CN" sz="2400" b="1" dirty="0">
                <a:latin typeface="华文楷体" panose="02010600040101010101" pitchFamily="2" charset="-122"/>
                <a:ea typeface="华文楷体" panose="02010600040101010101" pitchFamily="2" charset="-122"/>
                <a:cs typeface="Calibri" panose="020F0502020204030204" pitchFamily="34" charset="0"/>
              </a:rPr>
              <a:t>B</a:t>
            </a:r>
            <a:r>
              <a:rPr lang="zh-CN" altLang="en-US" sz="2400" b="1" dirty="0">
                <a:latin typeface="华文楷体" panose="02010600040101010101" pitchFamily="2" charset="-122"/>
                <a:ea typeface="华文楷体" panose="02010600040101010101" pitchFamily="2" charset="-122"/>
                <a:cs typeface="Calibri" panose="020F0502020204030204" pitchFamily="34" charset="0"/>
              </a:rPr>
              <a:t>．产业结构迅速调整</a:t>
            </a:r>
            <a:endParaRPr lang="zh-CN" altLang="en-US" sz="2400" b="1" dirty="0">
              <a:latin typeface="华文楷体" panose="02010600040101010101" pitchFamily="2" charset="-122"/>
              <a:ea typeface="华文楷体" panose="02010600040101010101" pitchFamily="2" charset="-122"/>
            </a:endParaRPr>
          </a:p>
          <a:p>
            <a:pPr lvl="0" indent="133350" eaLnBrk="0" fontAlgn="base" hangingPunct="0">
              <a:spcBef>
                <a:spcPct val="0"/>
              </a:spcBef>
              <a:spcAft>
                <a:spcPct val="0"/>
              </a:spcAft>
              <a:tabLst>
                <a:tab pos="2628900" algn="l"/>
              </a:tabLst>
            </a:pPr>
            <a:r>
              <a:rPr lang="en-US" altLang="zh-CN" sz="2400" b="1" dirty="0">
                <a:solidFill>
                  <a:srgbClr val="FF0000"/>
                </a:solidFill>
                <a:latin typeface="华文楷体" panose="02010600040101010101" pitchFamily="2" charset="-122"/>
                <a:ea typeface="华文楷体" panose="02010600040101010101" pitchFamily="2" charset="-122"/>
                <a:cs typeface="Calibri" panose="020F0502020204030204" pitchFamily="34" charset="0"/>
              </a:rPr>
              <a:t>C</a:t>
            </a:r>
            <a:r>
              <a:rPr lang="zh-CN" altLang="en-US" sz="2400" b="1" dirty="0">
                <a:solidFill>
                  <a:srgbClr val="FF0000"/>
                </a:solidFill>
                <a:latin typeface="华文楷体" panose="02010600040101010101" pitchFamily="2" charset="-122"/>
                <a:ea typeface="华文楷体" panose="02010600040101010101" pitchFamily="2" charset="-122"/>
                <a:cs typeface="Calibri" panose="020F0502020204030204" pitchFamily="34" charset="0"/>
              </a:rPr>
              <a:t>．经济危机不断加深               </a:t>
            </a:r>
            <a:r>
              <a:rPr lang="en-US" altLang="zh-CN" sz="2400" b="1" dirty="0">
                <a:latin typeface="华文楷体" panose="02010600040101010101" pitchFamily="2" charset="-122"/>
                <a:ea typeface="华文楷体" panose="02010600040101010101" pitchFamily="2" charset="-122"/>
                <a:cs typeface="Calibri" panose="020F0502020204030204" pitchFamily="34" charset="0"/>
              </a:rPr>
              <a:t>D</a:t>
            </a:r>
            <a:r>
              <a:rPr lang="zh-CN" altLang="en-US" sz="2400" b="1" dirty="0">
                <a:latin typeface="华文楷体" panose="02010600040101010101" pitchFamily="2" charset="-122"/>
                <a:ea typeface="华文楷体" panose="02010600040101010101" pitchFamily="2" charset="-122"/>
                <a:cs typeface="Calibri" panose="020F0502020204030204" pitchFamily="34" charset="0"/>
              </a:rPr>
              <a:t>．政府财政支出锐减</a:t>
            </a:r>
            <a:endParaRPr lang="zh-CN" altLang="en-US" sz="2400" b="1" dirty="0">
              <a:latin typeface="华文楷体" panose="02010600040101010101" pitchFamily="2" charset="-122"/>
              <a:ea typeface="华文楷体" panose="02010600040101010101" pitchFamily="2" charset="-122"/>
            </a:endParaRPr>
          </a:p>
        </p:txBody>
      </p:sp>
      <p:sp>
        <p:nvSpPr>
          <p:cNvPr id="7" name="文本框 6">
            <a:extLst>
              <a:ext uri="{FF2B5EF4-FFF2-40B4-BE49-F238E27FC236}">
                <a16:creationId xmlns:a16="http://schemas.microsoft.com/office/drawing/2014/main" id="{884D9BF9-6D3B-44E9-8FC1-17E0A8D18877}"/>
              </a:ext>
            </a:extLst>
          </p:cNvPr>
          <p:cNvSpPr txBox="1"/>
          <p:nvPr/>
        </p:nvSpPr>
        <p:spPr>
          <a:xfrm>
            <a:off x="1799436" y="5634739"/>
            <a:ext cx="4702964" cy="461665"/>
          </a:xfrm>
          <a:prstGeom prst="rect">
            <a:avLst/>
          </a:prstGeom>
          <a:solidFill>
            <a:schemeClr val="accent6">
              <a:lumMod val="40000"/>
              <a:lumOff val="60000"/>
            </a:schemeClr>
          </a:solidFill>
        </p:spPr>
        <p:txBody>
          <a:bodyPr wrap="square" rtlCol="0">
            <a:spAutoFit/>
          </a:bodyPr>
          <a:lstStyle/>
          <a:p>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核心素养</a:t>
            </a:r>
            <a:r>
              <a:rPr lang="en-US" altLang="zh-CN" sz="2400" b="1" dirty="0">
                <a:latin typeface="黑体" panose="02010609060101010101" pitchFamily="49" charset="-122"/>
                <a:ea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rPr>
              <a:t>时空观念 历史解释</a:t>
            </a:r>
          </a:p>
        </p:txBody>
      </p:sp>
    </p:spTree>
    <p:extLst>
      <p:ext uri="{BB962C8B-B14F-4D97-AF65-F5344CB8AC3E}">
        <p14:creationId xmlns:p14="http://schemas.microsoft.com/office/powerpoint/2010/main" val="862885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FC4E531-F657-44B5-B95C-9E65A8B9F820}"/>
              </a:ext>
            </a:extLst>
          </p:cNvPr>
          <p:cNvSpPr/>
          <p:nvPr/>
        </p:nvSpPr>
        <p:spPr>
          <a:xfrm>
            <a:off x="461682" y="1004061"/>
            <a:ext cx="8220636" cy="3917547"/>
          </a:xfrm>
          <a:prstGeom prst="rect">
            <a:avLst/>
          </a:prstGeom>
        </p:spPr>
        <p:txBody>
          <a:bodyPr wrap="square">
            <a:spAutoFit/>
          </a:bodyPr>
          <a:lstStyle/>
          <a:p>
            <a:pPr marL="266700" indent="-266700" algn="just">
              <a:lnSpc>
                <a:spcPct val="150000"/>
              </a:lnSpc>
              <a:spcAft>
                <a:spcPts val="0"/>
              </a:spcAft>
            </a:pP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35</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2018</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年Ⅲ卷）</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1959</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年，苏共二十一大讨论通过了七年经济计划，规定</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7</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年内工业生产总值提高</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80%</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，其中发电量、钢铁产量都要求成倍增长。这反映出七年经济计划</a:t>
            </a:r>
          </a:p>
          <a:p>
            <a:pPr marL="266700" algn="just">
              <a:lnSpc>
                <a:spcPct val="150000"/>
              </a:lnSpc>
              <a:spcAft>
                <a:spcPts val="0"/>
              </a:spcAft>
              <a:tabLst>
                <a:tab pos="2695575" algn="l"/>
              </a:tabLst>
            </a:pPr>
            <a:r>
              <a:rPr lang="en-US" altLang="zh-CN" sz="24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A</a:t>
            </a:r>
            <a:r>
              <a:rPr lang="zh-CN" altLang="zh-CN" sz="24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．未能摆脱斯大林模式</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 </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         	</a:t>
            </a:r>
          </a:p>
          <a:p>
            <a:pPr marL="266700" algn="just">
              <a:lnSpc>
                <a:spcPct val="150000"/>
              </a:lnSpc>
              <a:spcAft>
                <a:spcPts val="0"/>
              </a:spcAft>
              <a:tabLst>
                <a:tab pos="2695575" algn="l"/>
              </a:tabLst>
            </a:pP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B</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．是应对马歇尔计划的举措</a:t>
            </a:r>
          </a:p>
          <a:p>
            <a:pPr marL="266700" algn="just">
              <a:lnSpc>
                <a:spcPct val="150000"/>
              </a:lnSpc>
              <a:spcAft>
                <a:spcPts val="0"/>
              </a:spcAft>
              <a:tabLst>
                <a:tab pos="2695575" algn="l"/>
              </a:tabLst>
            </a:pP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C</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．是新经济政策的延续</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    	</a:t>
            </a:r>
          </a:p>
          <a:p>
            <a:pPr marL="266700" algn="just">
              <a:lnSpc>
                <a:spcPct val="150000"/>
              </a:lnSpc>
              <a:spcAft>
                <a:spcPts val="0"/>
              </a:spcAft>
              <a:tabLst>
                <a:tab pos="2695575" algn="l"/>
              </a:tabLst>
            </a:pP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D</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．加强了国家对经济的控制</a:t>
            </a:r>
          </a:p>
        </p:txBody>
      </p:sp>
      <p:sp>
        <p:nvSpPr>
          <p:cNvPr id="3" name="文本框 2">
            <a:extLst>
              <a:ext uri="{FF2B5EF4-FFF2-40B4-BE49-F238E27FC236}">
                <a16:creationId xmlns:a16="http://schemas.microsoft.com/office/drawing/2014/main" id="{98CC592F-060F-4B32-B271-B26F161B4168}"/>
              </a:ext>
            </a:extLst>
          </p:cNvPr>
          <p:cNvSpPr txBox="1"/>
          <p:nvPr/>
        </p:nvSpPr>
        <p:spPr>
          <a:xfrm>
            <a:off x="1661978" y="5186797"/>
            <a:ext cx="4924093" cy="461665"/>
          </a:xfrm>
          <a:prstGeom prst="rect">
            <a:avLst/>
          </a:prstGeom>
          <a:solidFill>
            <a:schemeClr val="accent6">
              <a:lumMod val="40000"/>
              <a:lumOff val="60000"/>
            </a:schemeClr>
          </a:solidFill>
        </p:spPr>
        <p:txBody>
          <a:bodyPr wrap="square" rtlCol="0">
            <a:spAutoFit/>
          </a:bodyPr>
          <a:lstStyle/>
          <a:p>
            <a:pPr algn="ct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核心素养</a:t>
            </a:r>
            <a:r>
              <a:rPr lang="en-US" altLang="zh-CN" sz="2400" b="1" dirty="0">
                <a:latin typeface="黑体" panose="02010609060101010101" pitchFamily="49" charset="-122"/>
                <a:ea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rPr>
              <a:t>时空观念 历史解释</a:t>
            </a:r>
          </a:p>
        </p:txBody>
      </p:sp>
    </p:spTree>
    <p:extLst>
      <p:ext uri="{BB962C8B-B14F-4D97-AF65-F5344CB8AC3E}">
        <p14:creationId xmlns:p14="http://schemas.microsoft.com/office/powerpoint/2010/main" val="2767044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id="{810C8D66-EADC-44F4-8C5D-91B63203B1B4}"/>
              </a:ext>
            </a:extLst>
          </p:cNvPr>
          <p:cNvGraphicFramePr>
            <a:graphicFrameLocks noGrp="1"/>
          </p:cNvGraphicFramePr>
          <p:nvPr>
            <p:extLst>
              <p:ext uri="{D42A27DB-BD31-4B8C-83A1-F6EECF244321}">
                <p14:modId xmlns:p14="http://schemas.microsoft.com/office/powerpoint/2010/main" val="1245047864"/>
              </p:ext>
            </p:extLst>
          </p:nvPr>
        </p:nvGraphicFramePr>
        <p:xfrm>
          <a:off x="0" y="896789"/>
          <a:ext cx="9101962" cy="5209797"/>
        </p:xfrm>
        <a:graphic>
          <a:graphicData uri="http://schemas.openxmlformats.org/drawingml/2006/table">
            <a:tbl>
              <a:tblPr>
                <a:tableStyleId>{5C22544A-7EE6-4342-B048-85BDC9FD1C3A}</a:tableStyleId>
              </a:tblPr>
              <a:tblGrid>
                <a:gridCol w="278524">
                  <a:extLst>
                    <a:ext uri="{9D8B030D-6E8A-4147-A177-3AD203B41FA5}">
                      <a16:colId xmlns:a16="http://schemas.microsoft.com/office/drawing/2014/main" val="4268077839"/>
                    </a:ext>
                  </a:extLst>
                </a:gridCol>
                <a:gridCol w="294290">
                  <a:extLst>
                    <a:ext uri="{9D8B030D-6E8A-4147-A177-3AD203B41FA5}">
                      <a16:colId xmlns:a16="http://schemas.microsoft.com/office/drawing/2014/main" val="2804048149"/>
                    </a:ext>
                  </a:extLst>
                </a:gridCol>
                <a:gridCol w="320565">
                  <a:extLst>
                    <a:ext uri="{9D8B030D-6E8A-4147-A177-3AD203B41FA5}">
                      <a16:colId xmlns:a16="http://schemas.microsoft.com/office/drawing/2014/main" val="1607954541"/>
                    </a:ext>
                  </a:extLst>
                </a:gridCol>
                <a:gridCol w="2827283">
                  <a:extLst>
                    <a:ext uri="{9D8B030D-6E8A-4147-A177-3AD203B41FA5}">
                      <a16:colId xmlns:a16="http://schemas.microsoft.com/office/drawing/2014/main" val="2636995538"/>
                    </a:ext>
                  </a:extLst>
                </a:gridCol>
                <a:gridCol w="651641">
                  <a:extLst>
                    <a:ext uri="{9D8B030D-6E8A-4147-A177-3AD203B41FA5}">
                      <a16:colId xmlns:a16="http://schemas.microsoft.com/office/drawing/2014/main" val="2754625828"/>
                    </a:ext>
                  </a:extLst>
                </a:gridCol>
                <a:gridCol w="509752">
                  <a:extLst>
                    <a:ext uri="{9D8B030D-6E8A-4147-A177-3AD203B41FA5}">
                      <a16:colId xmlns:a16="http://schemas.microsoft.com/office/drawing/2014/main" val="612643055"/>
                    </a:ext>
                  </a:extLst>
                </a:gridCol>
                <a:gridCol w="315311">
                  <a:extLst>
                    <a:ext uri="{9D8B030D-6E8A-4147-A177-3AD203B41FA5}">
                      <a16:colId xmlns:a16="http://schemas.microsoft.com/office/drawing/2014/main" val="525882062"/>
                    </a:ext>
                  </a:extLst>
                </a:gridCol>
                <a:gridCol w="1114096">
                  <a:extLst>
                    <a:ext uri="{9D8B030D-6E8A-4147-A177-3AD203B41FA5}">
                      <a16:colId xmlns:a16="http://schemas.microsoft.com/office/drawing/2014/main" val="1932999838"/>
                    </a:ext>
                  </a:extLst>
                </a:gridCol>
                <a:gridCol w="935421">
                  <a:extLst>
                    <a:ext uri="{9D8B030D-6E8A-4147-A177-3AD203B41FA5}">
                      <a16:colId xmlns:a16="http://schemas.microsoft.com/office/drawing/2014/main" val="2262137196"/>
                    </a:ext>
                  </a:extLst>
                </a:gridCol>
                <a:gridCol w="1855079">
                  <a:extLst>
                    <a:ext uri="{9D8B030D-6E8A-4147-A177-3AD203B41FA5}">
                      <a16:colId xmlns:a16="http://schemas.microsoft.com/office/drawing/2014/main" val="1157217573"/>
                    </a:ext>
                  </a:extLst>
                </a:gridCol>
              </a:tblGrid>
              <a:tr h="638178">
                <a:tc>
                  <a:txBody>
                    <a:bodyPr/>
                    <a:lstStyle/>
                    <a:p>
                      <a:pPr algn="ctr" fontAlgn="b"/>
                      <a:r>
                        <a:rPr lang="zh-CN" altLang="en-US" sz="1400" b="1" u="none" strike="noStrike" dirty="0">
                          <a:effectLst/>
                        </a:rPr>
                        <a:t>　</a:t>
                      </a: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zh-CN" altLang="en-US" sz="1400" b="1" u="none" strike="noStrike" dirty="0">
                          <a:effectLst/>
                        </a:rPr>
                        <a:t>题号</a:t>
                      </a: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zh-CN" altLang="en-US" sz="1400" b="1" u="none" strike="noStrike">
                          <a:effectLst/>
                        </a:rPr>
                        <a:t>分值</a:t>
                      </a: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zh-CN" altLang="en-US" sz="1400" b="1" u="none" strike="noStrike" dirty="0">
                          <a:effectLst/>
                        </a:rPr>
                        <a:t>核心考点</a:t>
                      </a: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zh-CN" altLang="en-US" sz="1400" b="1" u="none" strike="noStrike" dirty="0">
                          <a:effectLst/>
                        </a:rPr>
                        <a:t>专题模块</a:t>
                      </a:r>
                      <a:endParaRPr lang="zh-CN" altLang="en-US" sz="1400" b="1" i="0" u="none" strike="noStrike" dirty="0">
                        <a:solidFill>
                          <a:srgbClr val="161616"/>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ctr"/>
                      <a:r>
                        <a:rPr lang="zh-CN" altLang="en-US" sz="1400" b="1" u="none" strike="noStrike">
                          <a:effectLst/>
                        </a:rPr>
                        <a:t>通史体系</a:t>
                      </a: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ctr"/>
                      <a:r>
                        <a:rPr lang="zh-CN" altLang="en-US" sz="1400" b="1" u="none" strike="noStrike" dirty="0">
                          <a:effectLst/>
                        </a:rPr>
                        <a:t>国别史</a:t>
                      </a: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zh-CN" altLang="en-US" sz="1400" b="1" u="none" strike="noStrike">
                          <a:effectLst/>
                        </a:rPr>
                        <a:t>材料类型</a:t>
                      </a:r>
                      <a:endParaRPr lang="zh-CN" altLang="en-US" sz="1400" b="1" i="0" u="none" strike="noStrike">
                        <a:solidFill>
                          <a:srgbClr val="161616"/>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zh-CN" altLang="en-US" sz="1400" b="1" u="none" strike="noStrike">
                          <a:effectLst/>
                        </a:rPr>
                        <a:t>设问关键词</a:t>
                      </a: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zh-CN" altLang="en-US" sz="1400" b="1" u="none" strike="noStrike">
                          <a:effectLst/>
                        </a:rPr>
                        <a:t>核心素养</a:t>
                      </a: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extLst>
                  <a:ext uri="{0D108BD9-81ED-4DB2-BD59-A6C34878D82A}">
                    <a16:rowId xmlns:a16="http://schemas.microsoft.com/office/drawing/2014/main" val="889000758"/>
                  </a:ext>
                </a:extLst>
              </a:tr>
              <a:tr h="331305">
                <a:tc rowSpan="12">
                  <a:txBody>
                    <a:bodyPr/>
                    <a:lstStyle/>
                    <a:p>
                      <a:pPr algn="ctr" fontAlgn="ctr"/>
                      <a:r>
                        <a:rPr lang="zh-CN" altLang="en-US" sz="1400" b="1" u="none" strike="noStrike">
                          <a:effectLst/>
                        </a:rPr>
                        <a:t>选择题</a:t>
                      </a: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en-US" altLang="zh-CN" sz="1400" b="1" u="none" strike="noStrike">
                          <a:effectLst/>
                        </a:rPr>
                        <a:t>24</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en-US" altLang="zh-CN" sz="1400" b="1" u="none" strike="noStrike">
                          <a:effectLst/>
                        </a:rPr>
                        <a:t>4</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zh-CN" altLang="en-US" sz="1400" b="1" u="none" strike="noStrike">
                          <a:effectLst/>
                        </a:rPr>
                        <a:t>古代中国手工业发展</a:t>
                      </a:r>
                      <a:r>
                        <a:rPr lang="en-US" altLang="zh-CN" sz="1400" b="1" u="none" strike="noStrike">
                          <a:effectLst/>
                        </a:rPr>
                        <a:t>——</a:t>
                      </a:r>
                      <a:r>
                        <a:rPr lang="zh-CN" altLang="en-US" sz="1400" b="1" u="none" strike="noStrike">
                          <a:effectLst/>
                        </a:rPr>
                        <a:t>先秦冶金</a:t>
                      </a: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zh-CN" altLang="en-US" sz="1400" b="1" u="none" strike="noStrike" dirty="0">
                          <a:effectLst/>
                        </a:rPr>
                        <a:t>经济</a:t>
                      </a:r>
                      <a:endParaRPr lang="zh-CN" altLang="en-US" sz="1400" b="1" i="0" u="none" strike="noStrike" dirty="0">
                        <a:solidFill>
                          <a:srgbClr val="161616"/>
                        </a:solidFill>
                        <a:effectLst/>
                        <a:latin typeface="等线" panose="02010600030101010101" pitchFamily="2" charset="-122"/>
                        <a:ea typeface="等线" panose="02010600030101010101" pitchFamily="2" charset="-122"/>
                      </a:endParaRPr>
                    </a:p>
                  </a:txBody>
                  <a:tcPr marL="3081" marR="3081" marT="3081" marB="0" anchor="ctr">
                    <a:solidFill>
                      <a:schemeClr val="accent1">
                        <a:lumMod val="60000"/>
                        <a:lumOff val="40000"/>
                      </a:schemeClr>
                    </a:solidFill>
                  </a:tcPr>
                </a:tc>
                <a:tc rowSpan="4">
                  <a:txBody>
                    <a:bodyPr/>
                    <a:lstStyle/>
                    <a:p>
                      <a:pPr algn="ctr" fontAlgn="ctr"/>
                      <a:r>
                        <a:rPr lang="zh-CN" altLang="en-US" sz="1400" b="1" u="none" strike="noStrike" dirty="0">
                          <a:effectLst/>
                        </a:rPr>
                        <a:t>古代中国</a:t>
                      </a: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3081" marR="3081" marT="3081" marB="0" anchor="ctr"/>
                </a:tc>
                <a:tc rowSpan="8">
                  <a:txBody>
                    <a:bodyPr/>
                    <a:lstStyle/>
                    <a:p>
                      <a:pPr algn="ctr" fontAlgn="ctr"/>
                      <a:r>
                        <a:rPr lang="zh-CN" altLang="en-US" sz="1400" b="1" u="none" strike="noStrike" dirty="0">
                          <a:effectLst/>
                        </a:rPr>
                        <a:t>中国史</a:t>
                      </a: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zh-CN" altLang="en-US" sz="1400" b="1" u="none" strike="noStrike" dirty="0">
                          <a:effectLst/>
                        </a:rPr>
                        <a:t>历史地图</a:t>
                      </a:r>
                      <a:endParaRPr lang="zh-CN" altLang="en-US" sz="1400" b="1" i="0" u="none" strike="noStrike" dirty="0">
                        <a:solidFill>
                          <a:srgbClr val="161616"/>
                        </a:solidFill>
                        <a:effectLst/>
                        <a:latin typeface="等线" panose="02010600030101010101" pitchFamily="2" charset="-122"/>
                        <a:ea typeface="等线" panose="02010600030101010101" pitchFamily="2" charset="-122"/>
                      </a:endParaRPr>
                    </a:p>
                  </a:txBody>
                  <a:tcPr marL="3081" marR="3081" marT="3081" marB="0" anchor="ctr">
                    <a:solidFill>
                      <a:schemeClr val="accent1">
                        <a:lumMod val="60000"/>
                        <a:lumOff val="40000"/>
                      </a:schemeClr>
                    </a:solidFill>
                  </a:tcPr>
                </a:tc>
                <a:tc>
                  <a:txBody>
                    <a:bodyPr/>
                    <a:lstStyle/>
                    <a:p>
                      <a:pPr algn="ctr" fontAlgn="b"/>
                      <a:r>
                        <a:rPr lang="zh-CN" altLang="en-US" sz="1400" b="1" u="none" strike="noStrike" dirty="0">
                          <a:effectLst/>
                        </a:rPr>
                        <a:t>据此可知</a:t>
                      </a:r>
                      <a:endParaRPr lang="zh-CN" altLang="en-US" sz="1400" b="1" i="0" u="none" strike="noStrike" dirty="0">
                        <a:solidFill>
                          <a:srgbClr val="C65911"/>
                        </a:solidFill>
                        <a:effectLst/>
                        <a:latin typeface="等线" panose="02010600030101010101" pitchFamily="2" charset="-122"/>
                        <a:ea typeface="等线" panose="02010600030101010101" pitchFamily="2" charset="-122"/>
                      </a:endParaRPr>
                    </a:p>
                  </a:txBody>
                  <a:tcPr marL="3081" marR="3081" marT="3081" marB="0" anchor="ctr">
                    <a:solidFill>
                      <a:schemeClr val="bg2">
                        <a:lumMod val="75000"/>
                      </a:schemeClr>
                    </a:solidFill>
                  </a:tcPr>
                </a:tc>
                <a:tc>
                  <a:txBody>
                    <a:bodyPr/>
                    <a:lstStyle/>
                    <a:p>
                      <a:pPr algn="ctr" fontAlgn="b"/>
                      <a:r>
                        <a:rPr lang="zh-CN" altLang="en-US" sz="1400" b="1" u="none" strike="noStrike">
                          <a:effectLst/>
                        </a:rPr>
                        <a:t>史料实证 唯物史观</a:t>
                      </a: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extLst>
                  <a:ext uri="{0D108BD9-81ED-4DB2-BD59-A6C34878D82A}">
                    <a16:rowId xmlns:a16="http://schemas.microsoft.com/office/drawing/2014/main" val="4033203275"/>
                  </a:ext>
                </a:extLst>
              </a:tr>
              <a:tr h="331305">
                <a:tc vMerge="1">
                  <a:txBody>
                    <a:bodyPr/>
                    <a:lstStyle/>
                    <a:p>
                      <a:endParaRPr lang="zh-CN" altLang="en-US"/>
                    </a:p>
                  </a:txBody>
                  <a:tcPr/>
                </a:tc>
                <a:tc>
                  <a:txBody>
                    <a:bodyPr/>
                    <a:lstStyle/>
                    <a:p>
                      <a:pPr algn="ctr" fontAlgn="b"/>
                      <a:r>
                        <a:rPr lang="en-US" altLang="zh-CN" sz="1400" b="1" u="none" strike="noStrike">
                          <a:effectLst/>
                        </a:rPr>
                        <a:t>25</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en-US" altLang="zh-CN" sz="1400" b="1" u="none" strike="noStrike">
                          <a:effectLst/>
                        </a:rPr>
                        <a:t>4</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zh-CN" altLang="en-US" sz="1400" b="1" u="none" strike="noStrike">
                          <a:effectLst/>
                        </a:rPr>
                        <a:t>古代中国政治</a:t>
                      </a:r>
                      <a:r>
                        <a:rPr lang="en-US" altLang="zh-CN" sz="1400" b="1" u="none" strike="noStrike">
                          <a:effectLst/>
                        </a:rPr>
                        <a:t>——</a:t>
                      </a:r>
                      <a:r>
                        <a:rPr lang="zh-CN" altLang="en-US" sz="1400" b="1" u="none" strike="noStrike">
                          <a:effectLst/>
                        </a:rPr>
                        <a:t>官僚制度</a:t>
                      </a: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zh-CN" altLang="en-US" sz="1400" b="1" u="none" strike="noStrike" dirty="0">
                          <a:effectLst/>
                        </a:rPr>
                        <a:t>政治</a:t>
                      </a:r>
                      <a:endParaRPr lang="zh-CN" altLang="en-US" sz="1400" b="1" i="0" u="none" strike="noStrike" dirty="0">
                        <a:solidFill>
                          <a:srgbClr val="161616"/>
                        </a:solidFill>
                        <a:effectLst/>
                        <a:latin typeface="等线" panose="02010600030101010101" pitchFamily="2" charset="-122"/>
                        <a:ea typeface="等线" panose="02010600030101010101" pitchFamily="2" charset="-122"/>
                      </a:endParaRPr>
                    </a:p>
                  </a:txBody>
                  <a:tcPr marL="3081" marR="3081" marT="3081" marB="0" anchor="ctr">
                    <a:solidFill>
                      <a:schemeClr val="accent6">
                        <a:lumMod val="60000"/>
                        <a:lumOff val="40000"/>
                      </a:schemeClr>
                    </a:solidFill>
                  </a:tcPr>
                </a:tc>
                <a:tc vMerge="1">
                  <a:txBody>
                    <a:bodyPr/>
                    <a:lstStyle/>
                    <a:p>
                      <a:endParaRPr lang="zh-CN" altLang="en-US"/>
                    </a:p>
                  </a:txBody>
                  <a:tcPr/>
                </a:tc>
                <a:tc vMerge="1">
                  <a:txBody>
                    <a:bodyPr/>
                    <a:lstStyle/>
                    <a:p>
                      <a:endParaRPr lang="zh-CN" altLang="en-US"/>
                    </a:p>
                  </a:txBody>
                  <a:tcPr/>
                </a:tc>
                <a:tc>
                  <a:txBody>
                    <a:bodyPr/>
                    <a:lstStyle/>
                    <a:p>
                      <a:pPr algn="ctr" fontAlgn="b"/>
                      <a:r>
                        <a:rPr lang="zh-CN" altLang="en-US" sz="1400" b="1" u="none" strike="noStrike" dirty="0">
                          <a:effectLst/>
                        </a:rPr>
                        <a:t>图表数据</a:t>
                      </a:r>
                      <a:endParaRPr lang="zh-CN" altLang="en-US" sz="1400" b="1" i="0" u="none" strike="noStrike" dirty="0">
                        <a:solidFill>
                          <a:srgbClr val="161616"/>
                        </a:solidFill>
                        <a:effectLst/>
                        <a:latin typeface="等线" panose="02010600030101010101" pitchFamily="2" charset="-122"/>
                        <a:ea typeface="等线" panose="02010600030101010101" pitchFamily="2" charset="-122"/>
                      </a:endParaRPr>
                    </a:p>
                  </a:txBody>
                  <a:tcPr marL="3081" marR="3081" marT="3081" marB="0" anchor="ctr">
                    <a:solidFill>
                      <a:schemeClr val="accent4">
                        <a:lumMod val="40000"/>
                        <a:lumOff val="60000"/>
                      </a:schemeClr>
                    </a:solidFill>
                  </a:tcPr>
                </a:tc>
                <a:tc>
                  <a:txBody>
                    <a:bodyPr/>
                    <a:lstStyle/>
                    <a:p>
                      <a:pPr algn="ctr" fontAlgn="b"/>
                      <a:r>
                        <a:rPr lang="zh-CN" altLang="en-US" sz="1400" b="1" u="none" strike="noStrike" dirty="0">
                          <a:effectLst/>
                        </a:rPr>
                        <a:t>反映</a:t>
                      </a:r>
                      <a:endParaRPr lang="zh-CN" altLang="en-US" sz="1400" b="1" i="0" u="none" strike="noStrike" dirty="0">
                        <a:solidFill>
                          <a:srgbClr val="FF0000"/>
                        </a:solidFill>
                        <a:effectLst/>
                        <a:latin typeface="等线" panose="02010600030101010101" pitchFamily="2" charset="-122"/>
                        <a:ea typeface="等线" panose="02010600030101010101" pitchFamily="2" charset="-122"/>
                      </a:endParaRPr>
                    </a:p>
                  </a:txBody>
                  <a:tcPr marL="3081" marR="3081" marT="3081" marB="0" anchor="ctr">
                    <a:solidFill>
                      <a:schemeClr val="accent6">
                        <a:lumMod val="60000"/>
                        <a:lumOff val="40000"/>
                      </a:schemeClr>
                    </a:solidFill>
                  </a:tcPr>
                </a:tc>
                <a:tc>
                  <a:txBody>
                    <a:bodyPr/>
                    <a:lstStyle/>
                    <a:p>
                      <a:pPr algn="ctr" fontAlgn="b"/>
                      <a:r>
                        <a:rPr lang="zh-CN" altLang="en-US" sz="1400" b="1" u="none" strike="noStrike" dirty="0">
                          <a:solidFill>
                            <a:srgbClr val="FF0000"/>
                          </a:solidFill>
                          <a:effectLst/>
                        </a:rPr>
                        <a:t>历史解释</a:t>
                      </a:r>
                      <a:endParaRPr lang="zh-CN" altLang="en-US" sz="1400" b="1" i="0" u="none" strike="noStrike" dirty="0">
                        <a:solidFill>
                          <a:srgbClr val="FF0000"/>
                        </a:solidFill>
                        <a:effectLst/>
                        <a:latin typeface="等线" panose="02010600030101010101" pitchFamily="2" charset="-122"/>
                        <a:ea typeface="等线" panose="02010600030101010101" pitchFamily="2" charset="-122"/>
                      </a:endParaRPr>
                    </a:p>
                  </a:txBody>
                  <a:tcPr marL="3081" marR="3081" marT="3081" marB="0" anchor="ctr"/>
                </a:tc>
                <a:extLst>
                  <a:ext uri="{0D108BD9-81ED-4DB2-BD59-A6C34878D82A}">
                    <a16:rowId xmlns:a16="http://schemas.microsoft.com/office/drawing/2014/main" val="2604681198"/>
                  </a:ext>
                </a:extLst>
              </a:tr>
              <a:tr h="331305">
                <a:tc vMerge="1">
                  <a:txBody>
                    <a:bodyPr/>
                    <a:lstStyle/>
                    <a:p>
                      <a:endParaRPr lang="zh-CN" altLang="en-US"/>
                    </a:p>
                  </a:txBody>
                  <a:tcPr/>
                </a:tc>
                <a:tc>
                  <a:txBody>
                    <a:bodyPr/>
                    <a:lstStyle/>
                    <a:p>
                      <a:pPr algn="ctr" fontAlgn="b"/>
                      <a:r>
                        <a:rPr lang="en-US" altLang="zh-CN" sz="1400" b="1" u="none" strike="noStrike">
                          <a:effectLst/>
                        </a:rPr>
                        <a:t>26</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en-US" altLang="zh-CN" sz="1400" b="1" u="none" strike="noStrike">
                          <a:effectLst/>
                        </a:rPr>
                        <a:t>4</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zh-CN" altLang="en-US" sz="1400" b="1" u="none" strike="noStrike">
                          <a:effectLst/>
                        </a:rPr>
                        <a:t>古代中国科技成就</a:t>
                      </a:r>
                      <a:r>
                        <a:rPr lang="en-US" altLang="zh-CN" sz="1400" b="1" u="none" strike="noStrike">
                          <a:effectLst/>
                        </a:rPr>
                        <a:t>——</a:t>
                      </a:r>
                      <a:r>
                        <a:rPr lang="zh-CN" altLang="en-US" sz="1400" b="1" u="none" strike="noStrike">
                          <a:effectLst/>
                        </a:rPr>
                        <a:t>药学</a:t>
                      </a: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zh-CN" altLang="en-US" sz="1400" b="1" u="none" strike="noStrike" dirty="0">
                          <a:effectLst/>
                        </a:rPr>
                        <a:t>文化</a:t>
                      </a:r>
                      <a:endParaRPr lang="zh-CN" altLang="en-US" sz="1400" b="1" i="0" u="none" strike="noStrike" dirty="0">
                        <a:solidFill>
                          <a:srgbClr val="161616"/>
                        </a:solidFill>
                        <a:effectLst/>
                        <a:latin typeface="等线" panose="02010600030101010101" pitchFamily="2" charset="-122"/>
                        <a:ea typeface="等线" panose="02010600030101010101" pitchFamily="2" charset="-122"/>
                      </a:endParaRPr>
                    </a:p>
                  </a:txBody>
                  <a:tcPr marL="3081" marR="3081" marT="3081" marB="0" anchor="ctr">
                    <a:solidFill>
                      <a:schemeClr val="accent2">
                        <a:lumMod val="60000"/>
                        <a:lumOff val="40000"/>
                      </a:schemeClr>
                    </a:solidFill>
                  </a:tcPr>
                </a:tc>
                <a:tc vMerge="1">
                  <a:txBody>
                    <a:bodyPr/>
                    <a:lstStyle/>
                    <a:p>
                      <a:endParaRPr lang="zh-CN" altLang="en-US"/>
                    </a:p>
                  </a:txBody>
                  <a:tcPr/>
                </a:tc>
                <a:tc vMerge="1">
                  <a:txBody>
                    <a:bodyPr/>
                    <a:lstStyle/>
                    <a:p>
                      <a:endParaRPr lang="zh-CN" altLang="en-US"/>
                    </a:p>
                  </a:txBody>
                  <a:tcPr/>
                </a:tc>
                <a:tc>
                  <a:txBody>
                    <a:bodyPr/>
                    <a:lstStyle/>
                    <a:p>
                      <a:pPr algn="ctr" fontAlgn="b"/>
                      <a:r>
                        <a:rPr lang="zh-CN" altLang="en-US" sz="1400" b="1" u="none" strike="noStrike" dirty="0">
                          <a:effectLst/>
                        </a:rPr>
                        <a:t>文字材料</a:t>
                      </a:r>
                      <a:endParaRPr lang="zh-CN" altLang="en-US" sz="1400" b="1" i="0" u="none" strike="noStrike" dirty="0">
                        <a:solidFill>
                          <a:srgbClr val="161616"/>
                        </a:solidFill>
                        <a:effectLst/>
                        <a:latin typeface="等线" panose="02010600030101010101" pitchFamily="2" charset="-122"/>
                        <a:ea typeface="等线" panose="02010600030101010101" pitchFamily="2" charset="-122"/>
                      </a:endParaRPr>
                    </a:p>
                  </a:txBody>
                  <a:tcPr marL="3081" marR="3081" marT="3081" marB="0" anchor="ctr">
                    <a:solidFill>
                      <a:schemeClr val="accent1">
                        <a:lumMod val="60000"/>
                        <a:lumOff val="40000"/>
                      </a:schemeClr>
                    </a:solidFill>
                  </a:tcPr>
                </a:tc>
                <a:tc>
                  <a:txBody>
                    <a:bodyPr/>
                    <a:lstStyle/>
                    <a:p>
                      <a:pPr algn="ctr" fontAlgn="b"/>
                      <a:r>
                        <a:rPr lang="zh-CN" altLang="en-US" sz="1400" b="1" u="none" strike="noStrike" dirty="0">
                          <a:effectLst/>
                        </a:rPr>
                        <a:t>说明</a:t>
                      </a:r>
                      <a:endParaRPr lang="zh-CN" altLang="en-US" sz="1400" b="1" i="0" u="none" strike="noStrike" dirty="0">
                        <a:solidFill>
                          <a:srgbClr val="00B050"/>
                        </a:solidFill>
                        <a:effectLst/>
                        <a:latin typeface="等线" panose="02010600030101010101" pitchFamily="2" charset="-122"/>
                        <a:ea typeface="等线" panose="02010600030101010101" pitchFamily="2" charset="-122"/>
                      </a:endParaRPr>
                    </a:p>
                  </a:txBody>
                  <a:tcPr marL="3081" marR="3081" marT="3081" marB="0" anchor="ctr">
                    <a:solidFill>
                      <a:schemeClr val="accent2">
                        <a:lumMod val="60000"/>
                        <a:lumOff val="40000"/>
                      </a:schemeClr>
                    </a:solidFill>
                  </a:tcPr>
                </a:tc>
                <a:tc>
                  <a:txBody>
                    <a:bodyPr/>
                    <a:lstStyle/>
                    <a:p>
                      <a:pPr algn="ctr" fontAlgn="b"/>
                      <a:r>
                        <a:rPr lang="zh-CN" altLang="en-US" sz="1400" b="1" u="none" strike="noStrike" dirty="0">
                          <a:solidFill>
                            <a:srgbClr val="FF0000"/>
                          </a:solidFill>
                          <a:effectLst/>
                        </a:rPr>
                        <a:t>历史解释</a:t>
                      </a:r>
                      <a:endParaRPr lang="zh-CN" altLang="en-US" sz="1400" b="1" i="0" u="none" strike="noStrike" dirty="0">
                        <a:solidFill>
                          <a:srgbClr val="FF0000"/>
                        </a:solidFill>
                        <a:effectLst/>
                        <a:latin typeface="等线" panose="02010600030101010101" pitchFamily="2" charset="-122"/>
                        <a:ea typeface="等线" panose="02010600030101010101" pitchFamily="2" charset="-122"/>
                      </a:endParaRPr>
                    </a:p>
                  </a:txBody>
                  <a:tcPr marL="3081" marR="3081" marT="3081" marB="0" anchor="ctr"/>
                </a:tc>
                <a:extLst>
                  <a:ext uri="{0D108BD9-81ED-4DB2-BD59-A6C34878D82A}">
                    <a16:rowId xmlns:a16="http://schemas.microsoft.com/office/drawing/2014/main" val="2400093463"/>
                  </a:ext>
                </a:extLst>
              </a:tr>
              <a:tr h="331305">
                <a:tc vMerge="1">
                  <a:txBody>
                    <a:bodyPr/>
                    <a:lstStyle/>
                    <a:p>
                      <a:endParaRPr lang="zh-CN" altLang="en-US"/>
                    </a:p>
                  </a:txBody>
                  <a:tcPr/>
                </a:tc>
                <a:tc>
                  <a:txBody>
                    <a:bodyPr/>
                    <a:lstStyle/>
                    <a:p>
                      <a:pPr algn="ctr" fontAlgn="b"/>
                      <a:r>
                        <a:rPr lang="en-US" altLang="zh-CN" sz="1400" b="1" u="none" strike="noStrike">
                          <a:effectLst/>
                        </a:rPr>
                        <a:t>27</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en-US" altLang="zh-CN" sz="1400" b="1" u="none" strike="noStrike">
                          <a:effectLst/>
                        </a:rPr>
                        <a:t>4</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zh-CN" altLang="en-US" sz="1400" b="1" u="none" strike="noStrike">
                          <a:effectLst/>
                        </a:rPr>
                        <a:t>古代中国文化</a:t>
                      </a:r>
                      <a:r>
                        <a:rPr lang="en-US" altLang="zh-CN" sz="1400" b="1" u="none" strike="noStrike">
                          <a:effectLst/>
                        </a:rPr>
                        <a:t>——</a:t>
                      </a:r>
                      <a:r>
                        <a:rPr lang="zh-CN" altLang="en-US" sz="1400" b="1" u="none" strike="noStrike">
                          <a:effectLst/>
                        </a:rPr>
                        <a:t>明清思想观念变迁</a:t>
                      </a: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zh-CN" altLang="en-US" sz="1400" b="1" u="none" strike="noStrike" dirty="0">
                          <a:effectLst/>
                        </a:rPr>
                        <a:t>文化</a:t>
                      </a:r>
                      <a:endParaRPr lang="zh-CN" altLang="en-US" sz="1400" b="1" i="0" u="none" strike="noStrike" dirty="0">
                        <a:solidFill>
                          <a:srgbClr val="161616"/>
                        </a:solidFill>
                        <a:effectLst/>
                        <a:latin typeface="等线" panose="02010600030101010101" pitchFamily="2" charset="-122"/>
                        <a:ea typeface="等线" panose="02010600030101010101" pitchFamily="2" charset="-122"/>
                      </a:endParaRPr>
                    </a:p>
                  </a:txBody>
                  <a:tcPr marL="3081" marR="3081" marT="3081" marB="0" anchor="ctr">
                    <a:solidFill>
                      <a:schemeClr val="accent2">
                        <a:lumMod val="60000"/>
                        <a:lumOff val="40000"/>
                      </a:schemeClr>
                    </a:solidFill>
                  </a:tcPr>
                </a:tc>
                <a:tc vMerge="1">
                  <a:txBody>
                    <a:bodyPr/>
                    <a:lstStyle/>
                    <a:p>
                      <a:endParaRPr lang="zh-CN" altLang="en-US"/>
                    </a:p>
                  </a:txBody>
                  <a:tcPr/>
                </a:tc>
                <a:tc vMerge="1">
                  <a:txBody>
                    <a:bodyPr/>
                    <a:lstStyle/>
                    <a:p>
                      <a:endParaRPr lang="zh-CN" altLang="en-US"/>
                    </a:p>
                  </a:txBody>
                  <a:tcPr/>
                </a:tc>
                <a:tc>
                  <a:txBody>
                    <a:bodyPr/>
                    <a:lstStyle/>
                    <a:p>
                      <a:pPr algn="ctr" fontAlgn="b"/>
                      <a:r>
                        <a:rPr lang="zh-CN" altLang="en-US" sz="1400" b="1" u="none" strike="noStrike" dirty="0">
                          <a:effectLst/>
                        </a:rPr>
                        <a:t>文字材料</a:t>
                      </a:r>
                      <a:endParaRPr lang="zh-CN" altLang="en-US" sz="1400" b="1" i="0" u="none" strike="noStrike" dirty="0">
                        <a:solidFill>
                          <a:srgbClr val="161616"/>
                        </a:solidFill>
                        <a:effectLst/>
                        <a:latin typeface="等线" panose="02010600030101010101" pitchFamily="2" charset="-122"/>
                        <a:ea typeface="等线" panose="02010600030101010101" pitchFamily="2" charset="-122"/>
                      </a:endParaRPr>
                    </a:p>
                  </a:txBody>
                  <a:tcPr marL="3081" marR="3081" marT="3081" marB="0" anchor="ctr">
                    <a:solidFill>
                      <a:schemeClr val="accent1">
                        <a:lumMod val="60000"/>
                        <a:lumOff val="40000"/>
                      </a:schemeClr>
                    </a:solidFill>
                  </a:tcPr>
                </a:tc>
                <a:tc>
                  <a:txBody>
                    <a:bodyPr/>
                    <a:lstStyle/>
                    <a:p>
                      <a:pPr algn="ctr" fontAlgn="b"/>
                      <a:r>
                        <a:rPr lang="zh-CN" altLang="en-US" sz="1400" b="1" u="none" strike="noStrike" dirty="0">
                          <a:effectLst/>
                        </a:rPr>
                        <a:t>说明</a:t>
                      </a:r>
                      <a:endParaRPr lang="zh-CN" altLang="en-US" sz="1400" b="1" i="0" u="none" strike="noStrike" dirty="0">
                        <a:solidFill>
                          <a:srgbClr val="00B050"/>
                        </a:solidFill>
                        <a:effectLst/>
                        <a:latin typeface="等线" panose="02010600030101010101" pitchFamily="2" charset="-122"/>
                        <a:ea typeface="等线" panose="02010600030101010101" pitchFamily="2" charset="-122"/>
                      </a:endParaRPr>
                    </a:p>
                  </a:txBody>
                  <a:tcPr marL="3081" marR="3081" marT="3081" marB="0" anchor="ctr">
                    <a:solidFill>
                      <a:schemeClr val="accent2">
                        <a:lumMod val="60000"/>
                        <a:lumOff val="40000"/>
                      </a:schemeClr>
                    </a:solidFill>
                  </a:tcPr>
                </a:tc>
                <a:tc>
                  <a:txBody>
                    <a:bodyPr/>
                    <a:lstStyle/>
                    <a:p>
                      <a:pPr algn="ctr" fontAlgn="b"/>
                      <a:r>
                        <a:rPr lang="zh-CN" altLang="en-US" sz="1400" b="1" u="none" strike="noStrike" dirty="0">
                          <a:solidFill>
                            <a:srgbClr val="FF0000"/>
                          </a:solidFill>
                          <a:effectLst/>
                        </a:rPr>
                        <a:t>历史解释</a:t>
                      </a:r>
                      <a:endParaRPr lang="zh-CN" altLang="en-US" sz="1400" b="1" i="0" u="none" strike="noStrike" dirty="0">
                        <a:solidFill>
                          <a:srgbClr val="FF0000"/>
                        </a:solidFill>
                        <a:effectLst/>
                        <a:latin typeface="等线" panose="02010600030101010101" pitchFamily="2" charset="-122"/>
                        <a:ea typeface="等线" panose="02010600030101010101" pitchFamily="2" charset="-122"/>
                      </a:endParaRPr>
                    </a:p>
                  </a:txBody>
                  <a:tcPr marL="3081" marR="3081" marT="3081" marB="0" anchor="ctr"/>
                </a:tc>
                <a:extLst>
                  <a:ext uri="{0D108BD9-81ED-4DB2-BD59-A6C34878D82A}">
                    <a16:rowId xmlns:a16="http://schemas.microsoft.com/office/drawing/2014/main" val="765759451"/>
                  </a:ext>
                </a:extLst>
              </a:tr>
              <a:tr h="331305">
                <a:tc vMerge="1">
                  <a:txBody>
                    <a:bodyPr/>
                    <a:lstStyle/>
                    <a:p>
                      <a:endParaRPr lang="zh-CN" altLang="en-US"/>
                    </a:p>
                  </a:txBody>
                  <a:tcPr/>
                </a:tc>
                <a:tc>
                  <a:txBody>
                    <a:bodyPr/>
                    <a:lstStyle/>
                    <a:p>
                      <a:pPr algn="ctr" fontAlgn="b"/>
                      <a:r>
                        <a:rPr lang="en-US" altLang="zh-CN" sz="1400" b="1" u="none" strike="noStrike">
                          <a:effectLst/>
                        </a:rPr>
                        <a:t>28</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en-US" altLang="zh-CN" sz="1400" b="1" u="none" strike="noStrike">
                          <a:effectLst/>
                        </a:rPr>
                        <a:t>4</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zh-CN" altLang="en-US" sz="1400" b="1" u="none" strike="noStrike">
                          <a:effectLst/>
                        </a:rPr>
                        <a:t>近代中国思想解放潮流</a:t>
                      </a:r>
                      <a:r>
                        <a:rPr lang="en-US" altLang="zh-CN" sz="1400" b="1" u="none" strike="noStrike">
                          <a:effectLst/>
                        </a:rPr>
                        <a:t>——</a:t>
                      </a:r>
                      <a:r>
                        <a:rPr lang="zh-CN" altLang="en-US" sz="1400" b="1" u="none" strike="noStrike">
                          <a:effectLst/>
                        </a:rPr>
                        <a:t>维新思想（严复）</a:t>
                      </a: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zh-CN" altLang="en-US" sz="1400" b="1" u="none" strike="noStrike" dirty="0">
                          <a:effectLst/>
                        </a:rPr>
                        <a:t>文化</a:t>
                      </a:r>
                      <a:endParaRPr lang="zh-CN" altLang="en-US" sz="1400" b="1" i="0" u="none" strike="noStrike" dirty="0">
                        <a:solidFill>
                          <a:srgbClr val="161616"/>
                        </a:solidFill>
                        <a:effectLst/>
                        <a:latin typeface="等线" panose="02010600030101010101" pitchFamily="2" charset="-122"/>
                        <a:ea typeface="等线" panose="02010600030101010101" pitchFamily="2" charset="-122"/>
                      </a:endParaRPr>
                    </a:p>
                  </a:txBody>
                  <a:tcPr marL="3081" marR="3081" marT="3081" marB="0" anchor="ctr">
                    <a:solidFill>
                      <a:schemeClr val="accent2">
                        <a:lumMod val="60000"/>
                        <a:lumOff val="40000"/>
                      </a:schemeClr>
                    </a:solidFill>
                  </a:tcPr>
                </a:tc>
                <a:tc rowSpan="2">
                  <a:txBody>
                    <a:bodyPr/>
                    <a:lstStyle/>
                    <a:p>
                      <a:pPr algn="ctr" fontAlgn="ctr"/>
                      <a:r>
                        <a:rPr lang="zh-CN" altLang="en-US" sz="1400" b="1" u="none" strike="noStrike">
                          <a:effectLst/>
                        </a:rPr>
                        <a:t>近代中国</a:t>
                      </a: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vMerge="1">
                  <a:txBody>
                    <a:bodyPr/>
                    <a:lstStyle/>
                    <a:p>
                      <a:endParaRPr lang="zh-CN" altLang="en-US"/>
                    </a:p>
                  </a:txBody>
                  <a:tcPr/>
                </a:tc>
                <a:tc>
                  <a:txBody>
                    <a:bodyPr/>
                    <a:lstStyle/>
                    <a:p>
                      <a:pPr algn="ctr" fontAlgn="b"/>
                      <a:r>
                        <a:rPr lang="zh-CN" altLang="en-US" sz="1400" b="1" u="none" strike="noStrike" dirty="0">
                          <a:effectLst/>
                        </a:rPr>
                        <a:t>文字材料</a:t>
                      </a:r>
                      <a:endParaRPr lang="zh-CN" altLang="en-US" sz="1400" b="1" i="0" u="none" strike="noStrike" dirty="0">
                        <a:solidFill>
                          <a:srgbClr val="161616"/>
                        </a:solidFill>
                        <a:effectLst/>
                        <a:latin typeface="等线" panose="02010600030101010101" pitchFamily="2" charset="-122"/>
                        <a:ea typeface="等线" panose="02010600030101010101" pitchFamily="2" charset="-122"/>
                      </a:endParaRPr>
                    </a:p>
                  </a:txBody>
                  <a:tcPr marL="3081" marR="3081" marT="3081" marB="0" anchor="ctr">
                    <a:solidFill>
                      <a:schemeClr val="accent1">
                        <a:lumMod val="60000"/>
                        <a:lumOff val="40000"/>
                      </a:schemeClr>
                    </a:solidFill>
                  </a:tcPr>
                </a:tc>
                <a:tc>
                  <a:txBody>
                    <a:bodyPr/>
                    <a:lstStyle/>
                    <a:p>
                      <a:pPr algn="ctr" fontAlgn="b"/>
                      <a:r>
                        <a:rPr lang="zh-CN" altLang="en-US" sz="1400" b="1" u="none" strike="noStrike" dirty="0">
                          <a:effectLst/>
                        </a:rPr>
                        <a:t>意在</a:t>
                      </a: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3081" marR="3081" marT="3081" marB="0" anchor="ctr">
                    <a:solidFill>
                      <a:schemeClr val="accent4">
                        <a:lumMod val="60000"/>
                        <a:lumOff val="40000"/>
                      </a:schemeClr>
                    </a:solidFill>
                  </a:tcPr>
                </a:tc>
                <a:tc>
                  <a:txBody>
                    <a:bodyPr/>
                    <a:lstStyle/>
                    <a:p>
                      <a:pPr algn="ctr" fontAlgn="b"/>
                      <a:r>
                        <a:rPr lang="zh-CN" altLang="en-US" sz="1400" b="1" u="none" strike="noStrike" dirty="0">
                          <a:solidFill>
                            <a:srgbClr val="FF0000"/>
                          </a:solidFill>
                          <a:effectLst/>
                        </a:rPr>
                        <a:t>历史解释、</a:t>
                      </a:r>
                      <a:r>
                        <a:rPr lang="zh-CN" altLang="en-US" sz="1400" b="1" u="none" strike="noStrike" dirty="0">
                          <a:solidFill>
                            <a:schemeClr val="accent6"/>
                          </a:solidFill>
                          <a:effectLst/>
                        </a:rPr>
                        <a:t>时空观念</a:t>
                      </a:r>
                      <a:endParaRPr lang="zh-CN" altLang="en-US" sz="1400" b="1" i="0" u="none" strike="noStrike" dirty="0">
                        <a:solidFill>
                          <a:schemeClr val="accent6"/>
                        </a:solidFill>
                        <a:effectLst/>
                        <a:latin typeface="等线" panose="02010600030101010101" pitchFamily="2" charset="-122"/>
                        <a:ea typeface="等线" panose="02010600030101010101" pitchFamily="2" charset="-122"/>
                      </a:endParaRPr>
                    </a:p>
                  </a:txBody>
                  <a:tcPr marL="3081" marR="3081" marT="3081" marB="0" anchor="ctr"/>
                </a:tc>
                <a:extLst>
                  <a:ext uri="{0D108BD9-81ED-4DB2-BD59-A6C34878D82A}">
                    <a16:rowId xmlns:a16="http://schemas.microsoft.com/office/drawing/2014/main" val="3486221424"/>
                  </a:ext>
                </a:extLst>
              </a:tr>
              <a:tr h="331305">
                <a:tc vMerge="1">
                  <a:txBody>
                    <a:bodyPr/>
                    <a:lstStyle/>
                    <a:p>
                      <a:endParaRPr lang="zh-CN" altLang="en-US"/>
                    </a:p>
                  </a:txBody>
                  <a:tcPr/>
                </a:tc>
                <a:tc>
                  <a:txBody>
                    <a:bodyPr/>
                    <a:lstStyle/>
                    <a:p>
                      <a:pPr algn="ctr" fontAlgn="b"/>
                      <a:r>
                        <a:rPr lang="en-US" altLang="zh-CN" sz="1400" b="1" u="none" strike="noStrike">
                          <a:effectLst/>
                        </a:rPr>
                        <a:t>29</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en-US" altLang="zh-CN" sz="1400" b="1" u="none" strike="noStrike">
                          <a:effectLst/>
                        </a:rPr>
                        <a:t>4</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zh-CN" altLang="en-US" sz="1400" b="1" u="none" strike="noStrike">
                          <a:effectLst/>
                        </a:rPr>
                        <a:t>近代中国思想解放潮流</a:t>
                      </a:r>
                      <a:r>
                        <a:rPr lang="en-US" altLang="zh-CN" sz="1400" b="1" u="none" strike="noStrike">
                          <a:effectLst/>
                        </a:rPr>
                        <a:t>——</a:t>
                      </a:r>
                      <a:r>
                        <a:rPr lang="zh-CN" altLang="en-US" sz="1400" b="1" u="none" strike="noStrike">
                          <a:effectLst/>
                        </a:rPr>
                        <a:t>马克思主义在中国的传播</a:t>
                      </a: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zh-CN" altLang="en-US" sz="1400" b="1" u="none" strike="noStrike" dirty="0">
                          <a:effectLst/>
                        </a:rPr>
                        <a:t>文化</a:t>
                      </a:r>
                      <a:endParaRPr lang="zh-CN" altLang="en-US" sz="1400" b="1" i="0" u="none" strike="noStrike" dirty="0">
                        <a:solidFill>
                          <a:srgbClr val="161616"/>
                        </a:solidFill>
                        <a:effectLst/>
                        <a:latin typeface="等线" panose="02010600030101010101" pitchFamily="2" charset="-122"/>
                        <a:ea typeface="等线" panose="02010600030101010101" pitchFamily="2" charset="-122"/>
                      </a:endParaRPr>
                    </a:p>
                  </a:txBody>
                  <a:tcPr marL="3081" marR="3081" marT="3081" marB="0" anchor="ctr">
                    <a:solidFill>
                      <a:schemeClr val="accent2">
                        <a:lumMod val="60000"/>
                        <a:lumOff val="40000"/>
                      </a:schemeClr>
                    </a:solidFill>
                  </a:tcPr>
                </a:tc>
                <a:tc vMerge="1">
                  <a:txBody>
                    <a:bodyPr/>
                    <a:lstStyle/>
                    <a:p>
                      <a:endParaRPr lang="zh-CN" altLang="en-US"/>
                    </a:p>
                  </a:txBody>
                  <a:tcPr/>
                </a:tc>
                <a:tc vMerge="1">
                  <a:txBody>
                    <a:bodyPr/>
                    <a:lstStyle/>
                    <a:p>
                      <a:endParaRPr lang="zh-CN" altLang="en-US"/>
                    </a:p>
                  </a:txBody>
                  <a:tcPr/>
                </a:tc>
                <a:tc>
                  <a:txBody>
                    <a:bodyPr/>
                    <a:lstStyle/>
                    <a:p>
                      <a:pPr algn="ctr" fontAlgn="b"/>
                      <a:r>
                        <a:rPr lang="zh-CN" altLang="en-US" sz="1400" b="1" u="none" strike="noStrike" dirty="0">
                          <a:effectLst/>
                        </a:rPr>
                        <a:t>文字材料</a:t>
                      </a:r>
                      <a:endParaRPr lang="zh-CN" altLang="en-US" sz="1400" b="1" i="0" u="none" strike="noStrike" dirty="0">
                        <a:solidFill>
                          <a:srgbClr val="161616"/>
                        </a:solidFill>
                        <a:effectLst/>
                        <a:latin typeface="等线" panose="02010600030101010101" pitchFamily="2" charset="-122"/>
                        <a:ea typeface="等线" panose="02010600030101010101" pitchFamily="2" charset="-122"/>
                      </a:endParaRPr>
                    </a:p>
                  </a:txBody>
                  <a:tcPr marL="3081" marR="3081" marT="3081" marB="0" anchor="ctr">
                    <a:solidFill>
                      <a:schemeClr val="accent1">
                        <a:lumMod val="60000"/>
                        <a:lumOff val="40000"/>
                      </a:schemeClr>
                    </a:solidFill>
                  </a:tcPr>
                </a:tc>
                <a:tc>
                  <a:txBody>
                    <a:bodyPr/>
                    <a:lstStyle/>
                    <a:p>
                      <a:pPr algn="ctr" fontAlgn="b"/>
                      <a:r>
                        <a:rPr lang="zh-CN" altLang="en-US" sz="1400" b="1" u="none" strike="noStrike" dirty="0">
                          <a:effectLst/>
                        </a:rPr>
                        <a:t>表明</a:t>
                      </a:r>
                      <a:endParaRPr lang="zh-CN" altLang="en-US" sz="1400" b="1" i="0" u="none" strike="noStrike" dirty="0">
                        <a:solidFill>
                          <a:srgbClr val="00B0F0"/>
                        </a:solidFill>
                        <a:effectLst/>
                        <a:latin typeface="等线" panose="02010600030101010101" pitchFamily="2" charset="-122"/>
                        <a:ea typeface="等线" panose="02010600030101010101" pitchFamily="2" charset="-122"/>
                      </a:endParaRPr>
                    </a:p>
                  </a:txBody>
                  <a:tcPr marL="3081" marR="3081" marT="3081" marB="0" anchor="ctr">
                    <a:solidFill>
                      <a:schemeClr val="accent2">
                        <a:lumMod val="60000"/>
                        <a:lumOff val="40000"/>
                      </a:schemeClr>
                    </a:solidFill>
                  </a:tcPr>
                </a:tc>
                <a:tc>
                  <a:txBody>
                    <a:bodyPr/>
                    <a:lstStyle/>
                    <a:p>
                      <a:pPr algn="ctr" fontAlgn="b"/>
                      <a:r>
                        <a:rPr lang="zh-CN" altLang="en-US" sz="1400" b="1" u="none" strike="noStrike" dirty="0">
                          <a:solidFill>
                            <a:srgbClr val="FF0000"/>
                          </a:solidFill>
                          <a:effectLst/>
                        </a:rPr>
                        <a:t>历史解释、</a:t>
                      </a:r>
                      <a:r>
                        <a:rPr lang="zh-CN" altLang="en-US" sz="1400" b="1" u="none" strike="noStrike" dirty="0">
                          <a:solidFill>
                            <a:schemeClr val="accent6"/>
                          </a:solidFill>
                          <a:effectLst/>
                        </a:rPr>
                        <a:t>时空观念</a:t>
                      </a:r>
                      <a:endParaRPr lang="zh-CN" altLang="en-US" sz="1400" b="1" i="0" u="none" strike="noStrike" dirty="0">
                        <a:solidFill>
                          <a:schemeClr val="accent6"/>
                        </a:solidFill>
                        <a:effectLst/>
                        <a:latin typeface="等线" panose="02010600030101010101" pitchFamily="2" charset="-122"/>
                        <a:ea typeface="等线" panose="02010600030101010101" pitchFamily="2" charset="-122"/>
                      </a:endParaRPr>
                    </a:p>
                  </a:txBody>
                  <a:tcPr marL="3081" marR="3081" marT="3081" marB="0" anchor="ctr"/>
                </a:tc>
                <a:extLst>
                  <a:ext uri="{0D108BD9-81ED-4DB2-BD59-A6C34878D82A}">
                    <a16:rowId xmlns:a16="http://schemas.microsoft.com/office/drawing/2014/main" val="3434726318"/>
                  </a:ext>
                </a:extLst>
              </a:tr>
              <a:tr h="331305">
                <a:tc vMerge="1">
                  <a:txBody>
                    <a:bodyPr/>
                    <a:lstStyle/>
                    <a:p>
                      <a:endParaRPr lang="zh-CN" altLang="en-US"/>
                    </a:p>
                  </a:txBody>
                  <a:tcPr/>
                </a:tc>
                <a:tc>
                  <a:txBody>
                    <a:bodyPr/>
                    <a:lstStyle/>
                    <a:p>
                      <a:pPr algn="ctr" fontAlgn="b"/>
                      <a:r>
                        <a:rPr lang="en-US" altLang="zh-CN" sz="1400" b="1" u="none" strike="noStrike">
                          <a:effectLst/>
                        </a:rPr>
                        <a:t>30</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en-US" altLang="zh-CN" sz="1400" b="1" u="none" strike="noStrike">
                          <a:effectLst/>
                        </a:rPr>
                        <a:t>4</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zh-CN" altLang="en-US" sz="1400" b="1" u="none" strike="noStrike">
                          <a:effectLst/>
                        </a:rPr>
                        <a:t>现代中国政治</a:t>
                      </a:r>
                      <a:r>
                        <a:rPr lang="en-US" altLang="zh-CN" sz="1400" b="1" u="none" strike="noStrike">
                          <a:effectLst/>
                        </a:rPr>
                        <a:t>——</a:t>
                      </a:r>
                      <a:r>
                        <a:rPr lang="zh-CN" altLang="en-US" sz="1400" b="1" u="none" strike="noStrike">
                          <a:effectLst/>
                        </a:rPr>
                        <a:t>新中国的民主法治法治建设</a:t>
                      </a: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zh-CN" altLang="en-US" sz="1400" b="1" u="none" strike="noStrike" dirty="0">
                          <a:effectLst/>
                        </a:rPr>
                        <a:t>政治</a:t>
                      </a:r>
                      <a:endParaRPr lang="zh-CN" altLang="en-US" sz="1400" b="1" i="0" u="none" strike="noStrike" dirty="0">
                        <a:solidFill>
                          <a:srgbClr val="161616"/>
                        </a:solidFill>
                        <a:effectLst/>
                        <a:latin typeface="等线" panose="02010600030101010101" pitchFamily="2" charset="-122"/>
                        <a:ea typeface="等线" panose="02010600030101010101" pitchFamily="2" charset="-122"/>
                      </a:endParaRPr>
                    </a:p>
                  </a:txBody>
                  <a:tcPr marL="3081" marR="3081" marT="3081" marB="0" anchor="ctr">
                    <a:solidFill>
                      <a:schemeClr val="accent6">
                        <a:lumMod val="60000"/>
                        <a:lumOff val="40000"/>
                      </a:schemeClr>
                    </a:solidFill>
                  </a:tcPr>
                </a:tc>
                <a:tc rowSpan="2">
                  <a:txBody>
                    <a:bodyPr/>
                    <a:lstStyle/>
                    <a:p>
                      <a:pPr algn="ctr" fontAlgn="ctr"/>
                      <a:r>
                        <a:rPr lang="zh-CN" altLang="en-US" sz="1400" b="1" u="none" strike="noStrike">
                          <a:effectLst/>
                        </a:rPr>
                        <a:t>现代中国</a:t>
                      </a: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vMerge="1">
                  <a:txBody>
                    <a:bodyPr/>
                    <a:lstStyle/>
                    <a:p>
                      <a:endParaRPr lang="zh-CN" altLang="en-US"/>
                    </a:p>
                  </a:txBody>
                  <a:tcPr/>
                </a:tc>
                <a:tc>
                  <a:txBody>
                    <a:bodyPr/>
                    <a:lstStyle/>
                    <a:p>
                      <a:pPr algn="ctr" fontAlgn="b"/>
                      <a:r>
                        <a:rPr lang="zh-CN" altLang="en-US" sz="1400" b="1" u="none" strike="noStrike" dirty="0">
                          <a:effectLst/>
                        </a:rPr>
                        <a:t>文字材料</a:t>
                      </a:r>
                      <a:endParaRPr lang="zh-CN" altLang="en-US" sz="1400" b="1" i="0" u="none" strike="noStrike" dirty="0">
                        <a:solidFill>
                          <a:srgbClr val="161616"/>
                        </a:solidFill>
                        <a:effectLst/>
                        <a:latin typeface="等线" panose="02010600030101010101" pitchFamily="2" charset="-122"/>
                        <a:ea typeface="等线" panose="02010600030101010101" pitchFamily="2" charset="-122"/>
                      </a:endParaRPr>
                    </a:p>
                  </a:txBody>
                  <a:tcPr marL="3081" marR="3081" marT="3081" marB="0" anchor="ctr">
                    <a:solidFill>
                      <a:schemeClr val="accent1">
                        <a:lumMod val="60000"/>
                        <a:lumOff val="40000"/>
                      </a:schemeClr>
                    </a:solidFill>
                  </a:tcPr>
                </a:tc>
                <a:tc>
                  <a:txBody>
                    <a:bodyPr/>
                    <a:lstStyle/>
                    <a:p>
                      <a:pPr algn="ctr" fontAlgn="b"/>
                      <a:r>
                        <a:rPr lang="zh-CN" altLang="en-US" sz="1400" b="1" u="none" strike="noStrike" dirty="0">
                          <a:effectLst/>
                        </a:rPr>
                        <a:t>反映</a:t>
                      </a:r>
                      <a:endParaRPr lang="zh-CN" altLang="en-US" sz="1400" b="1" i="0" u="none" strike="noStrike" dirty="0">
                        <a:solidFill>
                          <a:srgbClr val="FF0000"/>
                        </a:solidFill>
                        <a:effectLst/>
                        <a:latin typeface="等线" panose="02010600030101010101" pitchFamily="2" charset="-122"/>
                        <a:ea typeface="等线" panose="02010600030101010101" pitchFamily="2" charset="-122"/>
                      </a:endParaRPr>
                    </a:p>
                  </a:txBody>
                  <a:tcPr marL="3081" marR="3081" marT="3081" marB="0" anchor="ctr">
                    <a:solidFill>
                      <a:schemeClr val="accent6">
                        <a:lumMod val="60000"/>
                        <a:lumOff val="40000"/>
                      </a:schemeClr>
                    </a:solidFill>
                  </a:tcPr>
                </a:tc>
                <a:tc>
                  <a:txBody>
                    <a:bodyPr/>
                    <a:lstStyle/>
                    <a:p>
                      <a:pPr algn="ctr" fontAlgn="b"/>
                      <a:r>
                        <a:rPr lang="zh-CN" altLang="en-US" sz="1400" b="1" u="none" strike="noStrike" dirty="0">
                          <a:effectLst/>
                        </a:rPr>
                        <a:t>唯物史观、</a:t>
                      </a:r>
                      <a:r>
                        <a:rPr lang="zh-CN" altLang="en-US" sz="1400" b="1" u="none" strike="noStrike" dirty="0">
                          <a:solidFill>
                            <a:schemeClr val="accent6"/>
                          </a:solidFill>
                          <a:effectLst/>
                        </a:rPr>
                        <a:t>时空观念</a:t>
                      </a:r>
                      <a:r>
                        <a:rPr lang="zh-CN" altLang="en-US" sz="1400" b="1" u="none" strike="noStrike" dirty="0">
                          <a:effectLst/>
                        </a:rPr>
                        <a:t>、</a:t>
                      </a:r>
                      <a:r>
                        <a:rPr lang="zh-CN" altLang="en-US" sz="1400" b="1" u="none" strike="noStrike" dirty="0">
                          <a:solidFill>
                            <a:srgbClr val="FF0000"/>
                          </a:solidFill>
                          <a:effectLst/>
                        </a:rPr>
                        <a:t>历史解释</a:t>
                      </a:r>
                      <a:endParaRPr lang="zh-CN" altLang="en-US" sz="1400" b="1" i="0" u="none" strike="noStrike" dirty="0">
                        <a:solidFill>
                          <a:srgbClr val="FF0000"/>
                        </a:solidFill>
                        <a:effectLst/>
                        <a:latin typeface="等线" panose="02010600030101010101" pitchFamily="2" charset="-122"/>
                        <a:ea typeface="等线" panose="02010600030101010101" pitchFamily="2" charset="-122"/>
                      </a:endParaRPr>
                    </a:p>
                  </a:txBody>
                  <a:tcPr marL="3081" marR="3081" marT="3081" marB="0" anchor="ctr"/>
                </a:tc>
                <a:extLst>
                  <a:ext uri="{0D108BD9-81ED-4DB2-BD59-A6C34878D82A}">
                    <a16:rowId xmlns:a16="http://schemas.microsoft.com/office/drawing/2014/main" val="3736055198"/>
                  </a:ext>
                </a:extLst>
              </a:tr>
              <a:tr h="331305">
                <a:tc vMerge="1">
                  <a:txBody>
                    <a:bodyPr/>
                    <a:lstStyle/>
                    <a:p>
                      <a:endParaRPr lang="zh-CN" altLang="en-US"/>
                    </a:p>
                  </a:txBody>
                  <a:tcPr/>
                </a:tc>
                <a:tc>
                  <a:txBody>
                    <a:bodyPr/>
                    <a:lstStyle/>
                    <a:p>
                      <a:pPr algn="ctr" fontAlgn="b"/>
                      <a:r>
                        <a:rPr lang="en-US" altLang="zh-CN" sz="1400" b="1" u="none" strike="noStrike">
                          <a:effectLst/>
                        </a:rPr>
                        <a:t>31</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en-US" altLang="zh-CN" sz="1400" b="1" u="none" strike="noStrike">
                          <a:effectLst/>
                        </a:rPr>
                        <a:t>4</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zh-CN" altLang="en-US" sz="1400" b="1" u="none" strike="noStrike">
                          <a:effectLst/>
                        </a:rPr>
                        <a:t>现代中国经济</a:t>
                      </a:r>
                      <a:r>
                        <a:rPr lang="en-US" altLang="zh-CN" sz="1400" b="1" u="none" strike="noStrike">
                          <a:effectLst/>
                        </a:rPr>
                        <a:t>——</a:t>
                      </a:r>
                      <a:r>
                        <a:rPr lang="zh-CN" altLang="en-US" sz="1400" b="1" u="none" strike="noStrike">
                          <a:effectLst/>
                        </a:rPr>
                        <a:t>改革开放</a:t>
                      </a: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zh-CN" altLang="en-US" sz="1400" b="1" u="none" strike="noStrike" dirty="0">
                          <a:effectLst/>
                        </a:rPr>
                        <a:t>经济</a:t>
                      </a:r>
                      <a:endParaRPr lang="zh-CN" altLang="en-US" sz="1400" b="1" i="0" u="none" strike="noStrike" dirty="0">
                        <a:solidFill>
                          <a:srgbClr val="161616"/>
                        </a:solidFill>
                        <a:effectLst/>
                        <a:latin typeface="等线" panose="02010600030101010101" pitchFamily="2" charset="-122"/>
                        <a:ea typeface="等线" panose="02010600030101010101" pitchFamily="2" charset="-122"/>
                      </a:endParaRPr>
                    </a:p>
                  </a:txBody>
                  <a:tcPr marL="3081" marR="3081" marT="3081" marB="0" anchor="ctr">
                    <a:solidFill>
                      <a:schemeClr val="accent1">
                        <a:lumMod val="60000"/>
                        <a:lumOff val="40000"/>
                      </a:schemeClr>
                    </a:solidFill>
                  </a:tcPr>
                </a:tc>
                <a:tc vMerge="1">
                  <a:txBody>
                    <a:bodyPr/>
                    <a:lstStyle/>
                    <a:p>
                      <a:endParaRPr lang="zh-CN" altLang="en-US"/>
                    </a:p>
                  </a:txBody>
                  <a:tcPr/>
                </a:tc>
                <a:tc vMerge="1">
                  <a:txBody>
                    <a:bodyPr/>
                    <a:lstStyle/>
                    <a:p>
                      <a:endParaRPr lang="zh-CN" altLang="en-US"/>
                    </a:p>
                  </a:txBody>
                  <a:tcPr/>
                </a:tc>
                <a:tc>
                  <a:txBody>
                    <a:bodyPr/>
                    <a:lstStyle/>
                    <a:p>
                      <a:pPr algn="ctr" fontAlgn="b"/>
                      <a:r>
                        <a:rPr lang="zh-CN" altLang="en-US" sz="1400" b="1" u="none" strike="noStrike" dirty="0">
                          <a:effectLst/>
                        </a:rPr>
                        <a:t>图表数据</a:t>
                      </a:r>
                      <a:endParaRPr lang="zh-CN" altLang="en-US" sz="1400" b="1" i="0" u="none" strike="noStrike" dirty="0">
                        <a:solidFill>
                          <a:srgbClr val="161616"/>
                        </a:solidFill>
                        <a:effectLst/>
                        <a:latin typeface="等线" panose="02010600030101010101" pitchFamily="2" charset="-122"/>
                        <a:ea typeface="等线" panose="02010600030101010101" pitchFamily="2" charset="-122"/>
                      </a:endParaRPr>
                    </a:p>
                  </a:txBody>
                  <a:tcPr marL="3081" marR="3081" marT="3081" marB="0" anchor="ctr">
                    <a:solidFill>
                      <a:schemeClr val="accent4">
                        <a:lumMod val="40000"/>
                        <a:lumOff val="60000"/>
                      </a:schemeClr>
                    </a:solidFill>
                  </a:tcPr>
                </a:tc>
                <a:tc>
                  <a:txBody>
                    <a:bodyPr/>
                    <a:lstStyle/>
                    <a:p>
                      <a:pPr algn="ctr" fontAlgn="b"/>
                      <a:r>
                        <a:rPr lang="zh-CN" altLang="en-US" sz="1400" b="1" u="none" strike="noStrike" dirty="0">
                          <a:effectLst/>
                        </a:rPr>
                        <a:t>说明</a:t>
                      </a:r>
                      <a:endParaRPr lang="zh-CN" altLang="en-US" sz="1400" b="1" i="0" u="none" strike="noStrike" dirty="0">
                        <a:solidFill>
                          <a:srgbClr val="00B050"/>
                        </a:solidFill>
                        <a:effectLst/>
                        <a:latin typeface="等线" panose="02010600030101010101" pitchFamily="2" charset="-122"/>
                        <a:ea typeface="等线" panose="02010600030101010101" pitchFamily="2" charset="-122"/>
                      </a:endParaRPr>
                    </a:p>
                  </a:txBody>
                  <a:tcPr marL="3081" marR="3081" marT="3081" marB="0" anchor="ctr">
                    <a:solidFill>
                      <a:schemeClr val="accent2">
                        <a:lumMod val="60000"/>
                        <a:lumOff val="40000"/>
                      </a:schemeClr>
                    </a:solidFill>
                  </a:tcPr>
                </a:tc>
                <a:tc>
                  <a:txBody>
                    <a:bodyPr/>
                    <a:lstStyle/>
                    <a:p>
                      <a:pPr algn="ctr" fontAlgn="b"/>
                      <a:r>
                        <a:rPr lang="zh-CN" altLang="en-US" sz="1400" b="1" u="none" strike="noStrike" dirty="0">
                          <a:solidFill>
                            <a:srgbClr val="FF0000"/>
                          </a:solidFill>
                          <a:effectLst/>
                        </a:rPr>
                        <a:t>历史解释</a:t>
                      </a:r>
                      <a:r>
                        <a:rPr lang="zh-CN" altLang="en-US" sz="1400" b="1" u="none" strike="noStrike" dirty="0">
                          <a:effectLst/>
                        </a:rPr>
                        <a:t>、</a:t>
                      </a:r>
                      <a:r>
                        <a:rPr lang="zh-CN" altLang="en-US" sz="1400" b="1" u="none" strike="noStrike" dirty="0">
                          <a:solidFill>
                            <a:schemeClr val="accent6"/>
                          </a:solidFill>
                          <a:effectLst/>
                        </a:rPr>
                        <a:t>时空观念</a:t>
                      </a:r>
                      <a:endParaRPr lang="zh-CN" altLang="en-US" sz="1400" b="1" i="0" u="none" strike="noStrike" dirty="0">
                        <a:solidFill>
                          <a:schemeClr val="accent6"/>
                        </a:solidFill>
                        <a:effectLst/>
                        <a:latin typeface="等线" panose="02010600030101010101" pitchFamily="2" charset="-122"/>
                        <a:ea typeface="等线" panose="02010600030101010101" pitchFamily="2" charset="-122"/>
                      </a:endParaRPr>
                    </a:p>
                  </a:txBody>
                  <a:tcPr marL="3081" marR="3081" marT="3081" marB="0" anchor="ctr"/>
                </a:tc>
                <a:extLst>
                  <a:ext uri="{0D108BD9-81ED-4DB2-BD59-A6C34878D82A}">
                    <a16:rowId xmlns:a16="http://schemas.microsoft.com/office/drawing/2014/main" val="3479852165"/>
                  </a:ext>
                </a:extLst>
              </a:tr>
              <a:tr h="331305">
                <a:tc vMerge="1">
                  <a:txBody>
                    <a:bodyPr/>
                    <a:lstStyle/>
                    <a:p>
                      <a:endParaRPr lang="zh-CN" altLang="en-US"/>
                    </a:p>
                  </a:txBody>
                  <a:tcPr/>
                </a:tc>
                <a:tc>
                  <a:txBody>
                    <a:bodyPr/>
                    <a:lstStyle/>
                    <a:p>
                      <a:pPr algn="ctr" fontAlgn="b"/>
                      <a:r>
                        <a:rPr lang="en-US" altLang="zh-CN" sz="1400" b="1" u="none" strike="noStrike">
                          <a:effectLst/>
                        </a:rPr>
                        <a:t>32</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en-US" altLang="zh-CN" sz="1400" b="1" u="none" strike="noStrike">
                          <a:effectLst/>
                        </a:rPr>
                        <a:t>4</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zh-CN" altLang="en-US" sz="1400" b="1" u="none" strike="noStrike">
                          <a:effectLst/>
                        </a:rPr>
                        <a:t>古代希腊、罗马的政治制度</a:t>
                      </a:r>
                      <a:r>
                        <a:rPr lang="en-US" altLang="zh-CN" sz="1400" b="1" u="none" strike="noStrike">
                          <a:effectLst/>
                        </a:rPr>
                        <a:t>——</a:t>
                      </a:r>
                      <a:r>
                        <a:rPr lang="zh-CN" altLang="en-US" sz="1400" b="1" u="none" strike="noStrike">
                          <a:effectLst/>
                        </a:rPr>
                        <a:t>雅典民主政治</a:t>
                      </a: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zh-CN" altLang="en-US" sz="1400" b="1" u="none" strike="noStrike" dirty="0">
                          <a:effectLst/>
                        </a:rPr>
                        <a:t>政治</a:t>
                      </a:r>
                      <a:endParaRPr lang="zh-CN" altLang="en-US" sz="1400" b="1" i="0" u="none" strike="noStrike" dirty="0">
                        <a:solidFill>
                          <a:srgbClr val="161616"/>
                        </a:solidFill>
                        <a:effectLst/>
                        <a:latin typeface="等线" panose="02010600030101010101" pitchFamily="2" charset="-122"/>
                        <a:ea typeface="等线" panose="02010600030101010101" pitchFamily="2" charset="-122"/>
                      </a:endParaRPr>
                    </a:p>
                  </a:txBody>
                  <a:tcPr marL="3081" marR="3081" marT="3081" marB="0" anchor="ctr">
                    <a:solidFill>
                      <a:schemeClr val="accent6">
                        <a:lumMod val="60000"/>
                        <a:lumOff val="40000"/>
                      </a:schemeClr>
                    </a:solidFill>
                  </a:tcPr>
                </a:tc>
                <a:tc>
                  <a:txBody>
                    <a:bodyPr/>
                    <a:lstStyle/>
                    <a:p>
                      <a:pPr algn="ctr" fontAlgn="ctr"/>
                      <a:r>
                        <a:rPr lang="zh-CN" altLang="en-US" sz="1400" b="1" u="none" strike="noStrike">
                          <a:effectLst/>
                        </a:rPr>
                        <a:t>古代世界</a:t>
                      </a: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rowSpan="4">
                  <a:txBody>
                    <a:bodyPr/>
                    <a:lstStyle/>
                    <a:p>
                      <a:pPr algn="ctr" fontAlgn="ctr"/>
                      <a:r>
                        <a:rPr lang="zh-CN" altLang="en-US" sz="1400" b="1" u="none" strike="noStrike">
                          <a:effectLst/>
                        </a:rPr>
                        <a:t>世界史</a:t>
                      </a: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zh-CN" altLang="en-US" sz="1400" b="1" u="none" strike="noStrike" dirty="0">
                          <a:effectLst/>
                        </a:rPr>
                        <a:t>文字材料</a:t>
                      </a:r>
                      <a:endParaRPr lang="zh-CN" altLang="en-US" sz="1400" b="1" i="0" u="none" strike="noStrike" dirty="0">
                        <a:solidFill>
                          <a:srgbClr val="161616"/>
                        </a:solidFill>
                        <a:effectLst/>
                        <a:latin typeface="等线" panose="02010600030101010101" pitchFamily="2" charset="-122"/>
                        <a:ea typeface="等线" panose="02010600030101010101" pitchFamily="2" charset="-122"/>
                      </a:endParaRPr>
                    </a:p>
                  </a:txBody>
                  <a:tcPr marL="3081" marR="3081" marT="3081" marB="0" anchor="ctr">
                    <a:solidFill>
                      <a:schemeClr val="accent1">
                        <a:lumMod val="60000"/>
                        <a:lumOff val="40000"/>
                      </a:schemeClr>
                    </a:solidFill>
                  </a:tcPr>
                </a:tc>
                <a:tc>
                  <a:txBody>
                    <a:bodyPr/>
                    <a:lstStyle/>
                    <a:p>
                      <a:pPr algn="ctr" fontAlgn="b"/>
                      <a:r>
                        <a:rPr lang="zh-CN" altLang="en-US" sz="1400" b="1" u="none" strike="noStrike" dirty="0">
                          <a:effectLst/>
                        </a:rPr>
                        <a:t>据此可知</a:t>
                      </a:r>
                      <a:endParaRPr lang="zh-CN" altLang="en-US" sz="1400" b="1" i="0" u="none" strike="noStrike" dirty="0">
                        <a:solidFill>
                          <a:srgbClr val="C65911"/>
                        </a:solidFill>
                        <a:effectLst/>
                        <a:latin typeface="等线" panose="02010600030101010101" pitchFamily="2" charset="-122"/>
                        <a:ea typeface="等线" panose="02010600030101010101" pitchFamily="2" charset="-122"/>
                      </a:endParaRPr>
                    </a:p>
                  </a:txBody>
                  <a:tcPr marL="3081" marR="3081" marT="3081" marB="0" anchor="ctr">
                    <a:solidFill>
                      <a:schemeClr val="bg2">
                        <a:lumMod val="75000"/>
                      </a:schemeClr>
                    </a:solidFill>
                  </a:tcPr>
                </a:tc>
                <a:tc>
                  <a:txBody>
                    <a:bodyPr/>
                    <a:lstStyle/>
                    <a:p>
                      <a:pPr algn="ctr" fontAlgn="b"/>
                      <a:r>
                        <a:rPr lang="zh-CN" altLang="en-US" sz="1400" b="1" u="none" strike="noStrike" dirty="0">
                          <a:solidFill>
                            <a:srgbClr val="FF0000"/>
                          </a:solidFill>
                          <a:effectLst/>
                        </a:rPr>
                        <a:t>历史解释</a:t>
                      </a:r>
                      <a:r>
                        <a:rPr lang="zh-CN" altLang="en-US" sz="1400" b="1" u="none" strike="noStrike" dirty="0">
                          <a:effectLst/>
                        </a:rPr>
                        <a:t>、</a:t>
                      </a:r>
                      <a:r>
                        <a:rPr lang="zh-CN" altLang="en-US" sz="1400" b="1" u="none" strike="noStrike" dirty="0">
                          <a:solidFill>
                            <a:schemeClr val="accent6"/>
                          </a:solidFill>
                          <a:effectLst/>
                        </a:rPr>
                        <a:t>时空观念</a:t>
                      </a:r>
                      <a:endParaRPr lang="zh-CN" altLang="en-US" sz="1400" b="1" i="0" u="none" strike="noStrike" dirty="0">
                        <a:solidFill>
                          <a:schemeClr val="accent6"/>
                        </a:solidFill>
                        <a:effectLst/>
                        <a:latin typeface="等线" panose="02010600030101010101" pitchFamily="2" charset="-122"/>
                        <a:ea typeface="等线" panose="02010600030101010101" pitchFamily="2" charset="-122"/>
                      </a:endParaRPr>
                    </a:p>
                  </a:txBody>
                  <a:tcPr marL="3081" marR="3081" marT="3081" marB="0" anchor="ctr"/>
                </a:tc>
                <a:extLst>
                  <a:ext uri="{0D108BD9-81ED-4DB2-BD59-A6C34878D82A}">
                    <a16:rowId xmlns:a16="http://schemas.microsoft.com/office/drawing/2014/main" val="1836048556"/>
                  </a:ext>
                </a:extLst>
              </a:tr>
              <a:tr h="375398">
                <a:tc vMerge="1">
                  <a:txBody>
                    <a:bodyPr/>
                    <a:lstStyle/>
                    <a:p>
                      <a:endParaRPr lang="zh-CN" altLang="en-US"/>
                    </a:p>
                  </a:txBody>
                  <a:tcPr/>
                </a:tc>
                <a:tc>
                  <a:txBody>
                    <a:bodyPr/>
                    <a:lstStyle/>
                    <a:p>
                      <a:pPr algn="ctr" fontAlgn="b"/>
                      <a:r>
                        <a:rPr lang="en-US" altLang="zh-CN" sz="1400" b="1" u="none" strike="noStrike">
                          <a:effectLst/>
                        </a:rPr>
                        <a:t>33</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en-US" altLang="zh-CN" sz="1400" b="1" u="none" strike="noStrike">
                          <a:effectLst/>
                        </a:rPr>
                        <a:t>4</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l" fontAlgn="b"/>
                      <a:r>
                        <a:rPr lang="zh-CN" altLang="en-US" sz="1400" b="1" u="none" strike="noStrike">
                          <a:effectLst/>
                        </a:rPr>
                        <a:t>西方人文精神的发展</a:t>
                      </a:r>
                      <a:r>
                        <a:rPr lang="en-US" altLang="zh-CN" sz="1400" b="1" u="none" strike="noStrike">
                          <a:effectLst/>
                        </a:rPr>
                        <a:t>——</a:t>
                      </a:r>
                      <a:r>
                        <a:rPr lang="zh-CN" altLang="en-US" sz="1400" b="1" u="none" strike="noStrike">
                          <a:effectLst/>
                        </a:rPr>
                        <a:t>启蒙运动</a:t>
                      </a:r>
                      <a:endParaRPr lang="zh-CN" altLang="en-US" sz="1400" b="1" i="0" u="none" strike="noStrike">
                        <a:solidFill>
                          <a:srgbClr val="333333"/>
                        </a:solidFill>
                        <a:effectLst/>
                        <a:latin typeface="宋体" panose="02010600030101010101" pitchFamily="2" charset="-122"/>
                        <a:ea typeface="宋体" panose="02010600030101010101" pitchFamily="2" charset="-122"/>
                      </a:endParaRPr>
                    </a:p>
                  </a:txBody>
                  <a:tcPr marL="3081" marR="3081" marT="3081" marB="0" anchor="ctr"/>
                </a:tc>
                <a:tc>
                  <a:txBody>
                    <a:bodyPr/>
                    <a:lstStyle/>
                    <a:p>
                      <a:pPr algn="ctr" fontAlgn="b"/>
                      <a:r>
                        <a:rPr lang="zh-CN" altLang="en-US" sz="1400" b="1" u="none" strike="noStrike" dirty="0">
                          <a:effectLst/>
                        </a:rPr>
                        <a:t>文化</a:t>
                      </a:r>
                      <a:endParaRPr lang="zh-CN" altLang="en-US" sz="1400" b="1" i="0" u="none" strike="noStrike" dirty="0">
                        <a:solidFill>
                          <a:srgbClr val="161616"/>
                        </a:solidFill>
                        <a:effectLst/>
                        <a:latin typeface="等线" panose="02010600030101010101" pitchFamily="2" charset="-122"/>
                        <a:ea typeface="等线" panose="02010600030101010101" pitchFamily="2" charset="-122"/>
                      </a:endParaRPr>
                    </a:p>
                  </a:txBody>
                  <a:tcPr marL="3081" marR="3081" marT="3081" marB="0" anchor="ctr">
                    <a:solidFill>
                      <a:schemeClr val="accent2">
                        <a:lumMod val="60000"/>
                        <a:lumOff val="40000"/>
                      </a:schemeClr>
                    </a:solidFill>
                  </a:tcPr>
                </a:tc>
                <a:tc>
                  <a:txBody>
                    <a:bodyPr/>
                    <a:lstStyle/>
                    <a:p>
                      <a:pPr algn="ctr" fontAlgn="ctr"/>
                      <a:r>
                        <a:rPr lang="zh-CN" altLang="en-US" sz="1400" b="1" u="none" strike="noStrike">
                          <a:effectLst/>
                        </a:rPr>
                        <a:t>近代世界</a:t>
                      </a: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vMerge="1">
                  <a:txBody>
                    <a:bodyPr/>
                    <a:lstStyle/>
                    <a:p>
                      <a:endParaRPr lang="zh-CN" altLang="en-US"/>
                    </a:p>
                  </a:txBody>
                  <a:tcPr/>
                </a:tc>
                <a:tc>
                  <a:txBody>
                    <a:bodyPr/>
                    <a:lstStyle/>
                    <a:p>
                      <a:pPr algn="ctr" fontAlgn="b"/>
                      <a:r>
                        <a:rPr lang="zh-CN" altLang="en-US" sz="1400" b="1" u="none" strike="noStrike" dirty="0">
                          <a:effectLst/>
                        </a:rPr>
                        <a:t>文字材料</a:t>
                      </a:r>
                      <a:endParaRPr lang="zh-CN" altLang="en-US" sz="1400" b="1" i="0" u="none" strike="noStrike" dirty="0">
                        <a:solidFill>
                          <a:srgbClr val="161616"/>
                        </a:solidFill>
                        <a:effectLst/>
                        <a:latin typeface="等线" panose="02010600030101010101" pitchFamily="2" charset="-122"/>
                        <a:ea typeface="等线" panose="02010600030101010101" pitchFamily="2" charset="-122"/>
                      </a:endParaRPr>
                    </a:p>
                  </a:txBody>
                  <a:tcPr marL="3081" marR="3081" marT="3081" marB="0" anchor="ctr">
                    <a:solidFill>
                      <a:schemeClr val="accent1">
                        <a:lumMod val="60000"/>
                        <a:lumOff val="40000"/>
                      </a:schemeClr>
                    </a:solidFill>
                  </a:tcPr>
                </a:tc>
                <a:tc>
                  <a:txBody>
                    <a:bodyPr/>
                    <a:lstStyle/>
                    <a:p>
                      <a:pPr algn="ctr" fontAlgn="b"/>
                      <a:r>
                        <a:rPr lang="zh-CN" altLang="en-US" sz="1400" b="1" u="none" strike="noStrike" dirty="0">
                          <a:effectLst/>
                        </a:rPr>
                        <a:t>表明</a:t>
                      </a:r>
                      <a:endParaRPr lang="zh-CN" altLang="en-US" sz="1400" b="1" i="0" u="none" strike="noStrike" dirty="0">
                        <a:solidFill>
                          <a:srgbClr val="00B0F0"/>
                        </a:solidFill>
                        <a:effectLst/>
                        <a:latin typeface="等线" panose="02010600030101010101" pitchFamily="2" charset="-122"/>
                        <a:ea typeface="等线" panose="02010600030101010101" pitchFamily="2" charset="-122"/>
                      </a:endParaRPr>
                    </a:p>
                  </a:txBody>
                  <a:tcPr marL="3081" marR="3081" marT="3081" marB="0" anchor="ctr">
                    <a:solidFill>
                      <a:schemeClr val="accent2">
                        <a:lumMod val="60000"/>
                        <a:lumOff val="40000"/>
                      </a:schemeClr>
                    </a:solidFill>
                  </a:tcPr>
                </a:tc>
                <a:tc>
                  <a:txBody>
                    <a:bodyPr/>
                    <a:lstStyle/>
                    <a:p>
                      <a:pPr algn="ctr" fontAlgn="b"/>
                      <a:r>
                        <a:rPr lang="zh-CN" altLang="en-US" sz="1400" b="1" u="none" strike="noStrike" dirty="0">
                          <a:solidFill>
                            <a:schemeClr val="accent6"/>
                          </a:solidFill>
                          <a:effectLst/>
                        </a:rPr>
                        <a:t>时空观念</a:t>
                      </a:r>
                      <a:r>
                        <a:rPr lang="zh-CN" altLang="en-US" sz="1400" b="1" u="none" strike="noStrike" dirty="0">
                          <a:effectLst/>
                        </a:rPr>
                        <a:t>、</a:t>
                      </a:r>
                      <a:r>
                        <a:rPr lang="zh-CN" altLang="en-US" sz="1400" b="1" u="none" strike="noStrike" dirty="0">
                          <a:solidFill>
                            <a:srgbClr val="FF0000"/>
                          </a:solidFill>
                          <a:effectLst/>
                        </a:rPr>
                        <a:t>历史解释</a:t>
                      </a:r>
                      <a:endParaRPr lang="zh-CN" altLang="en-US" sz="1400" b="1" i="0" u="none" strike="noStrike" dirty="0">
                        <a:solidFill>
                          <a:srgbClr val="FF0000"/>
                        </a:solidFill>
                        <a:effectLst/>
                        <a:latin typeface="等线" panose="02010600030101010101" pitchFamily="2" charset="-122"/>
                        <a:ea typeface="等线" panose="02010600030101010101" pitchFamily="2" charset="-122"/>
                      </a:endParaRPr>
                    </a:p>
                  </a:txBody>
                  <a:tcPr marL="3081" marR="3081" marT="3081" marB="0" anchor="ctr"/>
                </a:tc>
                <a:extLst>
                  <a:ext uri="{0D108BD9-81ED-4DB2-BD59-A6C34878D82A}">
                    <a16:rowId xmlns:a16="http://schemas.microsoft.com/office/drawing/2014/main" val="3045205415"/>
                  </a:ext>
                </a:extLst>
              </a:tr>
              <a:tr h="331305">
                <a:tc vMerge="1">
                  <a:txBody>
                    <a:bodyPr/>
                    <a:lstStyle/>
                    <a:p>
                      <a:endParaRPr lang="zh-CN" altLang="en-US"/>
                    </a:p>
                  </a:txBody>
                  <a:tcPr/>
                </a:tc>
                <a:tc>
                  <a:txBody>
                    <a:bodyPr/>
                    <a:lstStyle/>
                    <a:p>
                      <a:pPr algn="ctr" fontAlgn="b"/>
                      <a:r>
                        <a:rPr lang="en-US" altLang="zh-CN" sz="1400" b="1" u="none" strike="noStrike">
                          <a:effectLst/>
                        </a:rPr>
                        <a:t>34</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en-US" altLang="zh-CN" sz="1400" b="1" u="none" strike="noStrike">
                          <a:effectLst/>
                        </a:rPr>
                        <a:t>4</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zh-CN" altLang="en-US" sz="1400" b="1" u="none" strike="noStrike">
                          <a:effectLst/>
                        </a:rPr>
                        <a:t>罗斯福新政和当代资本主义的新变化</a:t>
                      </a:r>
                      <a:r>
                        <a:rPr lang="en-US" altLang="zh-CN" sz="1400" b="1" u="none" strike="noStrike">
                          <a:effectLst/>
                        </a:rPr>
                        <a:t>——</a:t>
                      </a:r>
                      <a:r>
                        <a:rPr lang="zh-CN" altLang="en-US" sz="1400" b="1" u="none" strike="noStrike">
                          <a:effectLst/>
                        </a:rPr>
                        <a:t>经济危机</a:t>
                      </a: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zh-CN" altLang="en-US" sz="1400" b="1" u="none" strike="noStrike" dirty="0">
                          <a:effectLst/>
                        </a:rPr>
                        <a:t>经济</a:t>
                      </a:r>
                      <a:endParaRPr lang="zh-CN" altLang="en-US" sz="1400" b="1" i="0" u="none" strike="noStrike" dirty="0">
                        <a:solidFill>
                          <a:srgbClr val="161616"/>
                        </a:solidFill>
                        <a:effectLst/>
                        <a:latin typeface="等线" panose="02010600030101010101" pitchFamily="2" charset="-122"/>
                        <a:ea typeface="等线" panose="02010600030101010101" pitchFamily="2" charset="-122"/>
                      </a:endParaRPr>
                    </a:p>
                  </a:txBody>
                  <a:tcPr marL="3081" marR="3081" marT="3081" marB="0" anchor="ctr">
                    <a:solidFill>
                      <a:schemeClr val="accent1">
                        <a:lumMod val="60000"/>
                        <a:lumOff val="40000"/>
                      </a:schemeClr>
                    </a:solidFill>
                  </a:tcPr>
                </a:tc>
                <a:tc rowSpan="2">
                  <a:txBody>
                    <a:bodyPr/>
                    <a:lstStyle/>
                    <a:p>
                      <a:pPr algn="ctr" fontAlgn="ctr"/>
                      <a:r>
                        <a:rPr lang="zh-CN" altLang="en-US" sz="1400" b="1" u="none" strike="noStrike">
                          <a:effectLst/>
                        </a:rPr>
                        <a:t>现代世界</a:t>
                      </a: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vMerge="1">
                  <a:txBody>
                    <a:bodyPr/>
                    <a:lstStyle/>
                    <a:p>
                      <a:endParaRPr lang="zh-CN" altLang="en-US"/>
                    </a:p>
                  </a:txBody>
                  <a:tcPr/>
                </a:tc>
                <a:tc>
                  <a:txBody>
                    <a:bodyPr/>
                    <a:lstStyle/>
                    <a:p>
                      <a:pPr algn="ctr" fontAlgn="b"/>
                      <a:r>
                        <a:rPr lang="zh-CN" altLang="en-US" sz="1400" b="1" u="none" strike="noStrike" dirty="0">
                          <a:effectLst/>
                        </a:rPr>
                        <a:t>图表数据</a:t>
                      </a:r>
                      <a:endParaRPr lang="zh-CN" altLang="en-US" sz="1400" b="1" i="0" u="none" strike="noStrike" dirty="0">
                        <a:solidFill>
                          <a:srgbClr val="161616"/>
                        </a:solidFill>
                        <a:effectLst/>
                        <a:latin typeface="等线" panose="02010600030101010101" pitchFamily="2" charset="-122"/>
                        <a:ea typeface="等线" panose="02010600030101010101" pitchFamily="2" charset="-122"/>
                      </a:endParaRPr>
                    </a:p>
                  </a:txBody>
                  <a:tcPr marL="3081" marR="3081" marT="3081" marB="0" anchor="ctr">
                    <a:solidFill>
                      <a:schemeClr val="accent4">
                        <a:lumMod val="40000"/>
                        <a:lumOff val="60000"/>
                      </a:schemeClr>
                    </a:solidFill>
                  </a:tcPr>
                </a:tc>
                <a:tc>
                  <a:txBody>
                    <a:bodyPr/>
                    <a:lstStyle/>
                    <a:p>
                      <a:pPr algn="ctr" fontAlgn="b"/>
                      <a:r>
                        <a:rPr lang="zh-CN" altLang="en-US" sz="1400" b="1" u="none" strike="noStrike" dirty="0">
                          <a:effectLst/>
                        </a:rPr>
                        <a:t>据表可知</a:t>
                      </a:r>
                      <a:endParaRPr lang="zh-CN" altLang="en-US" sz="1400" b="1" i="0" u="none" strike="noStrike" dirty="0">
                        <a:solidFill>
                          <a:srgbClr val="C65911"/>
                        </a:solidFill>
                        <a:effectLst/>
                        <a:latin typeface="等线" panose="02010600030101010101" pitchFamily="2" charset="-122"/>
                        <a:ea typeface="等线" panose="02010600030101010101" pitchFamily="2" charset="-122"/>
                      </a:endParaRPr>
                    </a:p>
                  </a:txBody>
                  <a:tcPr marL="3081" marR="3081" marT="3081" marB="0" anchor="ctr">
                    <a:solidFill>
                      <a:schemeClr val="bg2">
                        <a:lumMod val="75000"/>
                      </a:schemeClr>
                    </a:solidFill>
                  </a:tcPr>
                </a:tc>
                <a:tc>
                  <a:txBody>
                    <a:bodyPr/>
                    <a:lstStyle/>
                    <a:p>
                      <a:pPr algn="ctr" fontAlgn="b"/>
                      <a:r>
                        <a:rPr lang="zh-CN" altLang="en-US" sz="1400" b="1" u="none" strike="noStrike" dirty="0">
                          <a:solidFill>
                            <a:srgbClr val="FF0000"/>
                          </a:solidFill>
                          <a:effectLst/>
                        </a:rPr>
                        <a:t>历史解释</a:t>
                      </a:r>
                      <a:r>
                        <a:rPr lang="zh-CN" altLang="en-US" sz="1400" b="1" u="none" strike="noStrike" dirty="0">
                          <a:effectLst/>
                        </a:rPr>
                        <a:t>、</a:t>
                      </a:r>
                      <a:r>
                        <a:rPr lang="zh-CN" altLang="en-US" sz="1400" b="1" u="none" strike="noStrike" dirty="0">
                          <a:solidFill>
                            <a:schemeClr val="accent6"/>
                          </a:solidFill>
                          <a:effectLst/>
                        </a:rPr>
                        <a:t>时空观念</a:t>
                      </a:r>
                      <a:endParaRPr lang="zh-CN" altLang="en-US" sz="1400" b="1" i="0" u="none" strike="noStrike" dirty="0">
                        <a:solidFill>
                          <a:schemeClr val="accent6"/>
                        </a:solidFill>
                        <a:effectLst/>
                        <a:latin typeface="等线" panose="02010600030101010101" pitchFamily="2" charset="-122"/>
                        <a:ea typeface="等线" panose="02010600030101010101" pitchFamily="2" charset="-122"/>
                      </a:endParaRPr>
                    </a:p>
                  </a:txBody>
                  <a:tcPr marL="3081" marR="3081" marT="3081" marB="0" anchor="ctr"/>
                </a:tc>
                <a:extLst>
                  <a:ext uri="{0D108BD9-81ED-4DB2-BD59-A6C34878D82A}">
                    <a16:rowId xmlns:a16="http://schemas.microsoft.com/office/drawing/2014/main" val="3183276329"/>
                  </a:ext>
                </a:extLst>
              </a:tr>
              <a:tr h="331305">
                <a:tc vMerge="1">
                  <a:txBody>
                    <a:bodyPr/>
                    <a:lstStyle/>
                    <a:p>
                      <a:endParaRPr lang="zh-CN" altLang="en-US"/>
                    </a:p>
                  </a:txBody>
                  <a:tcPr/>
                </a:tc>
                <a:tc>
                  <a:txBody>
                    <a:bodyPr/>
                    <a:lstStyle/>
                    <a:p>
                      <a:pPr algn="ctr" fontAlgn="b"/>
                      <a:r>
                        <a:rPr lang="en-US" altLang="zh-CN" sz="1400" b="1" u="none" strike="noStrike">
                          <a:effectLst/>
                        </a:rPr>
                        <a:t>35</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en-US" altLang="zh-CN" sz="1400" b="1" u="none" strike="noStrike">
                          <a:effectLst/>
                        </a:rPr>
                        <a:t>4</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zh-CN" altLang="en-US" sz="1400" b="1" u="none" strike="noStrike">
                          <a:effectLst/>
                        </a:rPr>
                        <a:t>苏联社会主义建设</a:t>
                      </a:r>
                      <a:r>
                        <a:rPr lang="en-US" altLang="zh-CN" sz="1400" b="1" u="none" strike="noStrike">
                          <a:effectLst/>
                        </a:rPr>
                        <a:t>——</a:t>
                      </a:r>
                      <a:r>
                        <a:rPr lang="zh-CN" altLang="en-US" sz="1400" b="1" u="none" strike="noStrike">
                          <a:effectLst/>
                        </a:rPr>
                        <a:t>赫鲁晓夫改革</a:t>
                      </a: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3081" marR="3081" marT="3081" marB="0" anchor="ctr"/>
                </a:tc>
                <a:tc>
                  <a:txBody>
                    <a:bodyPr/>
                    <a:lstStyle/>
                    <a:p>
                      <a:pPr algn="ctr" fontAlgn="b"/>
                      <a:r>
                        <a:rPr lang="zh-CN" altLang="en-US" sz="1400" b="1" u="none" strike="noStrike" dirty="0">
                          <a:effectLst/>
                        </a:rPr>
                        <a:t>经济</a:t>
                      </a:r>
                      <a:endParaRPr lang="zh-CN" altLang="en-US" sz="1400" b="1" i="0" u="none" strike="noStrike" dirty="0">
                        <a:solidFill>
                          <a:srgbClr val="161616"/>
                        </a:solidFill>
                        <a:effectLst/>
                        <a:latin typeface="等线" panose="02010600030101010101" pitchFamily="2" charset="-122"/>
                        <a:ea typeface="等线" panose="02010600030101010101" pitchFamily="2" charset="-122"/>
                      </a:endParaRPr>
                    </a:p>
                  </a:txBody>
                  <a:tcPr marL="3081" marR="3081" marT="3081" marB="0" anchor="ctr">
                    <a:solidFill>
                      <a:schemeClr val="accent1">
                        <a:lumMod val="60000"/>
                        <a:lumOff val="40000"/>
                      </a:schemeClr>
                    </a:solidFill>
                  </a:tcPr>
                </a:tc>
                <a:tc vMerge="1">
                  <a:txBody>
                    <a:bodyPr/>
                    <a:lstStyle/>
                    <a:p>
                      <a:endParaRPr lang="zh-CN" altLang="en-US"/>
                    </a:p>
                  </a:txBody>
                  <a:tcPr/>
                </a:tc>
                <a:tc vMerge="1">
                  <a:txBody>
                    <a:bodyPr/>
                    <a:lstStyle/>
                    <a:p>
                      <a:endParaRPr lang="zh-CN" altLang="en-US"/>
                    </a:p>
                  </a:txBody>
                  <a:tcPr/>
                </a:tc>
                <a:tc>
                  <a:txBody>
                    <a:bodyPr/>
                    <a:lstStyle/>
                    <a:p>
                      <a:pPr algn="ctr" fontAlgn="b"/>
                      <a:r>
                        <a:rPr lang="zh-CN" altLang="en-US" sz="1400" b="1" u="none" strike="noStrike" dirty="0">
                          <a:effectLst/>
                        </a:rPr>
                        <a:t>文字材料</a:t>
                      </a:r>
                      <a:endParaRPr lang="zh-CN" altLang="en-US" sz="1400" b="1" i="0" u="none" strike="noStrike" dirty="0">
                        <a:solidFill>
                          <a:srgbClr val="161616"/>
                        </a:solidFill>
                        <a:effectLst/>
                        <a:latin typeface="等线" panose="02010600030101010101" pitchFamily="2" charset="-122"/>
                        <a:ea typeface="等线" panose="02010600030101010101" pitchFamily="2" charset="-122"/>
                      </a:endParaRPr>
                    </a:p>
                  </a:txBody>
                  <a:tcPr marL="3081" marR="3081" marT="3081" marB="0" anchor="ctr">
                    <a:solidFill>
                      <a:schemeClr val="accent1">
                        <a:lumMod val="60000"/>
                        <a:lumOff val="40000"/>
                      </a:schemeClr>
                    </a:solidFill>
                  </a:tcPr>
                </a:tc>
                <a:tc>
                  <a:txBody>
                    <a:bodyPr/>
                    <a:lstStyle/>
                    <a:p>
                      <a:pPr algn="ctr" fontAlgn="b"/>
                      <a:r>
                        <a:rPr lang="zh-CN" altLang="en-US" sz="1400" b="1" u="none" strike="noStrike" dirty="0">
                          <a:effectLst/>
                        </a:rPr>
                        <a:t>反映</a:t>
                      </a:r>
                      <a:endParaRPr lang="zh-CN" altLang="en-US" sz="1400" b="1" i="0" u="none" strike="noStrike" dirty="0">
                        <a:solidFill>
                          <a:srgbClr val="FF0000"/>
                        </a:solidFill>
                        <a:effectLst/>
                        <a:latin typeface="等线" panose="02010600030101010101" pitchFamily="2" charset="-122"/>
                        <a:ea typeface="等线" panose="02010600030101010101" pitchFamily="2" charset="-122"/>
                      </a:endParaRPr>
                    </a:p>
                  </a:txBody>
                  <a:tcPr marL="3081" marR="3081" marT="3081" marB="0" anchor="ctr">
                    <a:solidFill>
                      <a:schemeClr val="accent6">
                        <a:lumMod val="60000"/>
                        <a:lumOff val="40000"/>
                      </a:schemeClr>
                    </a:solidFill>
                  </a:tcPr>
                </a:tc>
                <a:tc>
                  <a:txBody>
                    <a:bodyPr/>
                    <a:lstStyle/>
                    <a:p>
                      <a:pPr algn="ctr" fontAlgn="b"/>
                      <a:r>
                        <a:rPr lang="zh-CN" altLang="en-US" sz="1400" b="1" u="none" strike="noStrike" dirty="0">
                          <a:solidFill>
                            <a:srgbClr val="FF0000"/>
                          </a:solidFill>
                          <a:effectLst/>
                        </a:rPr>
                        <a:t>历史解释</a:t>
                      </a:r>
                      <a:r>
                        <a:rPr lang="zh-CN" altLang="en-US" sz="1400" b="1" u="none" strike="noStrike" dirty="0">
                          <a:effectLst/>
                        </a:rPr>
                        <a:t>、</a:t>
                      </a:r>
                      <a:r>
                        <a:rPr lang="zh-CN" altLang="en-US" sz="1400" b="1" u="none" strike="noStrike" dirty="0">
                          <a:solidFill>
                            <a:schemeClr val="accent6"/>
                          </a:solidFill>
                          <a:effectLst/>
                        </a:rPr>
                        <a:t>时空观念</a:t>
                      </a:r>
                      <a:endParaRPr lang="zh-CN" altLang="en-US" sz="1400" b="1" i="0" u="none" strike="noStrike" dirty="0">
                        <a:solidFill>
                          <a:schemeClr val="accent6"/>
                        </a:solidFill>
                        <a:effectLst/>
                        <a:latin typeface="等线" panose="02010600030101010101" pitchFamily="2" charset="-122"/>
                        <a:ea typeface="等线" panose="02010600030101010101" pitchFamily="2" charset="-122"/>
                      </a:endParaRPr>
                    </a:p>
                  </a:txBody>
                  <a:tcPr marL="3081" marR="3081" marT="3081" marB="0" anchor="ctr"/>
                </a:tc>
                <a:extLst>
                  <a:ext uri="{0D108BD9-81ED-4DB2-BD59-A6C34878D82A}">
                    <a16:rowId xmlns:a16="http://schemas.microsoft.com/office/drawing/2014/main" val="2170116578"/>
                  </a:ext>
                </a:extLst>
              </a:tr>
            </a:tbl>
          </a:graphicData>
        </a:graphic>
      </p:graphicFrame>
    </p:spTree>
    <p:extLst>
      <p:ext uri="{BB962C8B-B14F-4D97-AF65-F5344CB8AC3E}">
        <p14:creationId xmlns:p14="http://schemas.microsoft.com/office/powerpoint/2010/main" val="3604690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3">
            <a:extLst>
              <a:ext uri="{FF2B5EF4-FFF2-40B4-BE49-F238E27FC236}">
                <a16:creationId xmlns:a16="http://schemas.microsoft.com/office/drawing/2014/main" id="{D6D9143B-7A6B-40E1-92A2-5EA770CDD764}"/>
              </a:ext>
            </a:extLst>
          </p:cNvPr>
          <p:cNvSpPr txBox="1">
            <a:spLocks/>
          </p:cNvSpPr>
          <p:nvPr/>
        </p:nvSpPr>
        <p:spPr>
          <a:xfrm>
            <a:off x="457200" y="1683870"/>
            <a:ext cx="8229600" cy="4525963"/>
          </a:xfrm>
          <a:prstGeom prst="rect">
            <a:avLst/>
          </a:prstGeom>
          <a:solidFill>
            <a:schemeClr val="accent6">
              <a:lumMod val="40000"/>
              <a:lumOff val="6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l">
              <a:lnSpc>
                <a:spcPct val="100000"/>
              </a:lnSpc>
            </a:pPr>
            <a:r>
              <a:rPr lang="zh-CN" altLang="en-US" b="1" dirty="0"/>
              <a:t>教育部考试中心主任姜钢曾撰文指出，</a:t>
            </a:r>
            <a:r>
              <a:rPr lang="zh-CN" altLang="en-US" b="1" dirty="0">
                <a:solidFill>
                  <a:srgbClr val="FF0000"/>
                </a:solidFill>
              </a:rPr>
              <a:t>多角度</a:t>
            </a:r>
            <a:r>
              <a:rPr lang="zh-CN" altLang="en-US" b="1" dirty="0"/>
              <a:t>综合运用相关学科原理和方法探究问题，</a:t>
            </a:r>
            <a:r>
              <a:rPr lang="zh-CN" altLang="en-US" b="1" dirty="0">
                <a:solidFill>
                  <a:srgbClr val="FF0000"/>
                </a:solidFill>
              </a:rPr>
              <a:t>辨析不同观点</a:t>
            </a:r>
            <a:r>
              <a:rPr lang="zh-CN" altLang="en-US" b="1" dirty="0"/>
              <a:t>，符合逻辑、规范地进行表达和阐释，或者能够找到新发现、得出新规律、提出新结论。</a:t>
            </a:r>
          </a:p>
          <a:p>
            <a:pPr indent="457200" algn="l">
              <a:lnSpc>
                <a:spcPct val="100000"/>
              </a:lnSpc>
            </a:pPr>
            <a:r>
              <a:rPr lang="zh-CN" altLang="en-US" b="1" dirty="0"/>
              <a:t>《普通高中历史课程标准（征求意见稿）》指出，普通高中历史课程是在义务教育历史课程的基础上，进一步用历史唯物主义观点，</a:t>
            </a:r>
            <a:r>
              <a:rPr lang="zh-CN" altLang="en-US" b="1" dirty="0">
                <a:solidFill>
                  <a:srgbClr val="FF0000"/>
                </a:solidFill>
              </a:rPr>
              <a:t>多角度</a:t>
            </a:r>
            <a:r>
              <a:rPr lang="zh-CN" altLang="en-US" b="1" dirty="0"/>
              <a:t>地反映历史演进的基本过程，展现人类在历史上创造的文明成果，揭示人类历史发展的基本规律和大趋势。</a:t>
            </a:r>
          </a:p>
          <a:p>
            <a:pPr indent="457200" algn="l">
              <a:lnSpc>
                <a:spcPct val="100000"/>
              </a:lnSpc>
            </a:pPr>
            <a:r>
              <a:rPr lang="zh-CN" altLang="en-US" b="1" dirty="0"/>
              <a:t>这两者都强调</a:t>
            </a:r>
            <a:r>
              <a:rPr lang="zh-CN" altLang="en-US" sz="2800" b="1" dirty="0">
                <a:solidFill>
                  <a:srgbClr val="FF0000"/>
                </a:solidFill>
                <a:latin typeface="黑体" panose="02010609060101010101" pitchFamily="49" charset="-122"/>
                <a:ea typeface="黑体" panose="02010609060101010101" pitchFamily="49" charset="-122"/>
              </a:rPr>
              <a:t>多角度理解历史</a:t>
            </a:r>
            <a:r>
              <a:rPr lang="zh-CN" altLang="en-US" b="1" dirty="0"/>
              <a:t>。</a:t>
            </a:r>
          </a:p>
        </p:txBody>
      </p:sp>
      <p:sp>
        <p:nvSpPr>
          <p:cNvPr id="3" name="矩形 2">
            <a:extLst>
              <a:ext uri="{FF2B5EF4-FFF2-40B4-BE49-F238E27FC236}">
                <a16:creationId xmlns:a16="http://schemas.microsoft.com/office/drawing/2014/main" id="{7C646595-2D0B-4FC2-991F-E4F107E11B85}"/>
              </a:ext>
            </a:extLst>
          </p:cNvPr>
          <p:cNvSpPr/>
          <p:nvPr/>
        </p:nvSpPr>
        <p:spPr>
          <a:xfrm>
            <a:off x="0" y="872500"/>
            <a:ext cx="4354077" cy="646331"/>
          </a:xfrm>
          <a:prstGeom prst="rect">
            <a:avLst/>
          </a:prstGeom>
          <a:solidFill>
            <a:srgbClr val="00B050"/>
          </a:solidFill>
        </p:spPr>
        <p:txBody>
          <a:bodyPr wrap="none">
            <a:spAutoFit/>
          </a:bodyPr>
          <a:lstStyle/>
          <a:p>
            <a:pPr algn="ctr"/>
            <a:r>
              <a:rPr lang="zh-CN" altLang="en-US" sz="3600" b="1" dirty="0">
                <a:solidFill>
                  <a:schemeClr val="bg1"/>
                </a:solidFill>
                <a:latin typeface="黑体" panose="02010609060101010101" pitchFamily="49" charset="-122"/>
                <a:ea typeface="黑体" panose="02010609060101010101" pitchFamily="49" charset="-122"/>
                <a:sym typeface="+mn-ea"/>
              </a:rPr>
              <a:t>注重知识新角度考查</a:t>
            </a:r>
            <a:endParaRPr lang="zh-CN" altLang="en-US" sz="3600"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484448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3">
            <a:extLst>
              <a:ext uri="{FF2B5EF4-FFF2-40B4-BE49-F238E27FC236}">
                <a16:creationId xmlns:a16="http://schemas.microsoft.com/office/drawing/2014/main" id="{8BEB5312-18E6-4D46-A3A9-F930DD1BB1F8}"/>
              </a:ext>
            </a:extLst>
          </p:cNvPr>
          <p:cNvSpPr txBox="1">
            <a:spLocks/>
          </p:cNvSpPr>
          <p:nvPr/>
        </p:nvSpPr>
        <p:spPr>
          <a:xfrm>
            <a:off x="345682" y="1643459"/>
            <a:ext cx="8452636" cy="4725810"/>
          </a:xfrm>
          <a:prstGeom prst="rect">
            <a:avLst/>
          </a:prstGeom>
          <a:solidFill>
            <a:schemeClr val="accent6">
              <a:lumMod val="40000"/>
              <a:lumOff val="6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zh-CN" sz="2000" b="1" dirty="0">
                <a:latin typeface="+mn-ea"/>
              </a:rPr>
              <a:t>24</a:t>
            </a:r>
            <a:r>
              <a:rPr lang="zh-CN" altLang="en-US" sz="2000" b="1" dirty="0">
                <a:latin typeface="+mn-ea"/>
              </a:rPr>
              <a:t>题从先秦墓葬铁器分布反映当时社会发展程度看</a:t>
            </a:r>
            <a:r>
              <a:rPr lang="zh-CN" altLang="en-US" sz="2000" b="1" dirty="0">
                <a:solidFill>
                  <a:srgbClr val="FF0000"/>
                </a:solidFill>
                <a:latin typeface="黑体" panose="02010609060101010101" pitchFamily="49" charset="-122"/>
                <a:ea typeface="黑体" panose="02010609060101010101" pitchFamily="49" charset="-122"/>
              </a:rPr>
              <a:t>古代中国手工业的发展</a:t>
            </a:r>
            <a:endParaRPr lang="en-US" altLang="zh-CN" sz="2000" b="1" dirty="0">
              <a:solidFill>
                <a:srgbClr val="FF0000"/>
              </a:solidFill>
              <a:latin typeface="黑体" panose="02010609060101010101" pitchFamily="49" charset="-122"/>
              <a:ea typeface="黑体" panose="02010609060101010101" pitchFamily="49" charset="-122"/>
            </a:endParaRPr>
          </a:p>
          <a:p>
            <a:pPr algn="l"/>
            <a:r>
              <a:rPr lang="en-US" altLang="zh-CN" sz="2000" b="1" dirty="0">
                <a:latin typeface="+mn-ea"/>
              </a:rPr>
              <a:t>25</a:t>
            </a:r>
            <a:r>
              <a:rPr lang="zh-CN" altLang="en-US" sz="2000" b="1" dirty="0">
                <a:latin typeface="+mn-ea"/>
              </a:rPr>
              <a:t>题从宋代宰相祖辈任官情况反映社会阶层流动看</a:t>
            </a:r>
            <a:r>
              <a:rPr lang="zh-CN" altLang="en-US" sz="2000" b="1" dirty="0">
                <a:solidFill>
                  <a:srgbClr val="FF0000"/>
                </a:solidFill>
                <a:latin typeface="黑体" panose="02010609060101010101" pitchFamily="49" charset="-122"/>
                <a:ea typeface="黑体" panose="02010609060101010101" pitchFamily="49" charset="-122"/>
              </a:rPr>
              <a:t>宋代科举制的发展</a:t>
            </a:r>
            <a:endParaRPr lang="en-US" altLang="zh-CN" sz="2000" b="1" dirty="0">
              <a:solidFill>
                <a:srgbClr val="FF0000"/>
              </a:solidFill>
              <a:latin typeface="黑体" panose="02010609060101010101" pitchFamily="49" charset="-122"/>
              <a:ea typeface="黑体" panose="02010609060101010101" pitchFamily="49" charset="-122"/>
            </a:endParaRPr>
          </a:p>
          <a:p>
            <a:pPr algn="l"/>
            <a:r>
              <a:rPr lang="en-US" altLang="zh-CN" sz="2000" b="1" dirty="0">
                <a:latin typeface="+mn-ea"/>
              </a:rPr>
              <a:t>26</a:t>
            </a:r>
            <a:r>
              <a:rPr lang="zh-CN" altLang="en-US" sz="2000" b="1" dirty="0">
                <a:latin typeface="+mn-ea"/>
              </a:rPr>
              <a:t>题从中国古代药学发展说明国家大力支持看</a:t>
            </a:r>
            <a:r>
              <a:rPr lang="zh-CN" altLang="en-US" sz="2000" b="1" dirty="0">
                <a:solidFill>
                  <a:srgbClr val="FF0000"/>
                </a:solidFill>
                <a:latin typeface="黑体" panose="02010609060101010101" pitchFamily="49" charset="-122"/>
                <a:ea typeface="黑体" panose="02010609060101010101" pitchFamily="49" charset="-122"/>
              </a:rPr>
              <a:t>中国古代科技成就</a:t>
            </a:r>
          </a:p>
          <a:p>
            <a:pPr algn="l"/>
            <a:r>
              <a:rPr lang="en-US" altLang="zh-CN" sz="2000" b="1" dirty="0">
                <a:latin typeface="+mn-ea"/>
              </a:rPr>
              <a:t>27</a:t>
            </a:r>
            <a:r>
              <a:rPr lang="zh-CN" altLang="en-US" sz="2000" b="1" dirty="0">
                <a:latin typeface="+mn-ea"/>
              </a:rPr>
              <a:t>题从明代士大夫以书送礼说明当时崇尚文化看</a:t>
            </a:r>
            <a:r>
              <a:rPr lang="zh-CN" altLang="en-US" sz="2000" b="1" dirty="0">
                <a:solidFill>
                  <a:srgbClr val="FF0000"/>
                </a:solidFill>
                <a:latin typeface="黑体" panose="02010609060101010101" pitchFamily="49" charset="-122"/>
                <a:ea typeface="黑体" panose="02010609060101010101" pitchFamily="49" charset="-122"/>
              </a:rPr>
              <a:t>明清时期思想观念变迁</a:t>
            </a:r>
            <a:endParaRPr lang="en-US" altLang="zh-CN" sz="2000" b="1" dirty="0">
              <a:solidFill>
                <a:srgbClr val="FF0000"/>
              </a:solidFill>
              <a:latin typeface="黑体" panose="02010609060101010101" pitchFamily="49" charset="-122"/>
              <a:ea typeface="黑体" panose="02010609060101010101" pitchFamily="49" charset="-122"/>
            </a:endParaRPr>
          </a:p>
          <a:p>
            <a:pPr algn="l"/>
            <a:r>
              <a:rPr lang="en-US" altLang="zh-CN" sz="2000" b="1" dirty="0">
                <a:latin typeface="+mn-ea"/>
              </a:rPr>
              <a:t>28</a:t>
            </a:r>
            <a:r>
              <a:rPr lang="zh-CN" altLang="en-US" sz="2000" b="1" dirty="0">
                <a:latin typeface="+mn-ea"/>
              </a:rPr>
              <a:t>题从赫胥黎和严复关于进化论观点的认识比较看</a:t>
            </a:r>
            <a:r>
              <a:rPr lang="zh-CN" altLang="en-US" sz="2000" b="1" dirty="0">
                <a:solidFill>
                  <a:srgbClr val="FF0000"/>
                </a:solidFill>
                <a:latin typeface="黑体" panose="02010609060101010101" pitchFamily="49" charset="-122"/>
                <a:ea typeface="黑体" panose="02010609060101010101" pitchFamily="49" charset="-122"/>
              </a:rPr>
              <a:t>维新思想</a:t>
            </a:r>
            <a:endParaRPr lang="en-US" altLang="zh-CN" sz="2000" b="1" dirty="0">
              <a:solidFill>
                <a:srgbClr val="FF0000"/>
              </a:solidFill>
              <a:latin typeface="黑体" panose="02010609060101010101" pitchFamily="49" charset="-122"/>
              <a:ea typeface="黑体" panose="02010609060101010101" pitchFamily="49" charset="-122"/>
            </a:endParaRPr>
          </a:p>
          <a:p>
            <a:pPr algn="l"/>
            <a:r>
              <a:rPr lang="en-US" altLang="zh-CN" sz="2000" b="1" dirty="0">
                <a:latin typeface="+mn-ea"/>
              </a:rPr>
              <a:t>29</a:t>
            </a:r>
            <a:r>
              <a:rPr lang="zh-CN" altLang="en-US" sz="2000" b="1" dirty="0">
                <a:latin typeface="+mn-ea"/>
              </a:rPr>
              <a:t>题从对工读互助等社会改良活动的批评看</a:t>
            </a:r>
            <a:r>
              <a:rPr lang="zh-CN" altLang="en-US" sz="2000" b="1" dirty="0">
                <a:solidFill>
                  <a:srgbClr val="FF0000"/>
                </a:solidFill>
                <a:latin typeface="黑体" panose="02010609060101010101" pitchFamily="49" charset="-122"/>
                <a:ea typeface="黑体" panose="02010609060101010101" pitchFamily="49" charset="-122"/>
              </a:rPr>
              <a:t>马克思主义在中国的传播</a:t>
            </a:r>
          </a:p>
          <a:p>
            <a:pPr algn="l"/>
            <a:r>
              <a:rPr lang="en-US" altLang="zh-CN" sz="2000" b="1" dirty="0">
                <a:latin typeface="+mn-ea"/>
              </a:rPr>
              <a:t>30</a:t>
            </a:r>
            <a:r>
              <a:rPr lang="zh-CN" altLang="en-US" sz="2000" b="1" dirty="0">
                <a:latin typeface="+mn-ea"/>
              </a:rPr>
              <a:t>题从刘少奇在中共八大上的政治报告看</a:t>
            </a:r>
            <a:r>
              <a:rPr lang="zh-CN" altLang="en-US" sz="2000" b="1" dirty="0">
                <a:solidFill>
                  <a:srgbClr val="FF0000"/>
                </a:solidFill>
                <a:latin typeface="黑体" panose="02010609060101010101" pitchFamily="49" charset="-122"/>
                <a:ea typeface="黑体" panose="02010609060101010101" pitchFamily="49" charset="-122"/>
              </a:rPr>
              <a:t>新中国的民主法治建设</a:t>
            </a:r>
            <a:endParaRPr lang="en-US" altLang="zh-CN" sz="2000" b="1" dirty="0">
              <a:solidFill>
                <a:srgbClr val="FF0000"/>
              </a:solidFill>
              <a:latin typeface="黑体" panose="02010609060101010101" pitchFamily="49" charset="-122"/>
              <a:ea typeface="黑体" panose="02010609060101010101" pitchFamily="49" charset="-122"/>
            </a:endParaRPr>
          </a:p>
          <a:p>
            <a:pPr algn="l"/>
            <a:r>
              <a:rPr lang="en-US" altLang="zh-CN" sz="2000" b="1" dirty="0">
                <a:latin typeface="+mn-ea"/>
              </a:rPr>
              <a:t>31</a:t>
            </a:r>
            <a:r>
              <a:rPr lang="zh-CN" altLang="en-US" sz="2000" b="1" dirty="0">
                <a:latin typeface="+mn-ea"/>
              </a:rPr>
              <a:t>题从中国乡镇企业行业分布表说明农村剩余劳动力转移看</a:t>
            </a:r>
            <a:r>
              <a:rPr lang="zh-CN" altLang="en-US" sz="2000" b="1" dirty="0">
                <a:solidFill>
                  <a:srgbClr val="FF0000"/>
                </a:solidFill>
                <a:latin typeface="黑体" panose="02010609060101010101" pitchFamily="49" charset="-122"/>
                <a:ea typeface="黑体" panose="02010609060101010101" pitchFamily="49" charset="-122"/>
              </a:rPr>
              <a:t>改革开放</a:t>
            </a:r>
            <a:endParaRPr lang="en-US" altLang="zh-CN" sz="2000" b="1" dirty="0">
              <a:solidFill>
                <a:srgbClr val="FF0000"/>
              </a:solidFill>
              <a:latin typeface="黑体" panose="02010609060101010101" pitchFamily="49" charset="-122"/>
              <a:ea typeface="黑体" panose="02010609060101010101" pitchFamily="49" charset="-122"/>
            </a:endParaRPr>
          </a:p>
          <a:p>
            <a:pPr algn="l"/>
            <a:r>
              <a:rPr lang="en-US" altLang="zh-CN" sz="2000" b="1" dirty="0">
                <a:latin typeface="+mn-ea"/>
              </a:rPr>
              <a:t>32</a:t>
            </a:r>
            <a:r>
              <a:rPr lang="zh-CN" altLang="en-US" sz="2000" b="1" dirty="0">
                <a:latin typeface="+mn-ea"/>
              </a:rPr>
              <a:t>题从</a:t>
            </a:r>
            <a:r>
              <a:rPr lang="zh-CN" altLang="zh-CN" sz="2000" b="1" dirty="0">
                <a:latin typeface="+mn-ea"/>
              </a:rPr>
              <a:t>雅典公民获得更多表达自己想法的机会</a:t>
            </a:r>
            <a:r>
              <a:rPr lang="zh-CN" altLang="en-US" sz="2000" b="1" dirty="0">
                <a:latin typeface="+mn-ea"/>
              </a:rPr>
              <a:t>看</a:t>
            </a:r>
            <a:r>
              <a:rPr lang="zh-CN" altLang="en-US" sz="2000" b="1" dirty="0">
                <a:solidFill>
                  <a:srgbClr val="FF0000"/>
                </a:solidFill>
                <a:latin typeface="黑体" panose="02010609060101010101" pitchFamily="49" charset="-122"/>
                <a:ea typeface="黑体" panose="02010609060101010101" pitchFamily="49" charset="-122"/>
              </a:rPr>
              <a:t>雅典民主政治</a:t>
            </a:r>
            <a:endParaRPr lang="en-US" altLang="zh-CN" sz="2000" b="1" dirty="0">
              <a:solidFill>
                <a:srgbClr val="FF0000"/>
              </a:solidFill>
              <a:latin typeface="黑体" panose="02010609060101010101" pitchFamily="49" charset="-122"/>
              <a:ea typeface="黑体" panose="02010609060101010101" pitchFamily="49" charset="-122"/>
            </a:endParaRPr>
          </a:p>
          <a:p>
            <a:pPr algn="l"/>
            <a:r>
              <a:rPr lang="en-US" altLang="zh-CN" sz="2000" b="1" dirty="0">
                <a:latin typeface="+mn-ea"/>
              </a:rPr>
              <a:t>33</a:t>
            </a:r>
            <a:r>
              <a:rPr lang="zh-CN" altLang="en-US" sz="2000" b="1" dirty="0">
                <a:latin typeface="+mn-ea"/>
              </a:rPr>
              <a:t>题从</a:t>
            </a:r>
            <a:r>
              <a:rPr lang="zh-CN" altLang="zh-CN" sz="2000" b="1" dirty="0">
                <a:latin typeface="+mn-ea"/>
              </a:rPr>
              <a:t>思想家、文学家、戏剧家们</a:t>
            </a:r>
            <a:r>
              <a:rPr lang="zh-CN" altLang="en-US" sz="2000" b="1" dirty="0">
                <a:latin typeface="+mn-ea"/>
              </a:rPr>
              <a:t>参加沙龙</a:t>
            </a:r>
            <a:r>
              <a:rPr lang="zh-CN" altLang="zh-CN" sz="2000" b="1" dirty="0">
                <a:latin typeface="+mn-ea"/>
              </a:rPr>
              <a:t>讨论的话题</a:t>
            </a:r>
            <a:r>
              <a:rPr lang="zh-CN" altLang="en-US" sz="2000" b="1" dirty="0">
                <a:latin typeface="+mn-ea"/>
              </a:rPr>
              <a:t>看</a:t>
            </a:r>
            <a:r>
              <a:rPr lang="zh-CN" altLang="en-US" sz="2000" b="1" dirty="0">
                <a:solidFill>
                  <a:srgbClr val="FF0000"/>
                </a:solidFill>
                <a:latin typeface="黑体" panose="02010609060101010101" pitchFamily="49" charset="-122"/>
                <a:ea typeface="黑体" panose="02010609060101010101" pitchFamily="49" charset="-122"/>
              </a:rPr>
              <a:t>启蒙运动</a:t>
            </a:r>
            <a:endParaRPr lang="en-US" altLang="zh-CN" sz="2000" b="1" dirty="0">
              <a:solidFill>
                <a:srgbClr val="FF0000"/>
              </a:solidFill>
              <a:latin typeface="黑体" panose="02010609060101010101" pitchFamily="49" charset="-122"/>
              <a:ea typeface="黑体" panose="02010609060101010101" pitchFamily="49" charset="-122"/>
            </a:endParaRPr>
          </a:p>
          <a:p>
            <a:pPr algn="l"/>
            <a:r>
              <a:rPr lang="en-US" altLang="zh-CN" sz="2000" b="1" dirty="0">
                <a:latin typeface="+mn-ea"/>
              </a:rPr>
              <a:t>34</a:t>
            </a:r>
            <a:r>
              <a:rPr lang="zh-CN" altLang="en-US" sz="2000" b="1" dirty="0">
                <a:latin typeface="+mn-ea"/>
              </a:rPr>
              <a:t>题从</a:t>
            </a:r>
            <a:r>
              <a:rPr lang="en-US" altLang="zh-CN" sz="2000" b="1" dirty="0">
                <a:latin typeface="+mn-ea"/>
              </a:rPr>
              <a:t>1929</a:t>
            </a:r>
            <a:r>
              <a:rPr lang="zh-CN" altLang="en-US" sz="2000" b="1" dirty="0">
                <a:latin typeface="+mn-ea"/>
              </a:rPr>
              <a:t>～</a:t>
            </a:r>
            <a:r>
              <a:rPr lang="en-US" altLang="zh-CN" sz="2000" b="1" dirty="0">
                <a:latin typeface="+mn-ea"/>
              </a:rPr>
              <a:t>1931</a:t>
            </a:r>
            <a:r>
              <a:rPr lang="zh-CN" altLang="en-US" sz="2000" b="1" dirty="0">
                <a:latin typeface="+mn-ea"/>
              </a:rPr>
              <a:t>年美国部分行业工人周工资变化表看</a:t>
            </a:r>
            <a:r>
              <a:rPr lang="zh-CN" altLang="en-US" sz="2000" b="1" dirty="0">
                <a:solidFill>
                  <a:srgbClr val="FF0000"/>
                </a:solidFill>
                <a:latin typeface="黑体" panose="02010609060101010101" pitchFamily="49" charset="-122"/>
                <a:ea typeface="黑体" panose="02010609060101010101" pitchFamily="49" charset="-122"/>
              </a:rPr>
              <a:t>经济危机</a:t>
            </a:r>
            <a:endParaRPr lang="en-US" altLang="zh-CN" sz="2000" b="1" dirty="0">
              <a:solidFill>
                <a:srgbClr val="FF0000"/>
              </a:solidFill>
              <a:latin typeface="黑体" panose="02010609060101010101" pitchFamily="49" charset="-122"/>
              <a:ea typeface="黑体" panose="02010609060101010101" pitchFamily="49" charset="-122"/>
            </a:endParaRPr>
          </a:p>
          <a:p>
            <a:pPr algn="l"/>
            <a:r>
              <a:rPr lang="en-US" altLang="zh-CN" sz="2000" b="1" dirty="0">
                <a:latin typeface="+mn-ea"/>
              </a:rPr>
              <a:t>35</a:t>
            </a:r>
            <a:r>
              <a:rPr lang="zh-CN" altLang="en-US" sz="2000" b="1" dirty="0">
                <a:latin typeface="+mn-ea"/>
              </a:rPr>
              <a:t>题从苏共二十一大讨论通过的七年经济计划看</a:t>
            </a:r>
            <a:r>
              <a:rPr lang="zh-CN" altLang="en-US" sz="2000" b="1" dirty="0">
                <a:solidFill>
                  <a:srgbClr val="FF0000"/>
                </a:solidFill>
                <a:latin typeface="黑体" panose="02010609060101010101" pitchFamily="49" charset="-122"/>
                <a:ea typeface="黑体" panose="02010609060101010101" pitchFamily="49" charset="-122"/>
              </a:rPr>
              <a:t>赫鲁晓夫改革</a:t>
            </a:r>
          </a:p>
        </p:txBody>
      </p:sp>
      <p:sp>
        <p:nvSpPr>
          <p:cNvPr id="4" name="矩形 3">
            <a:extLst>
              <a:ext uri="{FF2B5EF4-FFF2-40B4-BE49-F238E27FC236}">
                <a16:creationId xmlns:a16="http://schemas.microsoft.com/office/drawing/2014/main" id="{50099FA4-635A-4AC8-920E-C47302C6F4D6}"/>
              </a:ext>
            </a:extLst>
          </p:cNvPr>
          <p:cNvSpPr/>
          <p:nvPr/>
        </p:nvSpPr>
        <p:spPr>
          <a:xfrm>
            <a:off x="0" y="872500"/>
            <a:ext cx="4354077" cy="646331"/>
          </a:xfrm>
          <a:prstGeom prst="rect">
            <a:avLst/>
          </a:prstGeom>
          <a:solidFill>
            <a:srgbClr val="00B050"/>
          </a:solidFill>
        </p:spPr>
        <p:txBody>
          <a:bodyPr wrap="none">
            <a:spAutoFit/>
          </a:bodyPr>
          <a:lstStyle/>
          <a:p>
            <a:pPr algn="ctr"/>
            <a:r>
              <a:rPr lang="zh-CN" altLang="en-US" sz="3600" b="1" dirty="0">
                <a:solidFill>
                  <a:schemeClr val="bg1"/>
                </a:solidFill>
                <a:latin typeface="黑体" panose="02010609060101010101" pitchFamily="49" charset="-122"/>
                <a:ea typeface="黑体" panose="02010609060101010101" pitchFamily="49" charset="-122"/>
                <a:sym typeface="+mn-ea"/>
              </a:rPr>
              <a:t>注重知识新角度考查</a:t>
            </a:r>
            <a:endParaRPr lang="zh-CN" altLang="en-US" sz="3600"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798704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FEE8240-2C2D-44E0-A287-7ADB90A8804D}"/>
              </a:ext>
            </a:extLst>
          </p:cNvPr>
          <p:cNvSpPr/>
          <p:nvPr/>
        </p:nvSpPr>
        <p:spPr>
          <a:xfrm>
            <a:off x="0" y="877756"/>
            <a:ext cx="4354077" cy="646331"/>
          </a:xfrm>
          <a:prstGeom prst="rect">
            <a:avLst/>
          </a:prstGeom>
          <a:solidFill>
            <a:srgbClr val="00B050"/>
          </a:solidFill>
        </p:spPr>
        <p:txBody>
          <a:bodyPr wrap="none">
            <a:spAutoFit/>
          </a:bodyPr>
          <a:lstStyle/>
          <a:p>
            <a:pPr algn="ctr"/>
            <a:r>
              <a:rPr lang="zh-CN" altLang="en-US" sz="3600" b="1" dirty="0">
                <a:solidFill>
                  <a:schemeClr val="bg1"/>
                </a:solidFill>
                <a:latin typeface="黑体" panose="02010609060101010101" pitchFamily="49" charset="-122"/>
                <a:ea typeface="黑体" panose="02010609060101010101" pitchFamily="49" charset="-122"/>
                <a:sym typeface="+mn-ea"/>
              </a:rPr>
              <a:t>注重比较思维的培养</a:t>
            </a:r>
            <a:endParaRPr lang="zh-CN" altLang="en-US" sz="3600" dirty="0">
              <a:solidFill>
                <a:schemeClr val="bg1"/>
              </a:solidFill>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D5D33906-3C0F-4582-82FC-BD3455F35825}"/>
              </a:ext>
            </a:extLst>
          </p:cNvPr>
          <p:cNvSpPr/>
          <p:nvPr/>
        </p:nvSpPr>
        <p:spPr>
          <a:xfrm>
            <a:off x="867102" y="2115656"/>
            <a:ext cx="7320456" cy="3046988"/>
          </a:xfrm>
          <a:prstGeom prst="rect">
            <a:avLst/>
          </a:prstGeom>
          <a:solidFill>
            <a:schemeClr val="accent6">
              <a:lumMod val="40000"/>
              <a:lumOff val="60000"/>
            </a:schemeClr>
          </a:solidFill>
        </p:spPr>
        <p:txBody>
          <a:bodyPr wrap="square">
            <a:spAutoFit/>
          </a:bodyPr>
          <a:lstStyle/>
          <a:p>
            <a:pPr indent="457200">
              <a:defRPr/>
            </a:pPr>
            <a:r>
              <a:rPr lang="zh-CN" altLang="zh-CN" sz="3200" b="1" kern="100" dirty="0">
                <a:latin typeface="楷体" panose="02010609060101010101" pitchFamily="49" charset="-122"/>
                <a:ea typeface="楷体" panose="02010609060101010101" pitchFamily="49" charset="-122"/>
                <a:cs typeface="Times New Roman" panose="02020603050405020304" pitchFamily="18" charset="0"/>
              </a:rPr>
              <a:t>历史学科是很强的理性思维学科……历史思维的工作具有概括的方法、</a:t>
            </a:r>
            <a:r>
              <a:rPr lang="zh-CN" altLang="zh-CN" sz="32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比较的方法</a:t>
            </a:r>
            <a:r>
              <a:rPr lang="zh-CN" altLang="zh-CN" sz="3200" b="1" kern="100" dirty="0">
                <a:latin typeface="楷体" panose="02010609060101010101" pitchFamily="49" charset="-122"/>
                <a:ea typeface="楷体" panose="02010609060101010101" pitchFamily="49" charset="-122"/>
                <a:cs typeface="Times New Roman" panose="02020603050405020304" pitchFamily="18" charset="0"/>
              </a:rPr>
              <a:t>、考证的方法……如果没有这些思维工具，教材内容是死的，不会活。这种方法贯穿在整个试卷中</a:t>
            </a:r>
            <a:r>
              <a:rPr lang="zh-CN" altLang="en-US" sz="3200" b="1" kern="100" dirty="0">
                <a:latin typeface="楷体" panose="02010609060101010101" pitchFamily="49" charset="-122"/>
                <a:ea typeface="楷体" panose="02010609060101010101" pitchFamily="49" charset="-122"/>
                <a:cs typeface="Times New Roman" panose="02020603050405020304" pitchFamily="18" charset="0"/>
              </a:rPr>
              <a:t>。</a:t>
            </a:r>
            <a:endParaRPr lang="en-US" altLang="zh-CN" sz="3200" b="1" kern="100" dirty="0">
              <a:latin typeface="楷体" panose="02010609060101010101" pitchFamily="49" charset="-122"/>
              <a:ea typeface="楷体" panose="02010609060101010101" pitchFamily="49" charset="-122"/>
              <a:cs typeface="Times New Roman" panose="02020603050405020304" pitchFamily="18" charset="0"/>
            </a:endParaRPr>
          </a:p>
          <a:p>
            <a:pPr indent="457200" algn="r">
              <a:defRPr/>
            </a:pPr>
            <a:r>
              <a:rPr lang="en-US" altLang="zh-CN" sz="3200" b="1" kern="100" dirty="0">
                <a:latin typeface="+mn-ea"/>
                <a:cs typeface="Times New Roman" panose="02020603050405020304" pitchFamily="18" charset="0"/>
              </a:rPr>
              <a:t>——</a:t>
            </a:r>
            <a:r>
              <a:rPr lang="zh-CN" altLang="zh-CN" sz="3200" b="1" dirty="0">
                <a:latin typeface="+mn-ea"/>
              </a:rPr>
              <a:t>刘芃</a:t>
            </a:r>
            <a:endParaRPr lang="zh-CN" altLang="en-US" sz="3200" dirty="0">
              <a:latin typeface="+mn-ea"/>
            </a:endParaRPr>
          </a:p>
        </p:txBody>
      </p:sp>
    </p:spTree>
    <p:extLst>
      <p:ext uri="{BB962C8B-B14F-4D97-AF65-F5344CB8AC3E}">
        <p14:creationId xmlns:p14="http://schemas.microsoft.com/office/powerpoint/2010/main" val="390944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7898C05-1028-4E8B-8AF4-9FE965034DED}"/>
              </a:ext>
            </a:extLst>
          </p:cNvPr>
          <p:cNvSpPr/>
          <p:nvPr/>
        </p:nvSpPr>
        <p:spPr>
          <a:xfrm>
            <a:off x="0" y="184074"/>
            <a:ext cx="4354077" cy="646331"/>
          </a:xfrm>
          <a:prstGeom prst="rect">
            <a:avLst/>
          </a:prstGeom>
          <a:solidFill>
            <a:srgbClr val="00B050"/>
          </a:solidFill>
        </p:spPr>
        <p:txBody>
          <a:bodyPr wrap="none">
            <a:spAutoFit/>
          </a:bodyPr>
          <a:lstStyle/>
          <a:p>
            <a:pPr algn="ctr"/>
            <a:r>
              <a:rPr lang="zh-CN" altLang="en-US" sz="3600" b="1" dirty="0">
                <a:solidFill>
                  <a:schemeClr val="bg1"/>
                </a:solidFill>
                <a:latin typeface="黑体" panose="02010609060101010101" pitchFamily="49" charset="-122"/>
                <a:ea typeface="黑体" panose="02010609060101010101" pitchFamily="49" charset="-122"/>
                <a:sym typeface="+mn-ea"/>
              </a:rPr>
              <a:t>注重比较思维的培养</a:t>
            </a:r>
            <a:endParaRPr lang="zh-CN" altLang="en-US" sz="3600" dirty="0">
              <a:solidFill>
                <a:schemeClr val="bg1"/>
              </a:solidFill>
              <a:latin typeface="黑体" panose="02010609060101010101" pitchFamily="49" charset="-122"/>
              <a:ea typeface="黑体" panose="02010609060101010101" pitchFamily="49" charset="-122"/>
            </a:endParaRPr>
          </a:p>
        </p:txBody>
      </p:sp>
      <p:pic>
        <p:nvPicPr>
          <p:cNvPr id="6" name="图片 5">
            <a:extLst>
              <a:ext uri="{FF2B5EF4-FFF2-40B4-BE49-F238E27FC236}">
                <a16:creationId xmlns:a16="http://schemas.microsoft.com/office/drawing/2014/main" id="{6AD5E93F-350E-45A8-97F9-D550DE5F0A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72359"/>
            <a:ext cx="4572000" cy="2766363"/>
          </a:xfrm>
          <a:prstGeom prst="rect">
            <a:avLst/>
          </a:prstGeom>
        </p:spPr>
      </p:pic>
      <p:pic>
        <p:nvPicPr>
          <p:cNvPr id="8" name="图片 7">
            <a:extLst>
              <a:ext uri="{FF2B5EF4-FFF2-40B4-BE49-F238E27FC236}">
                <a16:creationId xmlns:a16="http://schemas.microsoft.com/office/drawing/2014/main" id="{84E9C329-7681-47F1-A0ED-D06C43544D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0537" y="872359"/>
            <a:ext cx="4811780" cy="2722179"/>
          </a:xfrm>
          <a:prstGeom prst="rect">
            <a:avLst/>
          </a:prstGeom>
        </p:spPr>
      </p:pic>
      <p:pic>
        <p:nvPicPr>
          <p:cNvPr id="10" name="图片 9">
            <a:extLst>
              <a:ext uri="{FF2B5EF4-FFF2-40B4-BE49-F238E27FC236}">
                <a16:creationId xmlns:a16="http://schemas.microsoft.com/office/drawing/2014/main" id="{EF336878-A923-4678-9070-6D460C7873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410" y="3638722"/>
            <a:ext cx="4342846" cy="2281170"/>
          </a:xfrm>
          <a:prstGeom prst="rect">
            <a:avLst/>
          </a:prstGeom>
        </p:spPr>
      </p:pic>
      <p:pic>
        <p:nvPicPr>
          <p:cNvPr id="12" name="图片 11">
            <a:extLst>
              <a:ext uri="{FF2B5EF4-FFF2-40B4-BE49-F238E27FC236}">
                <a16:creationId xmlns:a16="http://schemas.microsoft.com/office/drawing/2014/main" id="{FE0EB4E5-F260-482F-BFEB-8B04591A43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0536" y="3638722"/>
            <a:ext cx="4743464" cy="2820862"/>
          </a:xfrm>
          <a:prstGeom prst="rect">
            <a:avLst/>
          </a:prstGeom>
        </p:spPr>
      </p:pic>
      <p:pic>
        <p:nvPicPr>
          <p:cNvPr id="14" name="图片 13">
            <a:extLst>
              <a:ext uri="{FF2B5EF4-FFF2-40B4-BE49-F238E27FC236}">
                <a16:creationId xmlns:a16="http://schemas.microsoft.com/office/drawing/2014/main" id="{02543E3C-EC16-42DD-8546-5076456BBE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7451" y="1917088"/>
            <a:ext cx="4914846" cy="3023823"/>
          </a:xfrm>
          <a:prstGeom prst="rect">
            <a:avLst/>
          </a:prstGeom>
        </p:spPr>
      </p:pic>
      <p:sp>
        <p:nvSpPr>
          <p:cNvPr id="15" name="文本框 14">
            <a:extLst>
              <a:ext uri="{FF2B5EF4-FFF2-40B4-BE49-F238E27FC236}">
                <a16:creationId xmlns:a16="http://schemas.microsoft.com/office/drawing/2014/main" id="{A8D92545-4708-4694-AD1D-FED841FC9F7D}"/>
              </a:ext>
            </a:extLst>
          </p:cNvPr>
          <p:cNvSpPr txBox="1"/>
          <p:nvPr/>
        </p:nvSpPr>
        <p:spPr>
          <a:xfrm>
            <a:off x="4694422" y="162853"/>
            <a:ext cx="3883572" cy="584775"/>
          </a:xfrm>
          <a:prstGeom prst="rect">
            <a:avLst/>
          </a:prstGeom>
          <a:solidFill>
            <a:srgbClr val="00B050"/>
          </a:solidFill>
        </p:spPr>
        <p:txBody>
          <a:bodyPr wrap="square" rtlCol="0">
            <a:spAutoFit/>
          </a:bodyPr>
          <a:lstStyle/>
          <a:p>
            <a:pPr algn="ctr"/>
            <a:r>
              <a:rPr lang="zh-CN" altLang="en-US" sz="3200" dirty="0">
                <a:latin typeface="华文行楷" panose="02010800040101010101" pitchFamily="2" charset="-122"/>
                <a:ea typeface="华文行楷" panose="02010800040101010101" pitchFamily="2" charset="-122"/>
              </a:rPr>
              <a:t>异中求同</a:t>
            </a:r>
            <a:r>
              <a:rPr lang="en-US" altLang="zh-CN" sz="3200" dirty="0">
                <a:latin typeface="华文行楷" panose="02010800040101010101" pitchFamily="2" charset="-122"/>
                <a:ea typeface="华文行楷" panose="02010800040101010101" pitchFamily="2" charset="-122"/>
              </a:rPr>
              <a:t>&amp;</a:t>
            </a:r>
            <a:r>
              <a:rPr lang="zh-CN" altLang="en-US" sz="3200" dirty="0">
                <a:latin typeface="华文行楷" panose="02010800040101010101" pitchFamily="2" charset="-122"/>
                <a:ea typeface="华文行楷" panose="02010800040101010101" pitchFamily="2" charset="-122"/>
              </a:rPr>
              <a:t>同中求异</a:t>
            </a:r>
          </a:p>
        </p:txBody>
      </p:sp>
    </p:spTree>
    <p:extLst>
      <p:ext uri="{BB962C8B-B14F-4D97-AF65-F5344CB8AC3E}">
        <p14:creationId xmlns:p14="http://schemas.microsoft.com/office/powerpoint/2010/main" val="410236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circle(in)">
                                      <p:cBhvr>
                                        <p:cTn id="3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E53274-83FA-4219-AB83-11AE6DF1D474}"/>
              </a:ext>
            </a:extLst>
          </p:cNvPr>
          <p:cNvSpPr txBox="1"/>
          <p:nvPr/>
        </p:nvSpPr>
        <p:spPr>
          <a:xfrm>
            <a:off x="1768365" y="2695904"/>
            <a:ext cx="4879427" cy="1015663"/>
          </a:xfrm>
          <a:prstGeom prst="rect">
            <a:avLst/>
          </a:prstGeom>
          <a:solidFill>
            <a:schemeClr val="accent5">
              <a:lumMod val="75000"/>
            </a:schemeClr>
          </a:solidFill>
        </p:spPr>
        <p:txBody>
          <a:bodyPr wrap="square" rtlCol="0">
            <a:spAutoFit/>
          </a:bodyPr>
          <a:lstStyle/>
          <a:p>
            <a:r>
              <a:rPr lang="zh-CN" altLang="en-US" sz="6000" b="1" dirty="0">
                <a:solidFill>
                  <a:schemeClr val="bg1"/>
                </a:solidFill>
                <a:latin typeface="华文行楷" panose="02010800040101010101" pitchFamily="2" charset="-122"/>
                <a:ea typeface="华文行楷" panose="02010800040101010101" pitchFamily="2" charset="-122"/>
              </a:rPr>
              <a:t>二、精准备考</a:t>
            </a:r>
          </a:p>
        </p:txBody>
      </p:sp>
    </p:spTree>
    <p:extLst>
      <p:ext uri="{BB962C8B-B14F-4D97-AF65-F5344CB8AC3E}">
        <p14:creationId xmlns:p14="http://schemas.microsoft.com/office/powerpoint/2010/main" val="813496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2BD4D0A-6908-40D1-BD8D-8B54145A6A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0076"/>
            <a:ext cx="3741683" cy="2688924"/>
          </a:xfrm>
          <a:prstGeom prst="rect">
            <a:avLst/>
          </a:prstGeom>
        </p:spPr>
      </p:pic>
      <p:pic>
        <p:nvPicPr>
          <p:cNvPr id="8" name="图片 7">
            <a:extLst>
              <a:ext uri="{FF2B5EF4-FFF2-40B4-BE49-F238E27FC236}">
                <a16:creationId xmlns:a16="http://schemas.microsoft.com/office/drawing/2014/main" id="{625C96C6-AD0B-4909-8D8B-09564D02CF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6759" y="4112057"/>
            <a:ext cx="3547241" cy="2328049"/>
          </a:xfrm>
          <a:prstGeom prst="rect">
            <a:avLst/>
          </a:prstGeom>
        </p:spPr>
      </p:pic>
      <p:pic>
        <p:nvPicPr>
          <p:cNvPr id="9" name="图片 8">
            <a:extLst>
              <a:ext uri="{FF2B5EF4-FFF2-40B4-BE49-F238E27FC236}">
                <a16:creationId xmlns:a16="http://schemas.microsoft.com/office/drawing/2014/main" id="{62377029-BED6-479A-83F3-553DCE6F8C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1765" y="2276003"/>
            <a:ext cx="3741683" cy="2305994"/>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D606479F-EEB7-430B-B5A5-91B67E319702}"/>
              </a:ext>
            </a:extLst>
          </p:cNvPr>
          <p:cNvSpPr/>
          <p:nvPr/>
        </p:nvSpPr>
        <p:spPr>
          <a:xfrm>
            <a:off x="136634" y="1072198"/>
            <a:ext cx="3890809" cy="646331"/>
          </a:xfrm>
          <a:prstGeom prst="rect">
            <a:avLst/>
          </a:prstGeom>
          <a:solidFill>
            <a:schemeClr val="accent5">
              <a:lumMod val="60000"/>
              <a:lumOff val="40000"/>
            </a:schemeClr>
          </a:solidFill>
        </p:spPr>
        <p:txBody>
          <a:bodyPr wrap="none">
            <a:spAutoFit/>
          </a:bodyPr>
          <a:lstStyle/>
          <a:p>
            <a:r>
              <a:rPr lang="zh-CN" altLang="en-US" sz="3600" b="1" dirty="0">
                <a:solidFill>
                  <a:schemeClr val="bg1"/>
                </a:solidFill>
              </a:rPr>
              <a:t>教研先行指导教学</a:t>
            </a:r>
          </a:p>
        </p:txBody>
      </p:sp>
      <p:pic>
        <p:nvPicPr>
          <p:cNvPr id="4" name="图片 3">
            <a:extLst>
              <a:ext uri="{FF2B5EF4-FFF2-40B4-BE49-F238E27FC236}">
                <a16:creationId xmlns:a16="http://schemas.microsoft.com/office/drawing/2014/main" id="{C851C0E9-81CB-4735-B674-228BCAEB2C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94" y="2506056"/>
            <a:ext cx="8673804" cy="1734868"/>
          </a:xfrm>
          <a:prstGeom prst="rect">
            <a:avLst/>
          </a:prstGeom>
        </p:spPr>
      </p:pic>
    </p:spTree>
    <p:extLst>
      <p:ext uri="{BB962C8B-B14F-4D97-AF65-F5344CB8AC3E}">
        <p14:creationId xmlns:p14="http://schemas.microsoft.com/office/powerpoint/2010/main" val="16752934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9E59910-5B18-4AA2-9F59-81832CA1C04A}"/>
              </a:ext>
            </a:extLst>
          </p:cNvPr>
          <p:cNvSpPr/>
          <p:nvPr/>
        </p:nvSpPr>
        <p:spPr>
          <a:xfrm>
            <a:off x="428295" y="1034785"/>
            <a:ext cx="8182305" cy="5447645"/>
          </a:xfrm>
          <a:prstGeom prst="rect">
            <a:avLst/>
          </a:prstGeom>
          <a:solidFill>
            <a:schemeClr val="accent5">
              <a:lumMod val="60000"/>
              <a:lumOff val="40000"/>
            </a:schemeClr>
          </a:solidFill>
        </p:spPr>
        <p:txBody>
          <a:bodyPr wrap="square">
            <a:spAutoFit/>
          </a:bodyPr>
          <a:lstStyle/>
          <a:p>
            <a:r>
              <a:rPr lang="zh-CN" altLang="zh-CN"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【指导思想】</a:t>
            </a:r>
            <a:endParaRPr lang="zh-CN" altLang="zh-CN" b="1" kern="100" dirty="0">
              <a:solidFill>
                <a:schemeClr val="bg1"/>
              </a:solidFill>
              <a:latin typeface="Calibri" panose="020F0502020204030204" pitchFamily="34" charset="0"/>
              <a:cs typeface="Times New Roman" panose="02020603050405020304" pitchFamily="18" charset="0"/>
            </a:endParaRPr>
          </a:p>
          <a:p>
            <a:r>
              <a:rPr lang="zh-CN" altLang="zh-CN"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“把方法教给学生，把时间还给学生”</a:t>
            </a:r>
            <a:endParaRPr lang="zh-CN" altLang="zh-CN" sz="1400" b="1" kern="100" dirty="0">
              <a:solidFill>
                <a:schemeClr val="bg1"/>
              </a:solidFill>
              <a:latin typeface="Calibri" panose="020F0502020204030204" pitchFamily="34" charset="0"/>
              <a:cs typeface="Times New Roman" panose="02020603050405020304" pitchFamily="18" charset="0"/>
            </a:endParaRPr>
          </a:p>
          <a:p>
            <a:r>
              <a:rPr lang="zh-CN" altLang="zh-CN"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“提高课堂效率，提升阅读素养”</a:t>
            </a:r>
            <a:endParaRPr lang="zh-CN" altLang="zh-CN" sz="1400" b="1" kern="100" dirty="0">
              <a:solidFill>
                <a:schemeClr val="bg1"/>
              </a:solidFill>
              <a:latin typeface="Calibri" panose="020F0502020204030204" pitchFamily="34" charset="0"/>
              <a:cs typeface="Times New Roman" panose="02020603050405020304" pitchFamily="18" charset="0"/>
            </a:endParaRPr>
          </a:p>
          <a:p>
            <a:pPr algn="just">
              <a:spcAft>
                <a:spcPts val="0"/>
              </a:spcAft>
            </a:pPr>
            <a:r>
              <a:rPr lang="zh-CN" altLang="zh-CN" b="1" kern="100" dirty="0">
                <a:solidFill>
                  <a:schemeClr val="bg2">
                    <a:lumMod val="10000"/>
                  </a:schemeClr>
                </a:solidFill>
                <a:latin typeface="黑体" panose="02010609060101010101" pitchFamily="49" charset="-122"/>
                <a:ea typeface="黑体" panose="02010609060101010101" pitchFamily="49" charset="-122"/>
                <a:cs typeface="Times New Roman" panose="02020603050405020304" pitchFamily="18" charset="0"/>
              </a:rPr>
              <a:t>一、突显“主干知识”</a:t>
            </a:r>
            <a:endParaRPr lang="zh-CN" altLang="zh-CN" sz="1400" b="1" kern="100" dirty="0">
              <a:solidFill>
                <a:schemeClr val="bg2">
                  <a:lumMod val="10000"/>
                </a:schemeClr>
              </a:solidFill>
              <a:latin typeface="黑体" panose="02010609060101010101" pitchFamily="49" charset="-122"/>
              <a:ea typeface="黑体" panose="02010609060101010101" pitchFamily="49" charset="-122"/>
              <a:cs typeface="Times New Roman" panose="02020603050405020304" pitchFamily="18" charset="0"/>
            </a:endParaRPr>
          </a:p>
          <a:p>
            <a:pPr algn="just">
              <a:spcAft>
                <a:spcPts val="0"/>
              </a:spcAft>
            </a:pPr>
            <a:r>
              <a:rPr lang="zh-CN" altLang="zh-CN" b="1" kern="100" dirty="0">
                <a:solidFill>
                  <a:schemeClr val="bg1"/>
                </a:solidFill>
                <a:latin typeface="Calibri" panose="020F0502020204030204" pitchFamily="34" charset="0"/>
                <a:cs typeface="Times New Roman" panose="02020603050405020304" pitchFamily="18" charset="0"/>
              </a:rPr>
              <a:t>（一）通史线索类、重要历史时期阶段特征或概况类、重大历史事件背景类。</a:t>
            </a:r>
            <a:endParaRPr lang="zh-CN" altLang="zh-CN" sz="1400" b="1" kern="100" dirty="0">
              <a:solidFill>
                <a:schemeClr val="bg1"/>
              </a:solidFill>
              <a:latin typeface="Calibri" panose="020F0502020204030204" pitchFamily="34" charset="0"/>
              <a:cs typeface="Times New Roman" panose="02020603050405020304" pitchFamily="18" charset="0"/>
            </a:endParaRPr>
          </a:p>
          <a:p>
            <a:pPr algn="just">
              <a:spcAft>
                <a:spcPts val="0"/>
              </a:spcAft>
            </a:pPr>
            <a:r>
              <a:rPr lang="zh-CN" altLang="zh-CN" b="1" kern="100" dirty="0">
                <a:solidFill>
                  <a:schemeClr val="bg1"/>
                </a:solidFill>
                <a:latin typeface="Calibri" panose="020F0502020204030204" pitchFamily="34" charset="0"/>
                <a:cs typeface="Times New Roman" panose="02020603050405020304" pitchFamily="18" charset="0"/>
              </a:rPr>
              <a:t>（二）高频考点类</a:t>
            </a:r>
            <a:endParaRPr lang="zh-CN" altLang="zh-CN" sz="1400" b="1" kern="100" dirty="0">
              <a:solidFill>
                <a:schemeClr val="bg1"/>
              </a:solidFill>
              <a:latin typeface="Calibri" panose="020F0502020204030204" pitchFamily="34" charset="0"/>
              <a:cs typeface="Times New Roman" panose="02020603050405020304" pitchFamily="18" charset="0"/>
            </a:endParaRPr>
          </a:p>
          <a:p>
            <a:pPr algn="just">
              <a:spcAft>
                <a:spcPts val="0"/>
              </a:spcAft>
            </a:pPr>
            <a:r>
              <a:rPr lang="zh-CN" altLang="zh-CN" b="1" kern="100" dirty="0">
                <a:solidFill>
                  <a:schemeClr val="bg2">
                    <a:lumMod val="10000"/>
                  </a:schemeClr>
                </a:solidFill>
                <a:latin typeface="黑体" panose="02010609060101010101" pitchFamily="49" charset="-122"/>
                <a:ea typeface="黑体" panose="02010609060101010101" pitchFamily="49" charset="-122"/>
                <a:cs typeface="Times New Roman" panose="02020603050405020304" pitchFamily="18" charset="0"/>
              </a:rPr>
              <a:t>二、提升“核心素养”</a:t>
            </a:r>
            <a:endParaRPr lang="zh-CN" altLang="zh-CN" sz="1400" b="1" kern="100" dirty="0">
              <a:solidFill>
                <a:schemeClr val="bg2">
                  <a:lumMod val="10000"/>
                </a:schemeClr>
              </a:solidFill>
              <a:latin typeface="黑体" panose="02010609060101010101" pitchFamily="49" charset="-122"/>
              <a:ea typeface="黑体" panose="02010609060101010101" pitchFamily="49" charset="-122"/>
              <a:cs typeface="Times New Roman" panose="02020603050405020304" pitchFamily="18" charset="0"/>
            </a:endParaRPr>
          </a:p>
          <a:p>
            <a:pPr algn="just">
              <a:spcAft>
                <a:spcPts val="0"/>
              </a:spcAft>
            </a:pPr>
            <a:r>
              <a:rPr lang="zh-CN" altLang="zh-CN" b="1" kern="100" dirty="0">
                <a:solidFill>
                  <a:schemeClr val="bg1"/>
                </a:solidFill>
                <a:latin typeface="Calibri" panose="020F0502020204030204" pitchFamily="34" charset="0"/>
                <a:cs typeface="Times New Roman" panose="02020603050405020304" pitchFamily="18" charset="0"/>
              </a:rPr>
              <a:t>核心理论：唯物史观</a:t>
            </a:r>
            <a:endParaRPr lang="zh-CN" altLang="zh-CN" sz="1400" b="1" kern="100" dirty="0">
              <a:solidFill>
                <a:schemeClr val="bg1"/>
              </a:solidFill>
              <a:latin typeface="Calibri" panose="020F0502020204030204" pitchFamily="34" charset="0"/>
              <a:cs typeface="Times New Roman" panose="02020603050405020304" pitchFamily="18" charset="0"/>
            </a:endParaRPr>
          </a:p>
          <a:p>
            <a:pPr algn="just">
              <a:spcAft>
                <a:spcPts val="0"/>
              </a:spcAft>
            </a:pPr>
            <a:r>
              <a:rPr lang="zh-CN" altLang="zh-CN" b="1" kern="100" dirty="0">
                <a:solidFill>
                  <a:schemeClr val="bg1"/>
                </a:solidFill>
                <a:latin typeface="Calibri" panose="020F0502020204030204" pitchFamily="34" charset="0"/>
                <a:cs typeface="Times New Roman" panose="02020603050405020304" pitchFamily="18" charset="0"/>
              </a:rPr>
              <a:t>核心思维：时空观念</a:t>
            </a:r>
            <a:endParaRPr lang="zh-CN" altLang="zh-CN" sz="1400" b="1" kern="100" dirty="0">
              <a:solidFill>
                <a:schemeClr val="bg1"/>
              </a:solidFill>
              <a:latin typeface="Calibri" panose="020F0502020204030204" pitchFamily="34" charset="0"/>
              <a:cs typeface="Times New Roman" panose="02020603050405020304" pitchFamily="18" charset="0"/>
            </a:endParaRPr>
          </a:p>
          <a:p>
            <a:pPr algn="just">
              <a:spcAft>
                <a:spcPts val="0"/>
              </a:spcAft>
            </a:pPr>
            <a:r>
              <a:rPr lang="zh-CN" altLang="zh-CN" b="1" kern="100" dirty="0">
                <a:solidFill>
                  <a:schemeClr val="bg1"/>
                </a:solidFill>
                <a:latin typeface="Calibri" panose="020F0502020204030204" pitchFamily="34" charset="0"/>
                <a:cs typeface="Times New Roman" panose="02020603050405020304" pitchFamily="18" charset="0"/>
              </a:rPr>
              <a:t>核心方法：史料实证</a:t>
            </a:r>
            <a:endParaRPr lang="zh-CN" altLang="zh-CN" sz="1400" b="1" kern="100" dirty="0">
              <a:solidFill>
                <a:schemeClr val="bg1"/>
              </a:solidFill>
              <a:latin typeface="Calibri" panose="020F0502020204030204" pitchFamily="34" charset="0"/>
              <a:cs typeface="Times New Roman" panose="02020603050405020304" pitchFamily="18" charset="0"/>
            </a:endParaRPr>
          </a:p>
          <a:p>
            <a:pPr algn="just">
              <a:spcAft>
                <a:spcPts val="0"/>
              </a:spcAft>
            </a:pPr>
            <a:r>
              <a:rPr lang="zh-CN" altLang="zh-CN" b="1" kern="100" dirty="0">
                <a:solidFill>
                  <a:schemeClr val="bg1"/>
                </a:solidFill>
                <a:latin typeface="Calibri" panose="020F0502020204030204" pitchFamily="34" charset="0"/>
                <a:cs typeface="Times New Roman" panose="02020603050405020304" pitchFamily="18" charset="0"/>
              </a:rPr>
              <a:t>核心能力：历史解释</a:t>
            </a:r>
            <a:endParaRPr lang="zh-CN" altLang="zh-CN" sz="1400" b="1" kern="100" dirty="0">
              <a:solidFill>
                <a:schemeClr val="bg1"/>
              </a:solidFill>
              <a:latin typeface="Calibri" panose="020F0502020204030204" pitchFamily="34" charset="0"/>
              <a:cs typeface="Times New Roman" panose="02020603050405020304" pitchFamily="18" charset="0"/>
            </a:endParaRPr>
          </a:p>
          <a:p>
            <a:pPr algn="just">
              <a:spcAft>
                <a:spcPts val="0"/>
              </a:spcAft>
            </a:pPr>
            <a:r>
              <a:rPr lang="zh-CN" altLang="zh-CN" b="1" kern="100" dirty="0">
                <a:solidFill>
                  <a:schemeClr val="bg1"/>
                </a:solidFill>
                <a:latin typeface="Calibri" panose="020F0502020204030204" pitchFamily="34" charset="0"/>
                <a:cs typeface="Times New Roman" panose="02020603050405020304" pitchFamily="18" charset="0"/>
              </a:rPr>
              <a:t>核心价值观：家国情怀</a:t>
            </a:r>
            <a:endParaRPr lang="zh-CN" altLang="zh-CN" sz="1400" b="1" kern="100" dirty="0">
              <a:solidFill>
                <a:schemeClr val="bg1"/>
              </a:solidFill>
              <a:latin typeface="Calibri" panose="020F0502020204030204" pitchFamily="34" charset="0"/>
              <a:cs typeface="Times New Roman" panose="02020603050405020304" pitchFamily="18" charset="0"/>
            </a:endParaRPr>
          </a:p>
          <a:p>
            <a:pPr algn="just">
              <a:spcAft>
                <a:spcPts val="0"/>
              </a:spcAft>
            </a:pPr>
            <a:r>
              <a:rPr lang="zh-CN" altLang="zh-CN" b="1" kern="100" dirty="0">
                <a:solidFill>
                  <a:schemeClr val="bg2">
                    <a:lumMod val="10000"/>
                  </a:schemeClr>
                </a:solidFill>
                <a:latin typeface="黑体" panose="02010609060101010101" pitchFamily="49" charset="-122"/>
                <a:ea typeface="黑体" panose="02010609060101010101" pitchFamily="49" charset="-122"/>
                <a:cs typeface="Times New Roman" panose="02020603050405020304" pitchFamily="18" charset="0"/>
              </a:rPr>
              <a:t>三、形成“关键能力”</a:t>
            </a:r>
            <a:endParaRPr lang="zh-CN" altLang="zh-CN" sz="1400" b="1" kern="100" dirty="0">
              <a:solidFill>
                <a:schemeClr val="bg2">
                  <a:lumMod val="10000"/>
                </a:schemeClr>
              </a:solidFill>
              <a:latin typeface="黑体" panose="02010609060101010101" pitchFamily="49" charset="-122"/>
              <a:ea typeface="黑体" panose="02010609060101010101" pitchFamily="49" charset="-122"/>
              <a:cs typeface="Times New Roman" panose="02020603050405020304" pitchFamily="18" charset="0"/>
            </a:endParaRPr>
          </a:p>
          <a:p>
            <a:pPr algn="just">
              <a:spcAft>
                <a:spcPts val="0"/>
              </a:spcAft>
            </a:pPr>
            <a:r>
              <a:rPr lang="zh-CN" altLang="zh-CN" b="1" kern="100" dirty="0">
                <a:solidFill>
                  <a:schemeClr val="bg1"/>
                </a:solidFill>
                <a:latin typeface="Calibri" panose="020F0502020204030204" pitchFamily="34" charset="0"/>
                <a:cs typeface="Times New Roman" panose="02020603050405020304" pitchFamily="18" charset="0"/>
              </a:rPr>
              <a:t>姜钢（教育部考试中心主任）：知识的运用能力，强调独立思考、分析问题和解决问题、交流与合作等适应未来不断变化发展社会的至关重要的能力。</a:t>
            </a:r>
            <a:endParaRPr lang="zh-CN" altLang="zh-CN" sz="1400" b="1" kern="100" dirty="0">
              <a:solidFill>
                <a:schemeClr val="bg1"/>
              </a:solidFill>
              <a:latin typeface="Calibri" panose="020F0502020204030204" pitchFamily="34" charset="0"/>
              <a:cs typeface="Times New Roman" panose="02020603050405020304" pitchFamily="18" charset="0"/>
            </a:endParaRPr>
          </a:p>
          <a:p>
            <a:pPr algn="just">
              <a:spcAft>
                <a:spcPts val="0"/>
              </a:spcAft>
            </a:pPr>
            <a:r>
              <a:rPr lang="zh-CN" altLang="zh-CN" b="1" kern="100" dirty="0">
                <a:solidFill>
                  <a:schemeClr val="bg1"/>
                </a:solidFill>
                <a:latin typeface="Calibri" panose="020F0502020204030204" pitchFamily="34" charset="0"/>
                <a:cs typeface="Times New Roman" panose="02020603050405020304" pitchFamily="18" charset="0"/>
              </a:rPr>
              <a:t>对高三学生而言：得分能力</a:t>
            </a:r>
            <a:endParaRPr lang="zh-CN" altLang="zh-CN" sz="1400" b="1" kern="100" dirty="0">
              <a:solidFill>
                <a:schemeClr val="bg1"/>
              </a:solidFill>
              <a:latin typeface="Calibri" panose="020F0502020204030204" pitchFamily="34" charset="0"/>
              <a:cs typeface="Times New Roman" panose="02020603050405020304" pitchFamily="18" charset="0"/>
            </a:endParaRPr>
          </a:p>
          <a:p>
            <a:pPr algn="just">
              <a:spcAft>
                <a:spcPts val="0"/>
              </a:spcAft>
            </a:pPr>
            <a:r>
              <a:rPr lang="zh-CN" altLang="zh-CN" b="1" kern="100" dirty="0">
                <a:solidFill>
                  <a:schemeClr val="bg2">
                    <a:lumMod val="10000"/>
                  </a:schemeClr>
                </a:solidFill>
                <a:latin typeface="Calibri" panose="020F0502020204030204" pitchFamily="34" charset="0"/>
                <a:cs typeface="Times New Roman" panose="02020603050405020304" pitchFamily="18" charset="0"/>
              </a:rPr>
              <a:t>如何提高得分能力？</a:t>
            </a:r>
            <a:endParaRPr lang="zh-CN" altLang="zh-CN" sz="1400" b="1" kern="100" dirty="0">
              <a:solidFill>
                <a:schemeClr val="bg2">
                  <a:lumMod val="10000"/>
                </a:schemeClr>
              </a:solidFill>
              <a:latin typeface="Calibri" panose="020F0502020204030204" pitchFamily="34" charset="0"/>
              <a:cs typeface="Times New Roman" panose="02020603050405020304" pitchFamily="18" charset="0"/>
            </a:endParaRPr>
          </a:p>
          <a:p>
            <a:pPr algn="just">
              <a:spcAft>
                <a:spcPts val="0"/>
              </a:spcAft>
            </a:pPr>
            <a:r>
              <a:rPr lang="zh-CN" altLang="zh-CN" b="1" kern="100" dirty="0">
                <a:solidFill>
                  <a:schemeClr val="bg1"/>
                </a:solidFill>
                <a:latin typeface="Calibri" panose="020F0502020204030204" pitchFamily="34" charset="0"/>
                <a:cs typeface="Times New Roman" panose="02020603050405020304" pitchFamily="18" charset="0"/>
              </a:rPr>
              <a:t>（一）刻意练习</a:t>
            </a:r>
            <a:endParaRPr lang="zh-CN" altLang="zh-CN" sz="1400" b="1" kern="100" dirty="0">
              <a:solidFill>
                <a:schemeClr val="bg1"/>
              </a:solidFill>
              <a:latin typeface="Calibri" panose="020F0502020204030204" pitchFamily="34" charset="0"/>
              <a:cs typeface="Times New Roman" panose="02020603050405020304" pitchFamily="18" charset="0"/>
            </a:endParaRPr>
          </a:p>
          <a:p>
            <a:pPr algn="just">
              <a:spcAft>
                <a:spcPts val="0"/>
              </a:spcAft>
            </a:pPr>
            <a:r>
              <a:rPr lang="zh-CN" altLang="zh-CN" b="1" kern="100" dirty="0">
                <a:solidFill>
                  <a:schemeClr val="bg1"/>
                </a:solidFill>
                <a:latin typeface="Calibri" panose="020F0502020204030204" pitchFamily="34" charset="0"/>
                <a:cs typeface="Times New Roman" panose="02020603050405020304" pitchFamily="18" charset="0"/>
              </a:rPr>
              <a:t>（二）形成规范的方法和模板</a:t>
            </a:r>
            <a:endParaRPr lang="zh-CN" altLang="zh-CN" sz="1400" b="1" kern="1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3852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08E38B7-8651-4066-B88E-EC2D83300436}"/>
              </a:ext>
            </a:extLst>
          </p:cNvPr>
          <p:cNvSpPr/>
          <p:nvPr/>
        </p:nvSpPr>
        <p:spPr>
          <a:xfrm>
            <a:off x="635876" y="1159216"/>
            <a:ext cx="7667296" cy="4983480"/>
          </a:xfrm>
          <a:prstGeom prst="rect">
            <a:avLst/>
          </a:prstGeom>
          <a:solidFill>
            <a:schemeClr val="accent5">
              <a:lumMod val="60000"/>
              <a:lumOff val="40000"/>
            </a:schemeClr>
          </a:solidFill>
        </p:spPr>
        <p:txBody>
          <a:bodyPr wrap="square">
            <a:spAutoFit/>
          </a:bodyPr>
          <a:lstStyle/>
          <a:p>
            <a:pPr>
              <a:lnSpc>
                <a:spcPct val="150000"/>
              </a:lnSpc>
            </a:pPr>
            <a:r>
              <a:rPr lang="zh-CN" altLang="zh-CN" sz="36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【时间】</a:t>
            </a:r>
            <a:endParaRPr lang="zh-CN" altLang="zh-CN" sz="2800" b="1" kern="100" dirty="0">
              <a:solidFill>
                <a:schemeClr val="bg1"/>
              </a:solidFill>
              <a:latin typeface="Calibri" panose="020F0502020204030204" pitchFamily="34" charset="0"/>
              <a:cs typeface="Times New Roman" panose="02020603050405020304" pitchFamily="18" charset="0"/>
            </a:endParaRPr>
          </a:p>
          <a:p>
            <a:pPr>
              <a:lnSpc>
                <a:spcPct val="150000"/>
              </a:lnSpc>
            </a:pPr>
            <a:r>
              <a:rPr lang="en-US" altLang="zh-CN" sz="3600" b="1" kern="100" dirty="0">
                <a:solidFill>
                  <a:schemeClr val="bg1"/>
                </a:solidFill>
                <a:latin typeface="黑体" panose="02010609060101010101" pitchFamily="49" charset="-122"/>
                <a:cs typeface="Times New Roman" panose="02020603050405020304" pitchFamily="18" charset="0"/>
              </a:rPr>
              <a:t>2018</a:t>
            </a:r>
            <a:r>
              <a:rPr lang="zh-CN" altLang="zh-CN" sz="36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年</a:t>
            </a:r>
            <a:r>
              <a:rPr lang="en-US" altLang="zh-CN" sz="36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3</a:t>
            </a:r>
            <a:r>
              <a:rPr lang="zh-CN" altLang="zh-CN" sz="36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月</a:t>
            </a:r>
            <a:r>
              <a:rPr lang="en-US" altLang="zh-CN" sz="36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-2019</a:t>
            </a:r>
            <a:r>
              <a:rPr lang="zh-CN" altLang="zh-CN" sz="36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年</a:t>
            </a:r>
            <a:r>
              <a:rPr lang="en-US" altLang="zh-CN" sz="36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5</a:t>
            </a:r>
            <a:r>
              <a:rPr lang="zh-CN" altLang="zh-CN" sz="36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月</a:t>
            </a:r>
            <a:endParaRPr lang="zh-CN" altLang="zh-CN" sz="2800" b="1" kern="100" dirty="0">
              <a:solidFill>
                <a:schemeClr val="bg1"/>
              </a:solidFill>
              <a:latin typeface="Calibri" panose="020F0502020204030204" pitchFamily="34" charset="0"/>
              <a:cs typeface="Times New Roman" panose="02020603050405020304" pitchFamily="18" charset="0"/>
            </a:endParaRPr>
          </a:p>
          <a:p>
            <a:pPr>
              <a:lnSpc>
                <a:spcPct val="150000"/>
              </a:lnSpc>
            </a:pPr>
            <a:r>
              <a:rPr lang="zh-CN" altLang="zh-CN" sz="3600" b="1" kern="100" dirty="0">
                <a:solidFill>
                  <a:schemeClr val="bg1"/>
                </a:solidFill>
                <a:latin typeface="黑体" panose="02010609060101010101" pitchFamily="49" charset="-122"/>
                <a:ea typeface="黑体" panose="02010609060101010101" pitchFamily="49" charset="-122"/>
                <a:cs typeface="Times New Roman" panose="02020603050405020304" pitchFamily="18" charset="0"/>
              </a:rPr>
              <a:t>一轮</a:t>
            </a:r>
            <a:r>
              <a:rPr lang="zh-CN" altLang="zh-CN" sz="3600" b="1" kern="100" dirty="0">
                <a:solidFill>
                  <a:schemeClr val="bg1"/>
                </a:solidFill>
                <a:latin typeface="Calibri" panose="020F0502020204030204" pitchFamily="34" charset="0"/>
                <a:cs typeface="Times New Roman" panose="02020603050405020304" pitchFamily="18" charset="0"/>
              </a:rPr>
              <a:t>：</a:t>
            </a:r>
            <a:r>
              <a:rPr lang="en-US" altLang="zh-CN" sz="3600" b="1" kern="100" dirty="0">
                <a:solidFill>
                  <a:schemeClr val="bg1"/>
                </a:solidFill>
                <a:latin typeface="Calibri" panose="020F0502020204030204" pitchFamily="34" charset="0"/>
                <a:cs typeface="Times New Roman" panose="02020603050405020304" pitchFamily="18" charset="0"/>
              </a:rPr>
              <a:t>2018</a:t>
            </a:r>
            <a:r>
              <a:rPr lang="zh-CN" altLang="zh-CN" sz="3600" b="1" kern="100" dirty="0">
                <a:solidFill>
                  <a:schemeClr val="bg1"/>
                </a:solidFill>
                <a:latin typeface="Calibri" panose="020F0502020204030204" pitchFamily="34" charset="0"/>
                <a:cs typeface="Times New Roman" panose="02020603050405020304" pitchFamily="18" charset="0"/>
              </a:rPr>
              <a:t>年</a:t>
            </a:r>
            <a:r>
              <a:rPr lang="en-US" altLang="zh-CN" sz="3600" b="1" kern="100" dirty="0">
                <a:solidFill>
                  <a:schemeClr val="bg1"/>
                </a:solidFill>
                <a:latin typeface="Calibri" panose="020F0502020204030204" pitchFamily="34" charset="0"/>
                <a:cs typeface="Times New Roman" panose="02020603050405020304" pitchFamily="18" charset="0"/>
              </a:rPr>
              <a:t>3</a:t>
            </a:r>
            <a:r>
              <a:rPr lang="zh-CN" altLang="zh-CN" sz="3600" b="1" kern="100" dirty="0">
                <a:solidFill>
                  <a:schemeClr val="bg1"/>
                </a:solidFill>
                <a:latin typeface="Calibri" panose="020F0502020204030204" pitchFamily="34" charset="0"/>
                <a:cs typeface="Times New Roman" panose="02020603050405020304" pitchFamily="18" charset="0"/>
              </a:rPr>
              <a:t>月</a:t>
            </a:r>
            <a:r>
              <a:rPr lang="en-US" altLang="zh-CN" sz="3600" b="1" kern="100" dirty="0">
                <a:solidFill>
                  <a:schemeClr val="bg1"/>
                </a:solidFill>
                <a:latin typeface="宋体" panose="02010600030101010101" pitchFamily="2" charset="-122"/>
                <a:cs typeface="Times New Roman" panose="02020603050405020304" pitchFamily="18" charset="0"/>
              </a:rPr>
              <a:t>-2019</a:t>
            </a:r>
            <a:r>
              <a:rPr lang="zh-CN" altLang="zh-CN" sz="3600" b="1" kern="100" dirty="0">
                <a:solidFill>
                  <a:schemeClr val="bg1"/>
                </a:solidFill>
                <a:latin typeface="Calibri" panose="020F0502020204030204" pitchFamily="34" charset="0"/>
                <a:cs typeface="Times New Roman" panose="02020603050405020304" pitchFamily="18" charset="0"/>
              </a:rPr>
              <a:t>年</a:t>
            </a:r>
            <a:r>
              <a:rPr lang="en-US" altLang="zh-CN" sz="3600" b="1" kern="100" dirty="0">
                <a:solidFill>
                  <a:schemeClr val="bg1"/>
                </a:solidFill>
                <a:latin typeface="Calibri" panose="020F0502020204030204" pitchFamily="34" charset="0"/>
                <a:cs typeface="Times New Roman" panose="02020603050405020304" pitchFamily="18" charset="0"/>
              </a:rPr>
              <a:t>1</a:t>
            </a:r>
            <a:r>
              <a:rPr lang="zh-CN" altLang="zh-CN" sz="3600" b="1" kern="100" dirty="0">
                <a:solidFill>
                  <a:schemeClr val="bg1"/>
                </a:solidFill>
                <a:latin typeface="Calibri" panose="020F0502020204030204" pitchFamily="34" charset="0"/>
                <a:cs typeface="Times New Roman" panose="02020603050405020304" pitchFamily="18" charset="0"/>
              </a:rPr>
              <a:t>月</a:t>
            </a:r>
            <a:endParaRPr lang="zh-CN" altLang="zh-CN" sz="2800" b="1" kern="100" dirty="0">
              <a:solidFill>
                <a:schemeClr val="bg1"/>
              </a:solidFill>
              <a:latin typeface="Calibri" panose="020F0502020204030204" pitchFamily="34" charset="0"/>
              <a:cs typeface="Times New Roman" panose="02020603050405020304" pitchFamily="18" charset="0"/>
            </a:endParaRPr>
          </a:p>
          <a:p>
            <a:pPr>
              <a:lnSpc>
                <a:spcPct val="150000"/>
              </a:lnSpc>
            </a:pPr>
            <a:r>
              <a:rPr lang="zh-CN" altLang="zh-CN" sz="3600" b="1" kern="100" dirty="0">
                <a:solidFill>
                  <a:schemeClr val="bg1"/>
                </a:solidFill>
                <a:latin typeface="黑体" panose="02010609060101010101" pitchFamily="49" charset="-122"/>
                <a:ea typeface="黑体" panose="02010609060101010101" pitchFamily="49" charset="-122"/>
                <a:cs typeface="Times New Roman" panose="02020603050405020304" pitchFamily="18" charset="0"/>
              </a:rPr>
              <a:t>二轮</a:t>
            </a:r>
            <a:r>
              <a:rPr lang="zh-CN" altLang="zh-CN" sz="3600" b="1" kern="100" dirty="0">
                <a:solidFill>
                  <a:schemeClr val="bg1"/>
                </a:solidFill>
                <a:latin typeface="Calibri" panose="020F0502020204030204" pitchFamily="34" charset="0"/>
                <a:cs typeface="Times New Roman" panose="02020603050405020304" pitchFamily="18" charset="0"/>
              </a:rPr>
              <a:t>：</a:t>
            </a:r>
            <a:r>
              <a:rPr lang="en-US" altLang="zh-CN" sz="3600" b="1" kern="100" dirty="0">
                <a:solidFill>
                  <a:schemeClr val="bg1"/>
                </a:solidFill>
                <a:latin typeface="Calibri" panose="020F0502020204030204" pitchFamily="34" charset="0"/>
                <a:cs typeface="Times New Roman" panose="02020603050405020304" pitchFamily="18" charset="0"/>
              </a:rPr>
              <a:t>2019</a:t>
            </a:r>
            <a:r>
              <a:rPr lang="zh-CN" altLang="zh-CN" sz="3600" b="1" kern="100" dirty="0">
                <a:solidFill>
                  <a:schemeClr val="bg1"/>
                </a:solidFill>
                <a:latin typeface="Calibri" panose="020F0502020204030204" pitchFamily="34" charset="0"/>
                <a:cs typeface="Times New Roman" panose="02020603050405020304" pitchFamily="18" charset="0"/>
              </a:rPr>
              <a:t>年</a:t>
            </a:r>
            <a:r>
              <a:rPr lang="en-US" altLang="zh-CN" sz="3600" b="1" kern="100" dirty="0">
                <a:solidFill>
                  <a:schemeClr val="bg1"/>
                </a:solidFill>
                <a:latin typeface="Calibri" panose="020F0502020204030204" pitchFamily="34" charset="0"/>
                <a:cs typeface="Times New Roman" panose="02020603050405020304" pitchFamily="18" charset="0"/>
              </a:rPr>
              <a:t>2</a:t>
            </a:r>
            <a:r>
              <a:rPr lang="zh-CN" altLang="zh-CN" sz="3600" b="1" kern="100" dirty="0">
                <a:solidFill>
                  <a:schemeClr val="bg1"/>
                </a:solidFill>
                <a:latin typeface="Calibri" panose="020F0502020204030204" pitchFamily="34" charset="0"/>
                <a:cs typeface="Times New Roman" panose="02020603050405020304" pitchFamily="18" charset="0"/>
              </a:rPr>
              <a:t>月</a:t>
            </a:r>
            <a:r>
              <a:rPr lang="en-US" altLang="zh-CN" sz="3600" b="1" kern="100" dirty="0">
                <a:solidFill>
                  <a:schemeClr val="bg1"/>
                </a:solidFill>
                <a:latin typeface="宋体" panose="02010600030101010101" pitchFamily="2" charset="-122"/>
                <a:cs typeface="Times New Roman" panose="02020603050405020304" pitchFamily="18" charset="0"/>
              </a:rPr>
              <a:t>-2019</a:t>
            </a:r>
            <a:r>
              <a:rPr lang="zh-CN" altLang="zh-CN" sz="3600" b="1" kern="100" dirty="0">
                <a:solidFill>
                  <a:schemeClr val="bg1"/>
                </a:solidFill>
                <a:latin typeface="Calibri" panose="020F0502020204030204" pitchFamily="34" charset="0"/>
                <a:cs typeface="Times New Roman" panose="02020603050405020304" pitchFamily="18" charset="0"/>
              </a:rPr>
              <a:t>年</a:t>
            </a:r>
            <a:r>
              <a:rPr lang="en-US" altLang="zh-CN" sz="3600" b="1" kern="100" dirty="0">
                <a:solidFill>
                  <a:schemeClr val="bg1"/>
                </a:solidFill>
                <a:latin typeface="Calibri" panose="020F0502020204030204" pitchFamily="34" charset="0"/>
                <a:cs typeface="Times New Roman" panose="02020603050405020304" pitchFamily="18" charset="0"/>
              </a:rPr>
              <a:t>4</a:t>
            </a:r>
            <a:r>
              <a:rPr lang="zh-CN" altLang="zh-CN" sz="3600" b="1" kern="100" dirty="0">
                <a:solidFill>
                  <a:schemeClr val="bg1"/>
                </a:solidFill>
                <a:latin typeface="Calibri" panose="020F0502020204030204" pitchFamily="34" charset="0"/>
                <a:cs typeface="Times New Roman" panose="02020603050405020304" pitchFamily="18" charset="0"/>
              </a:rPr>
              <a:t>月</a:t>
            </a:r>
            <a:endParaRPr lang="zh-CN" altLang="zh-CN" sz="2800" b="1" kern="100" dirty="0">
              <a:solidFill>
                <a:schemeClr val="bg1"/>
              </a:solidFill>
              <a:latin typeface="Calibri" panose="020F0502020204030204" pitchFamily="34" charset="0"/>
              <a:cs typeface="Times New Roman" panose="02020603050405020304" pitchFamily="18" charset="0"/>
            </a:endParaRPr>
          </a:p>
          <a:p>
            <a:pPr>
              <a:lnSpc>
                <a:spcPct val="150000"/>
              </a:lnSpc>
            </a:pPr>
            <a:r>
              <a:rPr lang="zh-CN" altLang="zh-CN" sz="3600" b="1" kern="100" dirty="0">
                <a:solidFill>
                  <a:schemeClr val="bg1"/>
                </a:solidFill>
                <a:latin typeface="黑体" panose="02010609060101010101" pitchFamily="49" charset="-122"/>
                <a:ea typeface="黑体" panose="02010609060101010101" pitchFamily="49" charset="-122"/>
                <a:cs typeface="Times New Roman" panose="02020603050405020304" pitchFamily="18" charset="0"/>
              </a:rPr>
              <a:t>三轮</a:t>
            </a:r>
            <a:r>
              <a:rPr lang="zh-CN" altLang="zh-CN" sz="3600" b="1" kern="100" dirty="0">
                <a:solidFill>
                  <a:schemeClr val="bg1"/>
                </a:solidFill>
                <a:latin typeface="Calibri" panose="020F0502020204030204" pitchFamily="34" charset="0"/>
                <a:cs typeface="Times New Roman" panose="02020603050405020304" pitchFamily="18" charset="0"/>
              </a:rPr>
              <a:t>：</a:t>
            </a:r>
            <a:r>
              <a:rPr lang="en-US" altLang="zh-CN" sz="3600" b="1" kern="100" dirty="0">
                <a:solidFill>
                  <a:schemeClr val="bg1"/>
                </a:solidFill>
                <a:latin typeface="Calibri" panose="020F0502020204030204" pitchFamily="34" charset="0"/>
                <a:cs typeface="Times New Roman" panose="02020603050405020304" pitchFamily="18" charset="0"/>
              </a:rPr>
              <a:t>2019</a:t>
            </a:r>
            <a:r>
              <a:rPr lang="zh-CN" altLang="zh-CN" sz="3600" b="1" kern="100" dirty="0">
                <a:solidFill>
                  <a:schemeClr val="bg1"/>
                </a:solidFill>
                <a:latin typeface="Calibri" panose="020F0502020204030204" pitchFamily="34" charset="0"/>
                <a:cs typeface="Times New Roman" panose="02020603050405020304" pitchFamily="18" charset="0"/>
              </a:rPr>
              <a:t>年</a:t>
            </a:r>
            <a:r>
              <a:rPr lang="en-US" altLang="zh-CN" sz="3600" b="1" kern="100" dirty="0">
                <a:solidFill>
                  <a:schemeClr val="bg1"/>
                </a:solidFill>
                <a:latin typeface="Calibri" panose="020F0502020204030204" pitchFamily="34" charset="0"/>
                <a:cs typeface="Times New Roman" panose="02020603050405020304" pitchFamily="18" charset="0"/>
              </a:rPr>
              <a:t>5</a:t>
            </a:r>
            <a:r>
              <a:rPr lang="zh-CN" altLang="zh-CN" sz="3600" b="1" kern="100" dirty="0">
                <a:solidFill>
                  <a:schemeClr val="bg1"/>
                </a:solidFill>
                <a:latin typeface="Calibri" panose="020F0502020204030204" pitchFamily="34" charset="0"/>
                <a:cs typeface="Times New Roman" panose="02020603050405020304" pitchFamily="18" charset="0"/>
              </a:rPr>
              <a:t>月</a:t>
            </a:r>
            <a:endParaRPr lang="zh-CN" altLang="zh-CN" sz="2800" b="1" kern="100" dirty="0">
              <a:solidFill>
                <a:schemeClr val="bg1"/>
              </a:solidFill>
              <a:latin typeface="Calibri" panose="020F0502020204030204" pitchFamily="34" charset="0"/>
              <a:cs typeface="Times New Roman" panose="02020603050405020304" pitchFamily="18" charset="0"/>
            </a:endParaRPr>
          </a:p>
          <a:p>
            <a:pPr>
              <a:lnSpc>
                <a:spcPct val="150000"/>
              </a:lnSpc>
            </a:pPr>
            <a:r>
              <a:rPr lang="zh-CN" altLang="en-US" sz="3600" b="1" kern="100" dirty="0">
                <a:solidFill>
                  <a:schemeClr val="bg1"/>
                </a:solidFill>
                <a:latin typeface="Calibri" panose="020F0502020204030204" pitchFamily="34" charset="0"/>
                <a:cs typeface="Times New Roman" panose="02020603050405020304" pitchFamily="18" charset="0"/>
              </a:rPr>
              <a:t>贯穿全程的</a:t>
            </a:r>
            <a:r>
              <a:rPr lang="zh-CN" altLang="zh-CN" sz="3600" b="1" kern="100" dirty="0">
                <a:solidFill>
                  <a:schemeClr val="bg1"/>
                </a:solidFill>
                <a:latin typeface="黑体" panose="02010609060101010101" pitchFamily="49" charset="-122"/>
                <a:ea typeface="黑体" panose="02010609060101010101" pitchFamily="49" charset="-122"/>
                <a:cs typeface="Times New Roman" panose="02020603050405020304" pitchFamily="18" charset="0"/>
              </a:rPr>
              <a:t>自主复习</a:t>
            </a:r>
            <a:endParaRPr lang="zh-CN" altLang="zh-CN" sz="2800" b="1" kern="100"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747639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2FD1DA8-0BD0-406E-B878-6E16887BC538}"/>
              </a:ext>
            </a:extLst>
          </p:cNvPr>
          <p:cNvSpPr/>
          <p:nvPr/>
        </p:nvSpPr>
        <p:spPr>
          <a:xfrm>
            <a:off x="399393" y="1022492"/>
            <a:ext cx="8560676" cy="5189177"/>
          </a:xfrm>
          <a:prstGeom prst="rect">
            <a:avLst/>
          </a:prstGeom>
          <a:solidFill>
            <a:schemeClr val="accent5">
              <a:lumMod val="60000"/>
              <a:lumOff val="40000"/>
            </a:schemeClr>
          </a:solidFill>
        </p:spPr>
        <p:txBody>
          <a:bodyPr wrap="square">
            <a:spAutoFit/>
          </a:bodyPr>
          <a:lstStyle/>
          <a:p>
            <a:pPr algn="just">
              <a:lnSpc>
                <a:spcPct val="150000"/>
              </a:lnSpc>
              <a:spcAft>
                <a:spcPts val="0"/>
              </a:spcAft>
            </a:pPr>
            <a:r>
              <a:rPr lang="zh-CN" altLang="zh-CN" sz="2800" b="1" kern="100" dirty="0">
                <a:solidFill>
                  <a:schemeClr val="tx1">
                    <a:lumMod val="95000"/>
                    <a:lumOff val="5000"/>
                  </a:schemeClr>
                </a:solidFill>
                <a:latin typeface="Calibri" panose="020F0502020204030204" pitchFamily="34" charset="0"/>
                <a:ea typeface="黑体" panose="02010609060101010101" pitchFamily="49" charset="-122"/>
                <a:cs typeface="Times New Roman" panose="02020603050405020304" pitchFamily="18" charset="0"/>
              </a:rPr>
              <a:t>【</a:t>
            </a:r>
            <a:r>
              <a:rPr lang="zh-CN" altLang="zh-CN" sz="2800" b="1" kern="100" dirty="0">
                <a:solidFill>
                  <a:schemeClr val="tx1">
                    <a:lumMod val="95000"/>
                    <a:lumOff val="5000"/>
                  </a:schemeClr>
                </a:solidFill>
                <a:latin typeface="黑体" panose="02010609060101010101" pitchFamily="49" charset="-122"/>
                <a:ea typeface="黑体" panose="02010609060101010101" pitchFamily="49" charset="-122"/>
                <a:cs typeface="Times New Roman" panose="02020603050405020304" pitchFamily="18" charset="0"/>
              </a:rPr>
              <a:t>准复习阶段</a:t>
            </a:r>
            <a:r>
              <a:rPr lang="zh-CN" altLang="zh-CN" sz="2800" b="1" kern="100" dirty="0">
                <a:solidFill>
                  <a:schemeClr val="tx1">
                    <a:lumMod val="95000"/>
                    <a:lumOff val="5000"/>
                  </a:schemeClr>
                </a:solidFill>
                <a:latin typeface="Calibri" panose="020F0502020204030204" pitchFamily="34" charset="0"/>
                <a:ea typeface="黑体" panose="02010609060101010101" pitchFamily="49" charset="-122"/>
                <a:cs typeface="Times New Roman" panose="02020603050405020304" pitchFamily="18" charset="0"/>
              </a:rPr>
              <a:t>】</a:t>
            </a:r>
            <a:endParaRPr lang="zh-CN" altLang="zh-CN" sz="2000" b="1" kern="100" dirty="0">
              <a:solidFill>
                <a:schemeClr val="tx1">
                  <a:lumMod val="95000"/>
                  <a:lumOff val="5000"/>
                </a:schemeClr>
              </a:solidFill>
              <a:latin typeface="Calibri" panose="020F0502020204030204" pitchFamily="34" charset="0"/>
              <a:cs typeface="Times New Roman" panose="02020603050405020304" pitchFamily="18" charset="0"/>
            </a:endParaRPr>
          </a:p>
          <a:p>
            <a:pPr indent="457200" algn="just">
              <a:lnSpc>
                <a:spcPct val="150000"/>
              </a:lnSpc>
              <a:spcAft>
                <a:spcPts val="0"/>
              </a:spcAft>
            </a:pPr>
            <a:r>
              <a:rPr lang="zh-CN" altLang="zh-CN" sz="2800" b="1" kern="100" dirty="0">
                <a:solidFill>
                  <a:schemeClr val="bg1"/>
                </a:solidFill>
                <a:latin typeface="Calibri" panose="020F0502020204030204" pitchFamily="34" charset="0"/>
                <a:cs typeface="Times New Roman" panose="02020603050405020304" pitchFamily="18" charset="0"/>
              </a:rPr>
              <a:t>利用高二上学期晚自习对高考历史的十二道选择题进行分考点的“刻意练习”。</a:t>
            </a:r>
            <a:endParaRPr lang="zh-CN" altLang="zh-CN" sz="2000" b="1" kern="100" dirty="0">
              <a:solidFill>
                <a:schemeClr val="bg1"/>
              </a:solidFill>
              <a:latin typeface="Calibri" panose="020F0502020204030204" pitchFamily="34" charset="0"/>
              <a:cs typeface="Times New Roman" panose="02020603050405020304" pitchFamily="18" charset="0"/>
            </a:endParaRPr>
          </a:p>
          <a:p>
            <a:pPr algn="just">
              <a:lnSpc>
                <a:spcPct val="150000"/>
              </a:lnSpc>
              <a:spcAft>
                <a:spcPts val="0"/>
              </a:spcAft>
            </a:pPr>
            <a:r>
              <a:rPr lang="zh-CN" altLang="zh-CN" sz="2800" b="1" kern="100" dirty="0">
                <a:solidFill>
                  <a:schemeClr val="bg1"/>
                </a:solidFill>
                <a:latin typeface="Calibri" panose="020F0502020204030204" pitchFamily="34" charset="0"/>
                <a:cs typeface="Times New Roman" panose="02020603050405020304" pitchFamily="18" charset="0"/>
              </a:rPr>
              <a:t>形式：选择题限时训练</a:t>
            </a:r>
            <a:endParaRPr lang="zh-CN" altLang="zh-CN" sz="2000" b="1" kern="100" dirty="0">
              <a:solidFill>
                <a:schemeClr val="bg1"/>
              </a:solidFill>
              <a:latin typeface="Calibri" panose="020F0502020204030204" pitchFamily="34" charset="0"/>
              <a:cs typeface="Times New Roman" panose="02020603050405020304" pitchFamily="18" charset="0"/>
            </a:endParaRPr>
          </a:p>
          <a:p>
            <a:pPr algn="just">
              <a:lnSpc>
                <a:spcPct val="150000"/>
              </a:lnSpc>
              <a:spcAft>
                <a:spcPts val="0"/>
              </a:spcAft>
            </a:pPr>
            <a:r>
              <a:rPr lang="zh-CN" altLang="zh-CN" sz="2800" b="1" kern="100" dirty="0">
                <a:solidFill>
                  <a:schemeClr val="bg1"/>
                </a:solidFill>
                <a:latin typeface="Calibri" panose="020F0502020204030204" pitchFamily="34" charset="0"/>
                <a:cs typeface="Times New Roman" panose="02020603050405020304" pitchFamily="18" charset="0"/>
              </a:rPr>
              <a:t>特点：自主复习、刻意练习</a:t>
            </a:r>
            <a:endParaRPr lang="zh-CN" altLang="zh-CN" sz="2000" b="1" kern="100" dirty="0">
              <a:solidFill>
                <a:schemeClr val="bg1"/>
              </a:solidFill>
              <a:latin typeface="Calibri" panose="020F0502020204030204" pitchFamily="34" charset="0"/>
              <a:cs typeface="Times New Roman" panose="02020603050405020304" pitchFamily="18" charset="0"/>
            </a:endParaRPr>
          </a:p>
          <a:p>
            <a:pPr algn="just">
              <a:lnSpc>
                <a:spcPct val="150000"/>
              </a:lnSpc>
              <a:spcAft>
                <a:spcPts val="0"/>
              </a:spcAft>
            </a:pPr>
            <a:r>
              <a:rPr lang="zh-CN" altLang="zh-CN" sz="2800" b="1" kern="100" dirty="0">
                <a:solidFill>
                  <a:schemeClr val="bg1"/>
                </a:solidFill>
                <a:latin typeface="Calibri" panose="020F0502020204030204" pitchFamily="34" charset="0"/>
                <a:cs typeface="Times New Roman" panose="02020603050405020304" pitchFamily="18" charset="0"/>
              </a:rPr>
              <a:t>目标：内容：知道高考考什么？怎么考？</a:t>
            </a:r>
            <a:endParaRPr lang="zh-CN" altLang="zh-CN" sz="2000" b="1" kern="100" dirty="0">
              <a:solidFill>
                <a:schemeClr val="bg1"/>
              </a:solidFill>
              <a:latin typeface="Calibri" panose="020F0502020204030204" pitchFamily="34" charset="0"/>
              <a:cs typeface="Times New Roman" panose="02020603050405020304" pitchFamily="18" charset="0"/>
            </a:endParaRPr>
          </a:p>
          <a:p>
            <a:pPr algn="just">
              <a:lnSpc>
                <a:spcPct val="150000"/>
              </a:lnSpc>
              <a:spcAft>
                <a:spcPts val="0"/>
              </a:spcAft>
            </a:pPr>
            <a:r>
              <a:rPr lang="en-US" altLang="zh-CN" sz="2800" b="1" kern="100" dirty="0">
                <a:solidFill>
                  <a:schemeClr val="bg1"/>
                </a:solidFill>
                <a:latin typeface="宋体" panose="02010600030101010101" pitchFamily="2" charset="-122"/>
                <a:cs typeface="Times New Roman" panose="02020603050405020304" pitchFamily="18" charset="0"/>
              </a:rPr>
              <a:t>      </a:t>
            </a:r>
            <a:r>
              <a:rPr lang="zh-CN" altLang="zh-CN" sz="2800" b="1" kern="100" dirty="0">
                <a:solidFill>
                  <a:schemeClr val="bg1"/>
                </a:solidFill>
                <a:latin typeface="Calibri" panose="020F0502020204030204" pitchFamily="34" charset="0"/>
                <a:cs typeface="Times New Roman" panose="02020603050405020304" pitchFamily="18" charset="0"/>
              </a:rPr>
              <a:t>技巧：初步建立对选择题处理的理性认识</a:t>
            </a:r>
            <a:endParaRPr lang="zh-CN" altLang="zh-CN" sz="2000" b="1" kern="100" dirty="0">
              <a:solidFill>
                <a:schemeClr val="bg1"/>
              </a:solidFill>
              <a:latin typeface="Calibri" panose="020F0502020204030204" pitchFamily="34" charset="0"/>
              <a:cs typeface="Times New Roman" panose="02020603050405020304" pitchFamily="18" charset="0"/>
            </a:endParaRPr>
          </a:p>
          <a:p>
            <a:pPr algn="just">
              <a:lnSpc>
                <a:spcPct val="150000"/>
              </a:lnSpc>
              <a:spcAft>
                <a:spcPts val="0"/>
              </a:spcAft>
            </a:pPr>
            <a:r>
              <a:rPr lang="zh-CN" altLang="zh-CN" sz="2800" b="1" kern="100" dirty="0">
                <a:solidFill>
                  <a:schemeClr val="bg1"/>
                </a:solidFill>
                <a:latin typeface="Calibri" panose="020F0502020204030204" pitchFamily="34" charset="0"/>
                <a:cs typeface="Times New Roman" panose="02020603050405020304" pitchFamily="18" charset="0"/>
              </a:rPr>
              <a:t>效果：已完成。初步达成目标。学生分层提高明显。</a:t>
            </a:r>
            <a:endParaRPr lang="zh-CN" altLang="zh-CN" sz="2000" b="1" kern="1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5301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C2FD3BE-0306-43AD-A710-9B1E2A0E9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3048"/>
            <a:ext cx="9144000" cy="5466790"/>
          </a:xfrm>
          <a:prstGeom prst="rect">
            <a:avLst/>
          </a:prstGeom>
          <a:solidFill>
            <a:schemeClr val="accent5">
              <a:lumMod val="60000"/>
              <a:lumOff val="40000"/>
            </a:schemeClr>
          </a:solidFill>
        </p:spPr>
      </p:pic>
    </p:spTree>
    <p:extLst>
      <p:ext uri="{BB962C8B-B14F-4D97-AF65-F5344CB8AC3E}">
        <p14:creationId xmlns:p14="http://schemas.microsoft.com/office/powerpoint/2010/main" val="4134297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7B46E28-27C2-443C-B52A-8570F280DFB3}"/>
              </a:ext>
            </a:extLst>
          </p:cNvPr>
          <p:cNvSpPr/>
          <p:nvPr/>
        </p:nvSpPr>
        <p:spPr>
          <a:xfrm>
            <a:off x="572811" y="2202359"/>
            <a:ext cx="8234857" cy="1659493"/>
          </a:xfrm>
          <a:prstGeom prst="rect">
            <a:avLst/>
          </a:prstGeom>
          <a:solidFill>
            <a:schemeClr val="accent5">
              <a:lumMod val="60000"/>
              <a:lumOff val="40000"/>
            </a:schemeClr>
          </a:solidFill>
        </p:spPr>
        <p:txBody>
          <a:bodyPr wrap="square">
            <a:spAutoFit/>
          </a:bodyPr>
          <a:lstStyle/>
          <a:p>
            <a:pPr>
              <a:lnSpc>
                <a:spcPct val="150000"/>
              </a:lnSpc>
            </a:pPr>
            <a:r>
              <a:rPr lang="en-US" altLang="zh-CN" sz="36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1</a:t>
            </a:r>
            <a:r>
              <a:rPr lang="zh-CN" altLang="zh-CN" sz="36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、基于基础知识网络构建的一轮复习</a:t>
            </a:r>
            <a:r>
              <a:rPr lang="zh-CN" altLang="zh-CN" sz="3600" b="1" i="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a:t>
            </a:r>
            <a:r>
              <a:rPr lang="en-US" altLang="zh-CN" sz="3600" b="1" i="1" kern="100" dirty="0">
                <a:solidFill>
                  <a:schemeClr val="bg1"/>
                </a:solidFill>
                <a:latin typeface="宋体" panose="02010600030101010101" pitchFamily="2" charset="-122"/>
                <a:cs typeface="Times New Roman" panose="02020603050405020304" pitchFamily="18" charset="0"/>
              </a:rPr>
              <a:t>2018</a:t>
            </a:r>
            <a:r>
              <a:rPr lang="zh-CN" altLang="zh-CN" sz="3600" b="1" i="1" kern="100" dirty="0">
                <a:solidFill>
                  <a:schemeClr val="bg1"/>
                </a:solidFill>
                <a:latin typeface="Calibri" panose="020F0502020204030204" pitchFamily="34" charset="0"/>
                <a:cs typeface="Times New Roman" panose="02020603050405020304" pitchFamily="18" charset="0"/>
              </a:rPr>
              <a:t>年</a:t>
            </a:r>
            <a:r>
              <a:rPr lang="en-US" altLang="zh-CN" sz="3600" b="1" i="1" kern="100" dirty="0">
                <a:solidFill>
                  <a:schemeClr val="bg1"/>
                </a:solidFill>
                <a:latin typeface="Calibri" panose="020F0502020204030204" pitchFamily="34" charset="0"/>
                <a:cs typeface="Times New Roman" panose="02020603050405020304" pitchFamily="18" charset="0"/>
              </a:rPr>
              <a:t>3</a:t>
            </a:r>
            <a:r>
              <a:rPr lang="zh-CN" altLang="zh-CN" sz="3600" b="1" i="1" kern="100" dirty="0">
                <a:solidFill>
                  <a:schemeClr val="bg1"/>
                </a:solidFill>
                <a:latin typeface="Calibri" panose="020F0502020204030204" pitchFamily="34" charset="0"/>
                <a:cs typeface="Times New Roman" panose="02020603050405020304" pitchFamily="18" charset="0"/>
              </a:rPr>
              <a:t>月</a:t>
            </a:r>
            <a:r>
              <a:rPr lang="en-US" altLang="zh-CN" sz="3600" b="1" i="1" kern="100" dirty="0">
                <a:solidFill>
                  <a:schemeClr val="bg1"/>
                </a:solidFill>
                <a:latin typeface="宋体" panose="02010600030101010101" pitchFamily="2" charset="-122"/>
                <a:cs typeface="Times New Roman" panose="02020603050405020304" pitchFamily="18" charset="0"/>
              </a:rPr>
              <a:t>-2019</a:t>
            </a:r>
            <a:r>
              <a:rPr lang="zh-CN" altLang="zh-CN" sz="3600" b="1" i="1" kern="100" dirty="0">
                <a:solidFill>
                  <a:schemeClr val="bg1"/>
                </a:solidFill>
                <a:latin typeface="Calibri" panose="020F0502020204030204" pitchFamily="34" charset="0"/>
                <a:cs typeface="Times New Roman" panose="02020603050405020304" pitchFamily="18" charset="0"/>
              </a:rPr>
              <a:t>年</a:t>
            </a:r>
            <a:r>
              <a:rPr lang="en-US" altLang="zh-CN" sz="3600" b="1" i="1" kern="100" dirty="0">
                <a:solidFill>
                  <a:schemeClr val="bg1"/>
                </a:solidFill>
                <a:latin typeface="Calibri" panose="020F0502020204030204" pitchFamily="34" charset="0"/>
                <a:cs typeface="Times New Roman" panose="02020603050405020304" pitchFamily="18" charset="0"/>
              </a:rPr>
              <a:t>1</a:t>
            </a:r>
            <a:r>
              <a:rPr lang="zh-CN" altLang="zh-CN" sz="3600" b="1" i="1" kern="100" dirty="0">
                <a:solidFill>
                  <a:schemeClr val="bg1"/>
                </a:solidFill>
                <a:latin typeface="Calibri" panose="020F0502020204030204" pitchFamily="34" charset="0"/>
                <a:cs typeface="Times New Roman" panose="02020603050405020304" pitchFamily="18" charset="0"/>
              </a:rPr>
              <a:t>月</a:t>
            </a:r>
            <a:r>
              <a:rPr lang="zh-CN" altLang="zh-CN" sz="3600" b="1" i="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a:t>
            </a:r>
            <a:endParaRPr lang="zh-CN" altLang="zh-CN" sz="2400" kern="1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16852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F2253418-A3A7-4BB4-84E8-4A2BFFF7C178}"/>
              </a:ext>
            </a:extLst>
          </p:cNvPr>
          <p:cNvSpPr/>
          <p:nvPr/>
        </p:nvSpPr>
        <p:spPr>
          <a:xfrm>
            <a:off x="-1" y="872359"/>
            <a:ext cx="9144000" cy="830997"/>
          </a:xfrm>
          <a:prstGeom prst="rect">
            <a:avLst/>
          </a:prstGeom>
          <a:solidFill>
            <a:schemeClr val="accent1">
              <a:lumMod val="75000"/>
            </a:schemeClr>
          </a:solidFill>
        </p:spPr>
        <p:txBody>
          <a:bodyPr wrap="square">
            <a:spAutoFit/>
          </a:bodyPr>
          <a:lstStyle/>
          <a:p>
            <a:pPr indent="457200"/>
            <a:r>
              <a:rPr lang="zh-CN" altLang="zh-CN" sz="2400" b="1" kern="100" dirty="0">
                <a:solidFill>
                  <a:schemeClr val="bg1"/>
                </a:solidFill>
                <a:latin typeface="黑体" panose="02010609060101010101" pitchFamily="49" charset="-122"/>
                <a:ea typeface="黑体" panose="02010609060101010101" pitchFamily="49" charset="-122"/>
                <a:cs typeface="Times New Roman" panose="02020603050405020304" pitchFamily="18" charset="0"/>
              </a:rPr>
              <a:t>以最新考纲为依托，课本教材单元知识整合为专题，以时间为顺序确立一轮复习框架共</a:t>
            </a:r>
            <a:r>
              <a:rPr lang="en-US" altLang="zh-CN" sz="2400" b="1" kern="100" dirty="0">
                <a:solidFill>
                  <a:schemeClr val="bg1"/>
                </a:solidFill>
                <a:latin typeface="黑体" panose="02010609060101010101" pitchFamily="49" charset="-122"/>
                <a:ea typeface="黑体" panose="02010609060101010101" pitchFamily="49" charset="-122"/>
                <a:cs typeface="Times New Roman" panose="02020603050405020304" pitchFamily="18" charset="0"/>
              </a:rPr>
              <a:t>24</a:t>
            </a:r>
            <a:r>
              <a:rPr lang="zh-CN" altLang="zh-CN" sz="2400" b="1" kern="100" dirty="0">
                <a:solidFill>
                  <a:schemeClr val="bg1"/>
                </a:solidFill>
                <a:latin typeface="黑体" panose="02010609060101010101" pitchFamily="49" charset="-122"/>
                <a:ea typeface="黑体" panose="02010609060101010101" pitchFamily="49" charset="-122"/>
                <a:cs typeface="Times New Roman" panose="02020603050405020304" pitchFamily="18" charset="0"/>
              </a:rPr>
              <a:t>个主干知识。</a:t>
            </a:r>
            <a:endParaRPr lang="zh-CN" altLang="zh-CN" sz="2400" kern="100"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5" name="表格 4">
            <a:extLst>
              <a:ext uri="{FF2B5EF4-FFF2-40B4-BE49-F238E27FC236}">
                <a16:creationId xmlns:a16="http://schemas.microsoft.com/office/drawing/2014/main" id="{001A77E7-C4E6-4D75-853C-BDEAFFB81FE8}"/>
              </a:ext>
            </a:extLst>
          </p:cNvPr>
          <p:cNvGraphicFramePr>
            <a:graphicFrameLocks noGrp="1"/>
          </p:cNvGraphicFramePr>
          <p:nvPr>
            <p:extLst>
              <p:ext uri="{D42A27DB-BD31-4B8C-83A1-F6EECF244321}">
                <p14:modId xmlns:p14="http://schemas.microsoft.com/office/powerpoint/2010/main" val="2004109902"/>
              </p:ext>
            </p:extLst>
          </p:nvPr>
        </p:nvGraphicFramePr>
        <p:xfrm>
          <a:off x="601524" y="1719121"/>
          <a:ext cx="7940949" cy="4641785"/>
        </p:xfrm>
        <a:graphic>
          <a:graphicData uri="http://schemas.openxmlformats.org/drawingml/2006/table">
            <a:tbl>
              <a:tblPr firstRow="1" firstCol="1" bandRow="1" bandCol="1">
                <a:tableStyleId>{5C22544A-7EE6-4342-B048-85BDC9FD1C3A}</a:tableStyleId>
              </a:tblPr>
              <a:tblGrid>
                <a:gridCol w="1337635">
                  <a:extLst>
                    <a:ext uri="{9D8B030D-6E8A-4147-A177-3AD203B41FA5}">
                      <a16:colId xmlns:a16="http://schemas.microsoft.com/office/drawing/2014/main" val="2046389505"/>
                    </a:ext>
                  </a:extLst>
                </a:gridCol>
                <a:gridCol w="1156138">
                  <a:extLst>
                    <a:ext uri="{9D8B030D-6E8A-4147-A177-3AD203B41FA5}">
                      <a16:colId xmlns:a16="http://schemas.microsoft.com/office/drawing/2014/main" val="1688927902"/>
                    </a:ext>
                  </a:extLst>
                </a:gridCol>
                <a:gridCol w="5447176">
                  <a:extLst>
                    <a:ext uri="{9D8B030D-6E8A-4147-A177-3AD203B41FA5}">
                      <a16:colId xmlns:a16="http://schemas.microsoft.com/office/drawing/2014/main" val="3199211943"/>
                    </a:ext>
                  </a:extLst>
                </a:gridCol>
              </a:tblGrid>
              <a:tr h="143970">
                <a:tc>
                  <a:txBody>
                    <a:bodyPr/>
                    <a:lstStyle/>
                    <a:p>
                      <a:pPr algn="ctr">
                        <a:spcAft>
                          <a:spcPts val="0"/>
                        </a:spcAft>
                      </a:pPr>
                      <a:r>
                        <a:rPr lang="zh-CN" sz="1400" kern="100">
                          <a:effectLst/>
                        </a:rPr>
                        <a:t>板块</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tc>
                  <a:txBody>
                    <a:bodyPr/>
                    <a:lstStyle/>
                    <a:p>
                      <a:pPr algn="ctr">
                        <a:spcAft>
                          <a:spcPts val="0"/>
                        </a:spcAft>
                      </a:pPr>
                      <a:r>
                        <a:rPr lang="zh-CN" sz="1400" kern="100">
                          <a:effectLst/>
                        </a:rPr>
                        <a:t>考点</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tc>
                  <a:txBody>
                    <a:bodyPr/>
                    <a:lstStyle/>
                    <a:p>
                      <a:pPr algn="ctr">
                        <a:spcAft>
                          <a:spcPts val="0"/>
                        </a:spcAft>
                      </a:pPr>
                      <a:r>
                        <a:rPr lang="zh-CN" sz="1400" kern="100" dirty="0">
                          <a:effectLst/>
                        </a:rPr>
                        <a:t>专</a:t>
                      </a:r>
                      <a:r>
                        <a:rPr lang="en-US" sz="1400" kern="100" dirty="0">
                          <a:effectLst/>
                        </a:rPr>
                        <a:t>    </a:t>
                      </a:r>
                      <a:r>
                        <a:rPr lang="zh-CN" sz="1400" kern="100" dirty="0">
                          <a:effectLst/>
                        </a:rPr>
                        <a:t>题</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extLst>
                  <a:ext uri="{0D108BD9-81ED-4DB2-BD59-A6C34878D82A}">
                    <a16:rowId xmlns:a16="http://schemas.microsoft.com/office/drawing/2014/main" val="3148836655"/>
                  </a:ext>
                </a:extLst>
              </a:tr>
              <a:tr h="149051">
                <a:tc rowSpan="5">
                  <a:txBody>
                    <a:bodyPr/>
                    <a:lstStyle/>
                    <a:p>
                      <a:pPr algn="ctr">
                        <a:spcAft>
                          <a:spcPts val="0"/>
                        </a:spcAft>
                      </a:pPr>
                      <a:r>
                        <a:rPr lang="en-US" sz="1200" kern="100" dirty="0">
                          <a:effectLst/>
                        </a:rPr>
                        <a:t> </a:t>
                      </a:r>
                      <a:endParaRPr lang="zh-CN" sz="1200" kern="100" dirty="0">
                        <a:effectLst/>
                      </a:endParaRPr>
                    </a:p>
                    <a:p>
                      <a:pPr algn="ctr">
                        <a:spcAft>
                          <a:spcPts val="0"/>
                        </a:spcAft>
                      </a:pPr>
                      <a:r>
                        <a:rPr lang="zh-CN" sz="1200" kern="100" dirty="0">
                          <a:effectLst/>
                        </a:rPr>
                        <a:t>古代</a:t>
                      </a:r>
                      <a:endParaRPr lang="en-US" altLang="zh-CN" sz="1200" kern="100" dirty="0">
                        <a:effectLst/>
                      </a:endParaRPr>
                    </a:p>
                    <a:p>
                      <a:pPr algn="ctr">
                        <a:spcAft>
                          <a:spcPts val="0"/>
                        </a:spcAft>
                      </a:pPr>
                      <a:r>
                        <a:rPr lang="zh-CN" sz="1200" kern="100" dirty="0">
                          <a:effectLst/>
                        </a:rPr>
                        <a:t>中国与</a:t>
                      </a:r>
                    </a:p>
                    <a:p>
                      <a:pPr algn="ctr">
                        <a:spcAft>
                          <a:spcPts val="0"/>
                        </a:spcAft>
                      </a:pPr>
                      <a:r>
                        <a:rPr lang="zh-CN" sz="1200" kern="100" dirty="0">
                          <a:effectLst/>
                        </a:rPr>
                        <a:t>世界</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nchor="ctr"/>
                </a:tc>
                <a:tc>
                  <a:txBody>
                    <a:bodyPr/>
                    <a:lstStyle/>
                    <a:p>
                      <a:pPr algn="ctr">
                        <a:spcAft>
                          <a:spcPts val="0"/>
                        </a:spcAft>
                      </a:pPr>
                      <a:r>
                        <a:rPr lang="en-US" sz="1200" kern="100">
                          <a:effectLst/>
                        </a:rPr>
                        <a:t>1</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tc>
                  <a:txBody>
                    <a:bodyPr/>
                    <a:lstStyle/>
                    <a:p>
                      <a:pPr algn="ctr">
                        <a:spcAft>
                          <a:spcPts val="0"/>
                        </a:spcAft>
                      </a:pPr>
                      <a:r>
                        <a:rPr lang="zh-CN" sz="1200" kern="100">
                          <a:effectLst/>
                        </a:rPr>
                        <a:t>古代中国的政治制度</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extLst>
                  <a:ext uri="{0D108BD9-81ED-4DB2-BD59-A6C34878D82A}">
                    <a16:rowId xmlns:a16="http://schemas.microsoft.com/office/drawing/2014/main" val="3161971226"/>
                  </a:ext>
                </a:extLst>
              </a:tr>
              <a:tr h="149051">
                <a:tc vMerge="1">
                  <a:txBody>
                    <a:bodyPr/>
                    <a:lstStyle/>
                    <a:p>
                      <a:endParaRPr lang="zh-CN" altLang="en-US"/>
                    </a:p>
                  </a:txBody>
                  <a:tcPr/>
                </a:tc>
                <a:tc>
                  <a:txBody>
                    <a:bodyPr/>
                    <a:lstStyle/>
                    <a:p>
                      <a:pPr algn="ctr">
                        <a:spcAft>
                          <a:spcPts val="0"/>
                        </a:spcAft>
                      </a:pPr>
                      <a:r>
                        <a:rPr lang="en-US" sz="1200" kern="100">
                          <a:effectLst/>
                        </a:rPr>
                        <a:t>2</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tc>
                  <a:txBody>
                    <a:bodyPr/>
                    <a:lstStyle/>
                    <a:p>
                      <a:pPr algn="ctr">
                        <a:spcAft>
                          <a:spcPts val="0"/>
                        </a:spcAft>
                      </a:pPr>
                      <a:r>
                        <a:rPr lang="zh-CN" sz="1200" kern="100">
                          <a:effectLst/>
                        </a:rPr>
                        <a:t>古代中国的经济</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extLst>
                  <a:ext uri="{0D108BD9-81ED-4DB2-BD59-A6C34878D82A}">
                    <a16:rowId xmlns:a16="http://schemas.microsoft.com/office/drawing/2014/main" val="3438069488"/>
                  </a:ext>
                </a:extLst>
              </a:tr>
              <a:tr h="149051">
                <a:tc vMerge="1">
                  <a:txBody>
                    <a:bodyPr/>
                    <a:lstStyle/>
                    <a:p>
                      <a:endParaRPr lang="zh-CN" altLang="en-US"/>
                    </a:p>
                  </a:txBody>
                  <a:tcPr/>
                </a:tc>
                <a:tc>
                  <a:txBody>
                    <a:bodyPr/>
                    <a:lstStyle/>
                    <a:p>
                      <a:pPr algn="ctr">
                        <a:spcAft>
                          <a:spcPts val="0"/>
                        </a:spcAft>
                      </a:pPr>
                      <a:r>
                        <a:rPr lang="en-US" sz="1200" kern="100">
                          <a:effectLst/>
                        </a:rPr>
                        <a:t>3</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tc>
                  <a:txBody>
                    <a:bodyPr/>
                    <a:lstStyle/>
                    <a:p>
                      <a:pPr algn="ctr">
                        <a:spcAft>
                          <a:spcPts val="0"/>
                        </a:spcAft>
                      </a:pPr>
                      <a:r>
                        <a:rPr lang="zh-CN" sz="1200" kern="100">
                          <a:effectLst/>
                        </a:rPr>
                        <a:t>中国传统文化主流思想的演变</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extLst>
                  <a:ext uri="{0D108BD9-81ED-4DB2-BD59-A6C34878D82A}">
                    <a16:rowId xmlns:a16="http://schemas.microsoft.com/office/drawing/2014/main" val="2369556704"/>
                  </a:ext>
                </a:extLst>
              </a:tr>
              <a:tr h="149051">
                <a:tc vMerge="1">
                  <a:txBody>
                    <a:bodyPr/>
                    <a:lstStyle/>
                    <a:p>
                      <a:endParaRPr lang="zh-CN" altLang="en-US"/>
                    </a:p>
                  </a:txBody>
                  <a:tcPr/>
                </a:tc>
                <a:tc>
                  <a:txBody>
                    <a:bodyPr/>
                    <a:lstStyle/>
                    <a:p>
                      <a:pPr algn="ctr">
                        <a:spcAft>
                          <a:spcPts val="0"/>
                        </a:spcAft>
                      </a:pPr>
                      <a:r>
                        <a:rPr lang="en-US" sz="1200" kern="100">
                          <a:effectLst/>
                        </a:rPr>
                        <a:t>4</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tc>
                  <a:txBody>
                    <a:bodyPr/>
                    <a:lstStyle/>
                    <a:p>
                      <a:pPr algn="ctr">
                        <a:spcAft>
                          <a:spcPts val="0"/>
                        </a:spcAft>
                      </a:pPr>
                      <a:r>
                        <a:rPr lang="zh-CN" sz="1200" kern="100">
                          <a:effectLst/>
                        </a:rPr>
                        <a:t>古代中国的科学技术与文学艺术</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extLst>
                  <a:ext uri="{0D108BD9-81ED-4DB2-BD59-A6C34878D82A}">
                    <a16:rowId xmlns:a16="http://schemas.microsoft.com/office/drawing/2014/main" val="1855538908"/>
                  </a:ext>
                </a:extLst>
              </a:tr>
              <a:tr h="219032">
                <a:tc vMerge="1">
                  <a:txBody>
                    <a:bodyPr/>
                    <a:lstStyle/>
                    <a:p>
                      <a:endParaRPr lang="zh-CN" altLang="en-US"/>
                    </a:p>
                  </a:txBody>
                  <a:tcPr/>
                </a:tc>
                <a:tc>
                  <a:txBody>
                    <a:bodyPr/>
                    <a:lstStyle/>
                    <a:p>
                      <a:pPr algn="ctr">
                        <a:spcAft>
                          <a:spcPts val="0"/>
                        </a:spcAft>
                      </a:pPr>
                      <a:r>
                        <a:rPr lang="en-US" sz="1200" kern="100">
                          <a:effectLst/>
                        </a:rPr>
                        <a:t>5</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tc>
                  <a:txBody>
                    <a:bodyPr/>
                    <a:lstStyle/>
                    <a:p>
                      <a:pPr algn="ctr">
                        <a:spcAft>
                          <a:spcPts val="0"/>
                        </a:spcAft>
                      </a:pPr>
                      <a:r>
                        <a:rPr lang="zh-CN" sz="1200" kern="100" dirty="0">
                          <a:effectLst/>
                        </a:rPr>
                        <a:t>古代希腊、罗马的政治制度</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extLst>
                  <a:ext uri="{0D108BD9-81ED-4DB2-BD59-A6C34878D82A}">
                    <a16:rowId xmlns:a16="http://schemas.microsoft.com/office/drawing/2014/main" val="152128745"/>
                  </a:ext>
                </a:extLst>
              </a:tr>
              <a:tr h="149051">
                <a:tc rowSpan="5">
                  <a:txBody>
                    <a:bodyPr/>
                    <a:lstStyle/>
                    <a:p>
                      <a:pPr algn="ctr">
                        <a:spcAft>
                          <a:spcPts val="0"/>
                        </a:spcAft>
                      </a:pPr>
                      <a:r>
                        <a:rPr lang="en-US" sz="1200" kern="100" dirty="0">
                          <a:effectLst/>
                        </a:rPr>
                        <a:t> </a:t>
                      </a:r>
                      <a:endParaRPr lang="zh-CN" sz="1200" kern="100" dirty="0">
                        <a:effectLst/>
                      </a:endParaRPr>
                    </a:p>
                    <a:p>
                      <a:pPr indent="74930" algn="ctr">
                        <a:spcAft>
                          <a:spcPts val="0"/>
                        </a:spcAft>
                      </a:pPr>
                      <a:r>
                        <a:rPr lang="zh-CN" sz="1200" kern="100" dirty="0">
                          <a:effectLst/>
                        </a:rPr>
                        <a:t>近</a:t>
                      </a:r>
                    </a:p>
                    <a:p>
                      <a:pPr indent="74930" algn="ctr">
                        <a:spcAft>
                          <a:spcPts val="0"/>
                        </a:spcAft>
                      </a:pPr>
                      <a:r>
                        <a:rPr lang="zh-CN" sz="1200" kern="100" dirty="0">
                          <a:effectLst/>
                        </a:rPr>
                        <a:t>代</a:t>
                      </a:r>
                    </a:p>
                    <a:p>
                      <a:pPr indent="74930" algn="ctr">
                        <a:spcAft>
                          <a:spcPts val="0"/>
                        </a:spcAft>
                      </a:pPr>
                      <a:r>
                        <a:rPr lang="zh-CN" sz="1200" kern="100" dirty="0">
                          <a:effectLst/>
                        </a:rPr>
                        <a:t>世</a:t>
                      </a:r>
                    </a:p>
                    <a:p>
                      <a:pPr indent="74930" algn="ctr">
                        <a:spcAft>
                          <a:spcPts val="0"/>
                        </a:spcAft>
                      </a:pPr>
                      <a:r>
                        <a:rPr lang="zh-CN" sz="1200" kern="100" dirty="0">
                          <a:effectLst/>
                        </a:rPr>
                        <a:t>界</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nchor="ctr"/>
                </a:tc>
                <a:tc>
                  <a:txBody>
                    <a:bodyPr/>
                    <a:lstStyle/>
                    <a:p>
                      <a:pPr algn="ctr">
                        <a:spcAft>
                          <a:spcPts val="0"/>
                        </a:spcAft>
                      </a:pPr>
                      <a:r>
                        <a:rPr lang="en-US" sz="1200" kern="100">
                          <a:effectLst/>
                        </a:rPr>
                        <a:t>6</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tc>
                  <a:txBody>
                    <a:bodyPr/>
                    <a:lstStyle/>
                    <a:p>
                      <a:pPr algn="ctr">
                        <a:spcAft>
                          <a:spcPts val="0"/>
                        </a:spcAft>
                      </a:pPr>
                      <a:r>
                        <a:rPr lang="zh-CN" sz="1200" kern="100">
                          <a:effectLst/>
                        </a:rPr>
                        <a:t>西方人文精神的起源和发展</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extLst>
                  <a:ext uri="{0D108BD9-81ED-4DB2-BD59-A6C34878D82A}">
                    <a16:rowId xmlns:a16="http://schemas.microsoft.com/office/drawing/2014/main" val="4152661079"/>
                  </a:ext>
                </a:extLst>
              </a:tr>
              <a:tr h="159365">
                <a:tc vMerge="1">
                  <a:txBody>
                    <a:bodyPr/>
                    <a:lstStyle/>
                    <a:p>
                      <a:endParaRPr lang="zh-CN" altLang="en-US"/>
                    </a:p>
                  </a:txBody>
                  <a:tcPr/>
                </a:tc>
                <a:tc>
                  <a:txBody>
                    <a:bodyPr/>
                    <a:lstStyle/>
                    <a:p>
                      <a:pPr algn="ctr">
                        <a:spcAft>
                          <a:spcPts val="0"/>
                        </a:spcAft>
                      </a:pPr>
                      <a:r>
                        <a:rPr lang="en-US" sz="1200" kern="100">
                          <a:effectLst/>
                        </a:rPr>
                        <a:t>7</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tc>
                  <a:txBody>
                    <a:bodyPr/>
                    <a:lstStyle/>
                    <a:p>
                      <a:pPr algn="ctr">
                        <a:spcAft>
                          <a:spcPts val="0"/>
                        </a:spcAft>
                      </a:pPr>
                      <a:r>
                        <a:rPr lang="zh-CN" sz="1200" kern="100">
                          <a:effectLst/>
                        </a:rPr>
                        <a:t>新航路的开辟、殖民扩张与资本主义世界市场的形成和发展</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extLst>
                  <a:ext uri="{0D108BD9-81ED-4DB2-BD59-A6C34878D82A}">
                    <a16:rowId xmlns:a16="http://schemas.microsoft.com/office/drawing/2014/main" val="1060632034"/>
                  </a:ext>
                </a:extLst>
              </a:tr>
              <a:tr h="149051">
                <a:tc vMerge="1">
                  <a:txBody>
                    <a:bodyPr/>
                    <a:lstStyle/>
                    <a:p>
                      <a:endParaRPr lang="zh-CN" altLang="en-US"/>
                    </a:p>
                  </a:txBody>
                  <a:tcPr/>
                </a:tc>
                <a:tc>
                  <a:txBody>
                    <a:bodyPr/>
                    <a:lstStyle/>
                    <a:p>
                      <a:pPr algn="ctr">
                        <a:spcAft>
                          <a:spcPts val="0"/>
                        </a:spcAft>
                      </a:pPr>
                      <a:r>
                        <a:rPr lang="en-US" sz="1200" kern="100">
                          <a:effectLst/>
                        </a:rPr>
                        <a:t>8</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tc>
                  <a:txBody>
                    <a:bodyPr/>
                    <a:lstStyle/>
                    <a:p>
                      <a:pPr algn="ctr">
                        <a:spcAft>
                          <a:spcPts val="0"/>
                        </a:spcAft>
                      </a:pPr>
                      <a:r>
                        <a:rPr lang="zh-CN" sz="1200" kern="100">
                          <a:effectLst/>
                        </a:rPr>
                        <a:t>欧美代议制的确立与发展</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extLst>
                  <a:ext uri="{0D108BD9-81ED-4DB2-BD59-A6C34878D82A}">
                    <a16:rowId xmlns:a16="http://schemas.microsoft.com/office/drawing/2014/main" val="4031070995"/>
                  </a:ext>
                </a:extLst>
              </a:tr>
              <a:tr h="149051">
                <a:tc vMerge="1">
                  <a:txBody>
                    <a:bodyPr/>
                    <a:lstStyle/>
                    <a:p>
                      <a:endParaRPr lang="zh-CN" altLang="en-US"/>
                    </a:p>
                  </a:txBody>
                  <a:tcPr/>
                </a:tc>
                <a:tc>
                  <a:txBody>
                    <a:bodyPr/>
                    <a:lstStyle/>
                    <a:p>
                      <a:pPr algn="ctr">
                        <a:spcAft>
                          <a:spcPts val="0"/>
                        </a:spcAft>
                      </a:pPr>
                      <a:r>
                        <a:rPr lang="en-US" sz="1200" kern="100">
                          <a:effectLst/>
                        </a:rPr>
                        <a:t>9</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tc>
                  <a:txBody>
                    <a:bodyPr/>
                    <a:lstStyle/>
                    <a:p>
                      <a:pPr algn="ctr">
                        <a:spcAft>
                          <a:spcPts val="0"/>
                        </a:spcAft>
                        <a:tabLst>
                          <a:tab pos="600075" algn="l"/>
                        </a:tabLst>
                      </a:pPr>
                      <a:r>
                        <a:rPr lang="zh-CN" sz="1200" kern="100">
                          <a:effectLst/>
                        </a:rPr>
                        <a:t>从科学社会主义理论到社会主义制度的建立</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extLst>
                  <a:ext uri="{0D108BD9-81ED-4DB2-BD59-A6C34878D82A}">
                    <a16:rowId xmlns:a16="http://schemas.microsoft.com/office/drawing/2014/main" val="3865552388"/>
                  </a:ext>
                </a:extLst>
              </a:tr>
              <a:tr h="149051">
                <a:tc vMerge="1">
                  <a:txBody>
                    <a:bodyPr/>
                    <a:lstStyle/>
                    <a:p>
                      <a:endParaRPr lang="zh-CN" altLang="en-US"/>
                    </a:p>
                  </a:txBody>
                  <a:tcPr/>
                </a:tc>
                <a:tc>
                  <a:txBody>
                    <a:bodyPr/>
                    <a:lstStyle/>
                    <a:p>
                      <a:pPr algn="ctr">
                        <a:spcAft>
                          <a:spcPts val="0"/>
                        </a:spcAft>
                      </a:pPr>
                      <a:r>
                        <a:rPr lang="en-US" sz="1200" kern="100">
                          <a:effectLst/>
                        </a:rPr>
                        <a:t>10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tc>
                  <a:txBody>
                    <a:bodyPr/>
                    <a:lstStyle/>
                    <a:p>
                      <a:pPr algn="ctr">
                        <a:spcAft>
                          <a:spcPts val="0"/>
                        </a:spcAft>
                        <a:tabLst>
                          <a:tab pos="923925" algn="l"/>
                        </a:tabLst>
                      </a:pPr>
                      <a:r>
                        <a:rPr lang="zh-CN" sz="1200" kern="100">
                          <a:effectLst/>
                        </a:rPr>
                        <a:t>近现代科学技术</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extLst>
                  <a:ext uri="{0D108BD9-81ED-4DB2-BD59-A6C34878D82A}">
                    <a16:rowId xmlns:a16="http://schemas.microsoft.com/office/drawing/2014/main" val="4018844224"/>
                  </a:ext>
                </a:extLst>
              </a:tr>
              <a:tr h="149051">
                <a:tc rowSpan="3">
                  <a:txBody>
                    <a:bodyPr/>
                    <a:lstStyle/>
                    <a:p>
                      <a:pPr algn="ctr">
                        <a:spcAft>
                          <a:spcPts val="0"/>
                        </a:spcAft>
                      </a:pPr>
                      <a:r>
                        <a:rPr lang="en-US" sz="1200" kern="100" dirty="0">
                          <a:effectLst/>
                        </a:rPr>
                        <a:t> </a:t>
                      </a:r>
                      <a:endParaRPr lang="zh-CN" sz="1200" kern="100" dirty="0">
                        <a:effectLst/>
                      </a:endParaRPr>
                    </a:p>
                    <a:p>
                      <a:pPr algn="ctr">
                        <a:spcAft>
                          <a:spcPts val="0"/>
                        </a:spcAft>
                      </a:pPr>
                      <a:r>
                        <a:rPr lang="zh-CN" sz="1200" kern="100" dirty="0">
                          <a:effectLst/>
                        </a:rPr>
                        <a:t>近代</a:t>
                      </a:r>
                      <a:endParaRPr lang="en-US" altLang="zh-CN" sz="1200" kern="100" dirty="0">
                        <a:effectLst/>
                      </a:endParaRPr>
                    </a:p>
                    <a:p>
                      <a:pPr algn="ctr">
                        <a:spcAft>
                          <a:spcPts val="0"/>
                        </a:spcAft>
                      </a:pPr>
                      <a:r>
                        <a:rPr lang="zh-CN" sz="1200" kern="100" dirty="0">
                          <a:effectLst/>
                        </a:rPr>
                        <a:t>中国</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nchor="ctr"/>
                </a:tc>
                <a:tc>
                  <a:txBody>
                    <a:bodyPr/>
                    <a:lstStyle/>
                    <a:p>
                      <a:pPr algn="ctr">
                        <a:spcAft>
                          <a:spcPts val="0"/>
                        </a:spcAft>
                      </a:pPr>
                      <a:r>
                        <a:rPr lang="en-US" sz="1200" kern="100">
                          <a:effectLst/>
                        </a:rPr>
                        <a:t>11</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tc>
                  <a:txBody>
                    <a:bodyPr/>
                    <a:lstStyle/>
                    <a:p>
                      <a:pPr algn="ctr">
                        <a:spcAft>
                          <a:spcPts val="0"/>
                        </a:spcAft>
                        <a:tabLst>
                          <a:tab pos="1019175" algn="l"/>
                        </a:tabLst>
                      </a:pPr>
                      <a:r>
                        <a:rPr lang="zh-CN" sz="1200" kern="100">
                          <a:effectLst/>
                        </a:rPr>
                        <a:t>近代中国的民主革命</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extLst>
                  <a:ext uri="{0D108BD9-81ED-4DB2-BD59-A6C34878D82A}">
                    <a16:rowId xmlns:a16="http://schemas.microsoft.com/office/drawing/2014/main" val="3498967588"/>
                  </a:ext>
                </a:extLst>
              </a:tr>
              <a:tr h="149051">
                <a:tc vMerge="1">
                  <a:txBody>
                    <a:bodyPr/>
                    <a:lstStyle/>
                    <a:p>
                      <a:endParaRPr lang="zh-CN" altLang="en-US"/>
                    </a:p>
                  </a:txBody>
                  <a:tcPr/>
                </a:tc>
                <a:tc>
                  <a:txBody>
                    <a:bodyPr/>
                    <a:lstStyle/>
                    <a:p>
                      <a:pPr algn="ctr">
                        <a:spcAft>
                          <a:spcPts val="0"/>
                        </a:spcAft>
                      </a:pPr>
                      <a:r>
                        <a:rPr lang="en-US" sz="1200" kern="100">
                          <a:effectLst/>
                        </a:rPr>
                        <a:t>12</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tc>
                  <a:txBody>
                    <a:bodyPr/>
                    <a:lstStyle/>
                    <a:p>
                      <a:pPr algn="ctr">
                        <a:spcAft>
                          <a:spcPts val="0"/>
                        </a:spcAft>
                      </a:pPr>
                      <a:r>
                        <a:rPr lang="zh-CN" sz="1200" kern="100">
                          <a:effectLst/>
                        </a:rPr>
                        <a:t>经济结构的变化与资本主义的曲折发展</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extLst>
                  <a:ext uri="{0D108BD9-81ED-4DB2-BD59-A6C34878D82A}">
                    <a16:rowId xmlns:a16="http://schemas.microsoft.com/office/drawing/2014/main" val="2026638735"/>
                  </a:ext>
                </a:extLst>
              </a:tr>
              <a:tr h="186033">
                <a:tc vMerge="1">
                  <a:txBody>
                    <a:bodyPr/>
                    <a:lstStyle/>
                    <a:p>
                      <a:endParaRPr lang="zh-CN" altLang="en-US"/>
                    </a:p>
                  </a:txBody>
                  <a:tcPr/>
                </a:tc>
                <a:tc>
                  <a:txBody>
                    <a:bodyPr/>
                    <a:lstStyle/>
                    <a:p>
                      <a:pPr algn="ctr">
                        <a:spcAft>
                          <a:spcPts val="0"/>
                        </a:spcAft>
                      </a:pPr>
                      <a:r>
                        <a:rPr lang="en-US" sz="1200" kern="100">
                          <a:effectLst/>
                        </a:rPr>
                        <a:t>13</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tc>
                  <a:txBody>
                    <a:bodyPr/>
                    <a:lstStyle/>
                    <a:p>
                      <a:pPr algn="ctr">
                        <a:spcAft>
                          <a:spcPts val="0"/>
                        </a:spcAft>
                      </a:pPr>
                      <a:r>
                        <a:rPr lang="zh-CN" sz="1200" kern="100" dirty="0">
                          <a:effectLst/>
                        </a:rPr>
                        <a:t>思想解放的潮流</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extLst>
                  <a:ext uri="{0D108BD9-81ED-4DB2-BD59-A6C34878D82A}">
                    <a16:rowId xmlns:a16="http://schemas.microsoft.com/office/drawing/2014/main" val="4216334360"/>
                  </a:ext>
                </a:extLst>
              </a:tr>
              <a:tr h="149051">
                <a:tc rowSpan="6">
                  <a:txBody>
                    <a:bodyPr/>
                    <a:lstStyle/>
                    <a:p>
                      <a:pPr indent="74930" algn="ctr">
                        <a:spcAft>
                          <a:spcPts val="0"/>
                        </a:spcAft>
                      </a:pPr>
                      <a:r>
                        <a:rPr lang="en-US" sz="1200" kern="100" dirty="0">
                          <a:effectLst/>
                        </a:rPr>
                        <a:t> </a:t>
                      </a:r>
                      <a:endParaRPr lang="zh-CN" sz="1200" kern="100" dirty="0">
                        <a:effectLst/>
                      </a:endParaRPr>
                    </a:p>
                    <a:p>
                      <a:pPr indent="74930" algn="ctr">
                        <a:spcAft>
                          <a:spcPts val="0"/>
                        </a:spcAft>
                      </a:pPr>
                      <a:r>
                        <a:rPr lang="zh-CN" sz="1200" kern="100" dirty="0">
                          <a:effectLst/>
                        </a:rPr>
                        <a:t>现</a:t>
                      </a:r>
                    </a:p>
                    <a:p>
                      <a:pPr indent="74930" algn="ctr">
                        <a:spcAft>
                          <a:spcPts val="0"/>
                        </a:spcAft>
                      </a:pPr>
                      <a:r>
                        <a:rPr lang="zh-CN" sz="1200" kern="100" dirty="0">
                          <a:effectLst/>
                        </a:rPr>
                        <a:t>代</a:t>
                      </a:r>
                    </a:p>
                    <a:p>
                      <a:pPr indent="74930" algn="ctr">
                        <a:spcAft>
                          <a:spcPts val="0"/>
                        </a:spcAft>
                      </a:pPr>
                      <a:r>
                        <a:rPr lang="zh-CN" sz="1200" kern="100" dirty="0">
                          <a:effectLst/>
                        </a:rPr>
                        <a:t>世</a:t>
                      </a:r>
                    </a:p>
                    <a:p>
                      <a:pPr indent="74930" algn="ctr">
                        <a:spcAft>
                          <a:spcPts val="0"/>
                        </a:spcAft>
                      </a:pPr>
                      <a:r>
                        <a:rPr lang="zh-CN" sz="1200" kern="100" dirty="0">
                          <a:effectLst/>
                        </a:rPr>
                        <a:t>界</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nchor="ctr"/>
                </a:tc>
                <a:tc>
                  <a:txBody>
                    <a:bodyPr/>
                    <a:lstStyle/>
                    <a:p>
                      <a:pPr algn="ctr">
                        <a:spcAft>
                          <a:spcPts val="0"/>
                        </a:spcAft>
                      </a:pPr>
                      <a:r>
                        <a:rPr lang="en-US" sz="1200" kern="100">
                          <a:effectLst/>
                        </a:rPr>
                        <a:t>14</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tc>
                  <a:txBody>
                    <a:bodyPr/>
                    <a:lstStyle/>
                    <a:p>
                      <a:pPr algn="ctr">
                        <a:spcAft>
                          <a:spcPts val="0"/>
                        </a:spcAft>
                      </a:pPr>
                      <a:r>
                        <a:rPr lang="zh-CN" sz="1200" kern="100">
                          <a:effectLst/>
                        </a:rPr>
                        <a:t>苏联社会主义建设</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extLst>
                  <a:ext uri="{0D108BD9-81ED-4DB2-BD59-A6C34878D82A}">
                    <a16:rowId xmlns:a16="http://schemas.microsoft.com/office/drawing/2014/main" val="2011696833"/>
                  </a:ext>
                </a:extLst>
              </a:tr>
              <a:tr h="149051">
                <a:tc vMerge="1">
                  <a:txBody>
                    <a:bodyPr/>
                    <a:lstStyle/>
                    <a:p>
                      <a:endParaRPr lang="zh-CN" altLang="en-US"/>
                    </a:p>
                  </a:txBody>
                  <a:tcPr/>
                </a:tc>
                <a:tc>
                  <a:txBody>
                    <a:bodyPr/>
                    <a:lstStyle/>
                    <a:p>
                      <a:pPr algn="ctr">
                        <a:spcAft>
                          <a:spcPts val="0"/>
                        </a:spcAft>
                      </a:pPr>
                      <a:r>
                        <a:rPr lang="en-US" sz="1200" kern="100">
                          <a:effectLst/>
                        </a:rPr>
                        <a:t>15</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tc>
                  <a:txBody>
                    <a:bodyPr/>
                    <a:lstStyle/>
                    <a:p>
                      <a:pPr algn="ctr">
                        <a:spcAft>
                          <a:spcPts val="0"/>
                        </a:spcAft>
                        <a:tabLst>
                          <a:tab pos="171450" algn="l"/>
                        </a:tabLst>
                      </a:pPr>
                      <a:r>
                        <a:rPr lang="zh-CN" sz="1200" kern="100">
                          <a:effectLst/>
                        </a:rPr>
                        <a:t>罗斯福新政和当代资本主义的新变化</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extLst>
                  <a:ext uri="{0D108BD9-81ED-4DB2-BD59-A6C34878D82A}">
                    <a16:rowId xmlns:a16="http://schemas.microsoft.com/office/drawing/2014/main" val="2753009511"/>
                  </a:ext>
                </a:extLst>
              </a:tr>
              <a:tr h="149051">
                <a:tc vMerge="1">
                  <a:txBody>
                    <a:bodyPr/>
                    <a:lstStyle/>
                    <a:p>
                      <a:endParaRPr lang="zh-CN" altLang="en-US"/>
                    </a:p>
                  </a:txBody>
                  <a:tcPr/>
                </a:tc>
                <a:tc>
                  <a:txBody>
                    <a:bodyPr/>
                    <a:lstStyle/>
                    <a:p>
                      <a:pPr algn="ctr">
                        <a:spcAft>
                          <a:spcPts val="0"/>
                        </a:spcAft>
                      </a:pPr>
                      <a:r>
                        <a:rPr lang="en-US" sz="1200" kern="100">
                          <a:effectLst/>
                        </a:rPr>
                        <a:t>16</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tc>
                  <a:txBody>
                    <a:bodyPr/>
                    <a:lstStyle/>
                    <a:p>
                      <a:pPr algn="ctr">
                        <a:spcAft>
                          <a:spcPts val="0"/>
                        </a:spcAft>
                        <a:tabLst>
                          <a:tab pos="695325" algn="l"/>
                        </a:tabLst>
                      </a:pPr>
                      <a:r>
                        <a:rPr lang="zh-CN" sz="1200" kern="100">
                          <a:effectLst/>
                        </a:rPr>
                        <a:t>第二次世界大战后世界政治格局的演变</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extLst>
                  <a:ext uri="{0D108BD9-81ED-4DB2-BD59-A6C34878D82A}">
                    <a16:rowId xmlns:a16="http://schemas.microsoft.com/office/drawing/2014/main" val="3343267097"/>
                  </a:ext>
                </a:extLst>
              </a:tr>
              <a:tr h="149051">
                <a:tc vMerge="1">
                  <a:txBody>
                    <a:bodyPr/>
                    <a:lstStyle/>
                    <a:p>
                      <a:endParaRPr lang="zh-CN" altLang="en-US"/>
                    </a:p>
                  </a:txBody>
                  <a:tcPr/>
                </a:tc>
                <a:tc>
                  <a:txBody>
                    <a:bodyPr/>
                    <a:lstStyle/>
                    <a:p>
                      <a:pPr algn="ctr">
                        <a:spcAft>
                          <a:spcPts val="0"/>
                        </a:spcAft>
                      </a:pPr>
                      <a:r>
                        <a:rPr lang="en-US" sz="1200" kern="100">
                          <a:effectLst/>
                        </a:rPr>
                        <a:t>17</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tc>
                  <a:txBody>
                    <a:bodyPr/>
                    <a:lstStyle/>
                    <a:p>
                      <a:pPr algn="ctr">
                        <a:spcAft>
                          <a:spcPts val="0"/>
                        </a:spcAft>
                      </a:pPr>
                      <a:r>
                        <a:rPr lang="zh-CN" sz="1200" kern="100">
                          <a:effectLst/>
                        </a:rPr>
                        <a:t>第二次世界大战后世界经济的全球化趋势</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extLst>
                  <a:ext uri="{0D108BD9-81ED-4DB2-BD59-A6C34878D82A}">
                    <a16:rowId xmlns:a16="http://schemas.microsoft.com/office/drawing/2014/main" val="2188252157"/>
                  </a:ext>
                </a:extLst>
              </a:tr>
              <a:tr h="149051">
                <a:tc vMerge="1">
                  <a:txBody>
                    <a:bodyPr/>
                    <a:lstStyle/>
                    <a:p>
                      <a:endParaRPr lang="zh-CN" altLang="en-US"/>
                    </a:p>
                  </a:txBody>
                  <a:tcPr/>
                </a:tc>
                <a:tc>
                  <a:txBody>
                    <a:bodyPr/>
                    <a:lstStyle/>
                    <a:p>
                      <a:pPr algn="ctr">
                        <a:spcAft>
                          <a:spcPts val="0"/>
                        </a:spcAft>
                      </a:pPr>
                      <a:r>
                        <a:rPr lang="en-US" sz="1200" kern="100">
                          <a:effectLst/>
                        </a:rPr>
                        <a:t>18</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tc>
                  <a:txBody>
                    <a:bodyPr/>
                    <a:lstStyle/>
                    <a:p>
                      <a:pPr algn="ctr">
                        <a:spcAft>
                          <a:spcPts val="0"/>
                        </a:spcAft>
                        <a:tabLst>
                          <a:tab pos="571500" algn="l"/>
                        </a:tabLst>
                      </a:pPr>
                      <a:r>
                        <a:rPr lang="en-US" sz="1200" kern="100">
                          <a:effectLst/>
                        </a:rPr>
                        <a:t>19</a:t>
                      </a:r>
                      <a:r>
                        <a:rPr lang="zh-CN" sz="1200" kern="100">
                          <a:effectLst/>
                        </a:rPr>
                        <a:t>世纪以来的世界文学艺术</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extLst>
                  <a:ext uri="{0D108BD9-81ED-4DB2-BD59-A6C34878D82A}">
                    <a16:rowId xmlns:a16="http://schemas.microsoft.com/office/drawing/2014/main" val="2613668217"/>
                  </a:ext>
                </a:extLst>
              </a:tr>
              <a:tr h="149051">
                <a:tc vMerge="1">
                  <a:txBody>
                    <a:bodyPr/>
                    <a:lstStyle/>
                    <a:p>
                      <a:endParaRPr lang="zh-CN" altLang="en-US"/>
                    </a:p>
                  </a:txBody>
                  <a:tcPr/>
                </a:tc>
                <a:tc>
                  <a:txBody>
                    <a:bodyPr/>
                    <a:lstStyle/>
                    <a:p>
                      <a:pPr algn="ctr">
                        <a:spcAft>
                          <a:spcPts val="0"/>
                        </a:spcAft>
                      </a:pPr>
                      <a:r>
                        <a:rPr lang="en-US" sz="1200" kern="100">
                          <a:effectLst/>
                        </a:rPr>
                        <a:t>19</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tc>
                  <a:txBody>
                    <a:bodyPr/>
                    <a:lstStyle/>
                    <a:p>
                      <a:pPr algn="ctr">
                        <a:spcAft>
                          <a:spcPts val="0"/>
                        </a:spcAft>
                        <a:tabLst>
                          <a:tab pos="762000" algn="l"/>
                        </a:tabLst>
                      </a:pPr>
                      <a:r>
                        <a:rPr lang="zh-CN" sz="1200" kern="100">
                          <a:effectLst/>
                        </a:rPr>
                        <a:t>现代中国的政治建设与祖国统一</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extLst>
                  <a:ext uri="{0D108BD9-81ED-4DB2-BD59-A6C34878D82A}">
                    <a16:rowId xmlns:a16="http://schemas.microsoft.com/office/drawing/2014/main" val="1109379336"/>
                  </a:ext>
                </a:extLst>
              </a:tr>
              <a:tr h="149051">
                <a:tc rowSpan="5">
                  <a:txBody>
                    <a:bodyPr/>
                    <a:lstStyle/>
                    <a:p>
                      <a:pPr algn="ctr">
                        <a:spcAft>
                          <a:spcPts val="0"/>
                        </a:spcAft>
                      </a:pPr>
                      <a:r>
                        <a:rPr lang="en-US" sz="1200" kern="100" dirty="0">
                          <a:effectLst/>
                        </a:rPr>
                        <a:t> </a:t>
                      </a:r>
                      <a:endParaRPr lang="zh-CN" sz="1200" kern="100" dirty="0">
                        <a:effectLst/>
                      </a:endParaRPr>
                    </a:p>
                    <a:p>
                      <a:pPr algn="ctr">
                        <a:spcAft>
                          <a:spcPts val="0"/>
                        </a:spcAft>
                      </a:pPr>
                      <a:r>
                        <a:rPr lang="zh-CN" sz="1200" kern="100" dirty="0">
                          <a:effectLst/>
                        </a:rPr>
                        <a:t>现</a:t>
                      </a:r>
                    </a:p>
                    <a:p>
                      <a:pPr algn="ctr">
                        <a:spcAft>
                          <a:spcPts val="0"/>
                        </a:spcAft>
                      </a:pPr>
                      <a:r>
                        <a:rPr lang="zh-CN" sz="1200" kern="100" dirty="0">
                          <a:effectLst/>
                        </a:rPr>
                        <a:t>代</a:t>
                      </a:r>
                    </a:p>
                    <a:p>
                      <a:pPr algn="ctr">
                        <a:spcAft>
                          <a:spcPts val="0"/>
                        </a:spcAft>
                      </a:pPr>
                      <a:r>
                        <a:rPr lang="zh-CN" sz="1200" kern="100" dirty="0">
                          <a:effectLst/>
                        </a:rPr>
                        <a:t>中</a:t>
                      </a:r>
                    </a:p>
                    <a:p>
                      <a:pPr algn="ctr">
                        <a:spcAft>
                          <a:spcPts val="0"/>
                        </a:spcAft>
                      </a:pPr>
                      <a:r>
                        <a:rPr lang="zh-CN" sz="1200" kern="100" dirty="0">
                          <a:effectLst/>
                        </a:rPr>
                        <a:t>国</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nchor="ctr"/>
                </a:tc>
                <a:tc>
                  <a:txBody>
                    <a:bodyPr/>
                    <a:lstStyle/>
                    <a:p>
                      <a:pPr algn="ctr">
                        <a:spcAft>
                          <a:spcPts val="0"/>
                        </a:spcAft>
                      </a:pPr>
                      <a:r>
                        <a:rPr lang="en-US" sz="1200" kern="100">
                          <a:effectLst/>
                        </a:rPr>
                        <a:t>20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tc>
                  <a:txBody>
                    <a:bodyPr/>
                    <a:lstStyle/>
                    <a:p>
                      <a:pPr algn="ctr">
                        <a:spcAft>
                          <a:spcPts val="0"/>
                        </a:spcAft>
                      </a:pPr>
                      <a:r>
                        <a:rPr lang="zh-CN" sz="1200" kern="100">
                          <a:effectLst/>
                        </a:rPr>
                        <a:t>中国特色社会主义建设的道路</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extLst>
                  <a:ext uri="{0D108BD9-81ED-4DB2-BD59-A6C34878D82A}">
                    <a16:rowId xmlns:a16="http://schemas.microsoft.com/office/drawing/2014/main" val="907957433"/>
                  </a:ext>
                </a:extLst>
              </a:tr>
              <a:tr h="149051">
                <a:tc vMerge="1">
                  <a:txBody>
                    <a:bodyPr/>
                    <a:lstStyle/>
                    <a:p>
                      <a:endParaRPr lang="zh-CN" altLang="en-US"/>
                    </a:p>
                  </a:txBody>
                  <a:tcPr/>
                </a:tc>
                <a:tc>
                  <a:txBody>
                    <a:bodyPr/>
                    <a:lstStyle/>
                    <a:p>
                      <a:pPr algn="ctr">
                        <a:spcAft>
                          <a:spcPts val="0"/>
                        </a:spcAft>
                      </a:pPr>
                      <a:r>
                        <a:rPr lang="en-US" sz="1200" kern="100">
                          <a:effectLst/>
                        </a:rPr>
                        <a:t>21</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tc>
                  <a:txBody>
                    <a:bodyPr/>
                    <a:lstStyle/>
                    <a:p>
                      <a:pPr algn="ctr">
                        <a:spcAft>
                          <a:spcPts val="0"/>
                        </a:spcAft>
                      </a:pPr>
                      <a:r>
                        <a:rPr lang="zh-CN" sz="1200" kern="100">
                          <a:effectLst/>
                        </a:rPr>
                        <a:t>现代中国的对外关系</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extLst>
                  <a:ext uri="{0D108BD9-81ED-4DB2-BD59-A6C34878D82A}">
                    <a16:rowId xmlns:a16="http://schemas.microsoft.com/office/drawing/2014/main" val="3934491320"/>
                  </a:ext>
                </a:extLst>
              </a:tr>
              <a:tr h="149051">
                <a:tc vMerge="1">
                  <a:txBody>
                    <a:bodyPr/>
                    <a:lstStyle/>
                    <a:p>
                      <a:endParaRPr lang="zh-CN" altLang="en-US"/>
                    </a:p>
                  </a:txBody>
                  <a:tcPr/>
                </a:tc>
                <a:tc>
                  <a:txBody>
                    <a:bodyPr/>
                    <a:lstStyle/>
                    <a:p>
                      <a:pPr algn="ctr">
                        <a:spcAft>
                          <a:spcPts val="0"/>
                        </a:spcAft>
                      </a:pPr>
                      <a:r>
                        <a:rPr lang="en-US" sz="1200" kern="100">
                          <a:effectLst/>
                        </a:rPr>
                        <a:t>22</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tc>
                  <a:txBody>
                    <a:bodyPr/>
                    <a:lstStyle/>
                    <a:p>
                      <a:pPr algn="ctr">
                        <a:spcAft>
                          <a:spcPts val="0"/>
                        </a:spcAft>
                        <a:tabLst>
                          <a:tab pos="742950" algn="l"/>
                        </a:tabLst>
                      </a:pPr>
                      <a:r>
                        <a:rPr lang="zh-CN" sz="1200" kern="100" dirty="0">
                          <a:effectLst/>
                        </a:rPr>
                        <a:t>中国近现代社会生活的变迁</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extLst>
                  <a:ext uri="{0D108BD9-81ED-4DB2-BD59-A6C34878D82A}">
                    <a16:rowId xmlns:a16="http://schemas.microsoft.com/office/drawing/2014/main" val="4019937191"/>
                  </a:ext>
                </a:extLst>
              </a:tr>
              <a:tr h="149051">
                <a:tc vMerge="1">
                  <a:txBody>
                    <a:bodyPr/>
                    <a:lstStyle/>
                    <a:p>
                      <a:endParaRPr lang="zh-CN" altLang="en-US"/>
                    </a:p>
                  </a:txBody>
                  <a:tcPr/>
                </a:tc>
                <a:tc>
                  <a:txBody>
                    <a:bodyPr/>
                    <a:lstStyle/>
                    <a:p>
                      <a:pPr algn="ctr">
                        <a:spcAft>
                          <a:spcPts val="0"/>
                        </a:spcAft>
                      </a:pPr>
                      <a:r>
                        <a:rPr lang="en-US" sz="1200" kern="100">
                          <a:effectLst/>
                        </a:rPr>
                        <a:t>23</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tc>
                  <a:txBody>
                    <a:bodyPr/>
                    <a:lstStyle/>
                    <a:p>
                      <a:pPr algn="ctr">
                        <a:spcAft>
                          <a:spcPts val="0"/>
                        </a:spcAft>
                      </a:pPr>
                      <a:r>
                        <a:rPr lang="en-US" sz="1200" kern="100">
                          <a:effectLst/>
                        </a:rPr>
                        <a:t>20</a:t>
                      </a:r>
                      <a:r>
                        <a:rPr lang="zh-CN" sz="1200" kern="100">
                          <a:effectLst/>
                        </a:rPr>
                        <a:t>世纪以来的重大思想理论成果</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extLst>
                  <a:ext uri="{0D108BD9-81ED-4DB2-BD59-A6C34878D82A}">
                    <a16:rowId xmlns:a16="http://schemas.microsoft.com/office/drawing/2014/main" val="348871978"/>
                  </a:ext>
                </a:extLst>
              </a:tr>
              <a:tr h="149051">
                <a:tc vMerge="1">
                  <a:txBody>
                    <a:bodyPr/>
                    <a:lstStyle/>
                    <a:p>
                      <a:endParaRPr lang="zh-CN" altLang="en-US"/>
                    </a:p>
                  </a:txBody>
                  <a:tcPr/>
                </a:tc>
                <a:tc>
                  <a:txBody>
                    <a:bodyPr/>
                    <a:lstStyle/>
                    <a:p>
                      <a:pPr algn="ctr">
                        <a:spcAft>
                          <a:spcPts val="0"/>
                        </a:spcAft>
                      </a:pPr>
                      <a:r>
                        <a:rPr lang="en-US" sz="1200" kern="100">
                          <a:effectLst/>
                        </a:rPr>
                        <a:t>24</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tc>
                  <a:txBody>
                    <a:bodyPr/>
                    <a:lstStyle/>
                    <a:p>
                      <a:pPr algn="ctr">
                        <a:spcAft>
                          <a:spcPts val="0"/>
                        </a:spcAft>
                      </a:pPr>
                      <a:r>
                        <a:rPr lang="zh-CN" sz="1200" kern="100" dirty="0">
                          <a:effectLst/>
                        </a:rPr>
                        <a:t>现代中国的科学技术与文化教育事业</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7993" marR="47993" marT="0" marB="0"/>
                </a:tc>
                <a:extLst>
                  <a:ext uri="{0D108BD9-81ED-4DB2-BD59-A6C34878D82A}">
                    <a16:rowId xmlns:a16="http://schemas.microsoft.com/office/drawing/2014/main" val="3904360582"/>
                  </a:ext>
                </a:extLst>
              </a:tr>
            </a:tbl>
          </a:graphicData>
        </a:graphic>
      </p:graphicFrame>
    </p:spTree>
    <p:extLst>
      <p:ext uri="{BB962C8B-B14F-4D97-AF65-F5344CB8AC3E}">
        <p14:creationId xmlns:p14="http://schemas.microsoft.com/office/powerpoint/2010/main" val="1898698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9C129F5-D6F6-4A3E-A403-987757A26785}"/>
              </a:ext>
            </a:extLst>
          </p:cNvPr>
          <p:cNvSpPr/>
          <p:nvPr/>
        </p:nvSpPr>
        <p:spPr>
          <a:xfrm>
            <a:off x="425668" y="1331785"/>
            <a:ext cx="8182304" cy="3416320"/>
          </a:xfrm>
          <a:prstGeom prst="rect">
            <a:avLst/>
          </a:prstGeom>
          <a:solidFill>
            <a:schemeClr val="accent5">
              <a:lumMod val="40000"/>
              <a:lumOff val="60000"/>
            </a:schemeClr>
          </a:solidFill>
        </p:spPr>
        <p:txBody>
          <a:bodyPr wrap="square">
            <a:spAutoFit/>
          </a:bodyPr>
          <a:lstStyle/>
          <a:p>
            <a:r>
              <a:rPr lang="en-US" altLang="zh-CN" sz="2400" b="1" kern="100" dirty="0">
                <a:solidFill>
                  <a:schemeClr val="bg1"/>
                </a:solidFill>
                <a:latin typeface="黑体" panose="02010609060101010101" pitchFamily="49" charset="-122"/>
                <a:ea typeface="黑体" panose="02010609060101010101" pitchFamily="49" charset="-122"/>
                <a:cs typeface="Times New Roman" panose="02020603050405020304" pitchFamily="18" charset="0"/>
              </a:rPr>
              <a:t>【</a:t>
            </a:r>
            <a:r>
              <a:rPr lang="zh-CN" altLang="zh-CN" sz="2400" b="1" kern="100" dirty="0">
                <a:solidFill>
                  <a:schemeClr val="bg1"/>
                </a:solidFill>
                <a:latin typeface="黑体" panose="02010609060101010101" pitchFamily="49" charset="-122"/>
                <a:ea typeface="黑体" panose="02010609060101010101" pitchFamily="49" charset="-122"/>
                <a:cs typeface="Times New Roman" panose="02020603050405020304" pitchFamily="18" charset="0"/>
              </a:rPr>
              <a:t>复习课课型</a:t>
            </a:r>
            <a:r>
              <a:rPr lang="en-US" altLang="zh-CN" sz="2400" b="1" kern="100" dirty="0">
                <a:solidFill>
                  <a:schemeClr val="bg1"/>
                </a:solidFill>
                <a:latin typeface="黑体" panose="02010609060101010101" pitchFamily="49" charset="-122"/>
                <a:ea typeface="黑体" panose="02010609060101010101" pitchFamily="49" charset="-122"/>
                <a:cs typeface="Times New Roman" panose="02020603050405020304" pitchFamily="18" charset="0"/>
              </a:rPr>
              <a:t>】</a:t>
            </a:r>
            <a:endParaRPr lang="zh-CN" altLang="zh-CN" b="1" kern="100"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a:p>
            <a:r>
              <a:rPr lang="zh-CN" altLang="zh-CN" sz="2400" b="1" kern="100" dirty="0">
                <a:solidFill>
                  <a:schemeClr val="bg1"/>
                </a:solidFill>
                <a:latin typeface="Calibri" panose="020F0502020204030204" pitchFamily="34" charset="0"/>
                <a:cs typeface="Times New Roman" panose="02020603050405020304" pitchFamily="18" charset="0"/>
              </a:rPr>
              <a:t>步骤一：</a:t>
            </a:r>
            <a:r>
              <a:rPr lang="zh-CN" altLang="zh-CN" sz="2400" b="1" kern="100" dirty="0">
                <a:solidFill>
                  <a:schemeClr val="bg1"/>
                </a:solidFill>
                <a:latin typeface="黑体" panose="02010609060101010101" pitchFamily="49" charset="-122"/>
                <a:ea typeface="黑体" panose="02010609060101010101" pitchFamily="49" charset="-122"/>
                <a:cs typeface="Times New Roman" panose="02020603050405020304" pitchFamily="18" charset="0"/>
              </a:rPr>
              <a:t>专题概览</a:t>
            </a:r>
            <a:r>
              <a:rPr lang="zh-CN" altLang="zh-CN" sz="2400" b="1" kern="100" dirty="0">
                <a:solidFill>
                  <a:schemeClr val="bg1"/>
                </a:solidFill>
                <a:latin typeface="Calibri" panose="020F0502020204030204" pitchFamily="34" charset="0"/>
                <a:cs typeface="Times New Roman" panose="02020603050405020304" pitchFamily="18" charset="0"/>
              </a:rPr>
              <a:t>（“中外联系古今贯通”</a:t>
            </a:r>
            <a:r>
              <a:rPr lang="en-US" altLang="zh-CN" sz="2400" b="1" kern="100" dirty="0">
                <a:solidFill>
                  <a:schemeClr val="bg1"/>
                </a:solidFill>
                <a:latin typeface="Calibri" panose="020F0502020204030204" pitchFamily="34" charset="0"/>
                <a:cs typeface="Times New Roman" panose="02020603050405020304" pitchFamily="18" charset="0"/>
              </a:rPr>
              <a:t>&amp;</a:t>
            </a:r>
            <a:r>
              <a:rPr lang="zh-CN" altLang="zh-CN" sz="2400" b="1" kern="100" dirty="0">
                <a:solidFill>
                  <a:schemeClr val="bg1"/>
                </a:solidFill>
                <a:latin typeface="Calibri" panose="020F0502020204030204" pitchFamily="34" charset="0"/>
                <a:cs typeface="Times New Roman" panose="02020603050405020304" pitchFamily="18" charset="0"/>
              </a:rPr>
              <a:t>“核心素养”</a:t>
            </a:r>
            <a:r>
              <a:rPr lang="en-US" altLang="zh-CN" sz="2400" b="1" kern="100" dirty="0">
                <a:solidFill>
                  <a:schemeClr val="bg1"/>
                </a:solidFill>
                <a:latin typeface="Calibri" panose="020F0502020204030204" pitchFamily="34" charset="0"/>
                <a:cs typeface="Times New Roman" panose="02020603050405020304" pitchFamily="18" charset="0"/>
              </a:rPr>
              <a:t>&amp;</a:t>
            </a:r>
            <a:r>
              <a:rPr lang="zh-CN" altLang="zh-CN" sz="2400" b="1" kern="100" dirty="0">
                <a:solidFill>
                  <a:schemeClr val="bg1"/>
                </a:solidFill>
                <a:latin typeface="Calibri" panose="020F0502020204030204" pitchFamily="34" charset="0"/>
                <a:cs typeface="Times New Roman" panose="02020603050405020304" pitchFamily="18" charset="0"/>
              </a:rPr>
              <a:t>“考纲呈现”</a:t>
            </a:r>
            <a:r>
              <a:rPr lang="en-US" altLang="zh-CN" sz="2400" b="1" kern="100" dirty="0">
                <a:solidFill>
                  <a:schemeClr val="bg1"/>
                </a:solidFill>
                <a:latin typeface="Calibri" panose="020F0502020204030204" pitchFamily="34" charset="0"/>
                <a:cs typeface="Times New Roman" panose="02020603050405020304" pitchFamily="18" charset="0"/>
              </a:rPr>
              <a:t>&amp;</a:t>
            </a:r>
            <a:r>
              <a:rPr lang="zh-CN" altLang="zh-CN" sz="2400" b="1" kern="100" dirty="0">
                <a:solidFill>
                  <a:schemeClr val="bg1"/>
                </a:solidFill>
                <a:latin typeface="Calibri" panose="020F0502020204030204" pitchFamily="34" charset="0"/>
                <a:cs typeface="Times New Roman" panose="02020603050405020304" pitchFamily="18" charset="0"/>
              </a:rPr>
              <a:t>“教材结构”</a:t>
            </a:r>
            <a:r>
              <a:rPr lang="en-US" altLang="zh-CN" sz="2400" b="1" kern="100" dirty="0">
                <a:solidFill>
                  <a:schemeClr val="bg1"/>
                </a:solidFill>
                <a:latin typeface="Calibri" panose="020F0502020204030204" pitchFamily="34" charset="0"/>
                <a:cs typeface="Times New Roman" panose="02020603050405020304" pitchFamily="18" charset="0"/>
              </a:rPr>
              <a:t>&amp;</a:t>
            </a:r>
            <a:r>
              <a:rPr lang="zh-CN" altLang="zh-CN" sz="2400" b="1" kern="100" dirty="0">
                <a:solidFill>
                  <a:schemeClr val="bg1"/>
                </a:solidFill>
                <a:latin typeface="Calibri" panose="020F0502020204030204" pitchFamily="34" charset="0"/>
                <a:cs typeface="Times New Roman" panose="02020603050405020304" pitchFamily="18" charset="0"/>
              </a:rPr>
              <a:t>“专题线索”）</a:t>
            </a:r>
            <a:endParaRPr lang="zh-CN" altLang="zh-CN" b="1" kern="100" dirty="0">
              <a:solidFill>
                <a:schemeClr val="bg1"/>
              </a:solidFill>
              <a:latin typeface="Calibri" panose="020F0502020204030204" pitchFamily="34" charset="0"/>
              <a:cs typeface="Times New Roman" panose="02020603050405020304" pitchFamily="18" charset="0"/>
            </a:endParaRPr>
          </a:p>
          <a:p>
            <a:r>
              <a:rPr lang="zh-CN" altLang="zh-CN" sz="2400" b="1" kern="100" dirty="0">
                <a:solidFill>
                  <a:schemeClr val="bg1"/>
                </a:solidFill>
                <a:latin typeface="Calibri" panose="020F0502020204030204" pitchFamily="34" charset="0"/>
                <a:cs typeface="Times New Roman" panose="02020603050405020304" pitchFamily="18" charset="0"/>
              </a:rPr>
              <a:t>步骤二：</a:t>
            </a:r>
            <a:r>
              <a:rPr lang="zh-CN" altLang="zh-CN" sz="2400" b="1" kern="100" dirty="0">
                <a:solidFill>
                  <a:schemeClr val="bg1"/>
                </a:solidFill>
                <a:latin typeface="黑体" panose="02010609060101010101" pitchFamily="49" charset="-122"/>
                <a:ea typeface="黑体" panose="02010609060101010101" pitchFamily="49" charset="-122"/>
                <a:cs typeface="Times New Roman" panose="02020603050405020304" pitchFamily="18" charset="0"/>
              </a:rPr>
              <a:t>考点梳理</a:t>
            </a:r>
            <a:r>
              <a:rPr lang="zh-CN" altLang="zh-CN" sz="2400" b="1" kern="100" dirty="0">
                <a:solidFill>
                  <a:schemeClr val="bg1"/>
                </a:solidFill>
                <a:latin typeface="Calibri" panose="020F0502020204030204" pitchFamily="34" charset="0"/>
                <a:cs typeface="Times New Roman" panose="02020603050405020304" pitchFamily="18" charset="0"/>
              </a:rPr>
              <a:t>（“基础概念明晰与落实”</a:t>
            </a:r>
            <a:r>
              <a:rPr lang="en-US" altLang="zh-CN" sz="2400" b="1" kern="100" dirty="0">
                <a:solidFill>
                  <a:schemeClr val="bg1"/>
                </a:solidFill>
                <a:latin typeface="Calibri" panose="020F0502020204030204" pitchFamily="34" charset="0"/>
                <a:cs typeface="Times New Roman" panose="02020603050405020304" pitchFamily="18" charset="0"/>
              </a:rPr>
              <a:t>&amp;</a:t>
            </a:r>
            <a:r>
              <a:rPr lang="zh-CN" altLang="zh-CN" sz="2400" b="1" kern="100" dirty="0">
                <a:solidFill>
                  <a:schemeClr val="bg1"/>
                </a:solidFill>
                <a:latin typeface="Calibri" panose="020F0502020204030204" pitchFamily="34" charset="0"/>
                <a:cs typeface="Times New Roman" panose="02020603050405020304" pitchFamily="18" charset="0"/>
              </a:rPr>
              <a:t>“重难点突破”）</a:t>
            </a:r>
            <a:endParaRPr lang="zh-CN" altLang="zh-CN" b="1" kern="100" dirty="0">
              <a:solidFill>
                <a:schemeClr val="bg1"/>
              </a:solidFill>
              <a:latin typeface="Calibri" panose="020F0502020204030204" pitchFamily="34" charset="0"/>
              <a:cs typeface="Times New Roman" panose="02020603050405020304" pitchFamily="18" charset="0"/>
            </a:endParaRPr>
          </a:p>
          <a:p>
            <a:r>
              <a:rPr lang="zh-CN" altLang="zh-CN" sz="2400" b="1" kern="100" dirty="0">
                <a:solidFill>
                  <a:schemeClr val="bg1"/>
                </a:solidFill>
                <a:latin typeface="Calibri" panose="020F0502020204030204" pitchFamily="34" charset="0"/>
                <a:cs typeface="Times New Roman" panose="02020603050405020304" pitchFamily="18" charset="0"/>
              </a:rPr>
              <a:t>步骤三：</a:t>
            </a:r>
            <a:r>
              <a:rPr lang="zh-CN" altLang="zh-CN" sz="2400" b="1" kern="100" dirty="0">
                <a:solidFill>
                  <a:schemeClr val="bg1"/>
                </a:solidFill>
                <a:latin typeface="黑体" panose="02010609060101010101" pitchFamily="49" charset="-122"/>
                <a:ea typeface="黑体" panose="02010609060101010101" pitchFamily="49" charset="-122"/>
                <a:cs typeface="Times New Roman" panose="02020603050405020304" pitchFamily="18" charset="0"/>
              </a:rPr>
              <a:t>学术前沿</a:t>
            </a:r>
            <a:r>
              <a:rPr lang="zh-CN" altLang="zh-CN" sz="2400" b="1" kern="100" dirty="0">
                <a:solidFill>
                  <a:schemeClr val="bg1"/>
                </a:solidFill>
                <a:latin typeface="Calibri" panose="020F0502020204030204" pitchFamily="34" charset="0"/>
                <a:cs typeface="Times New Roman" panose="02020603050405020304" pitchFamily="18" charset="0"/>
              </a:rPr>
              <a:t>（相关学术论文著作导读）</a:t>
            </a:r>
            <a:endParaRPr lang="zh-CN" altLang="zh-CN" b="1" kern="100" dirty="0">
              <a:solidFill>
                <a:schemeClr val="bg1"/>
              </a:solidFill>
              <a:latin typeface="Calibri" panose="020F0502020204030204" pitchFamily="34" charset="0"/>
              <a:cs typeface="Times New Roman" panose="02020603050405020304" pitchFamily="18" charset="0"/>
            </a:endParaRPr>
          </a:p>
          <a:p>
            <a:r>
              <a:rPr lang="zh-CN" altLang="zh-CN" sz="2400" b="1" kern="100" dirty="0">
                <a:solidFill>
                  <a:schemeClr val="bg1"/>
                </a:solidFill>
                <a:latin typeface="Calibri" panose="020F0502020204030204" pitchFamily="34" charset="0"/>
                <a:cs typeface="Times New Roman" panose="02020603050405020304" pitchFamily="18" charset="0"/>
              </a:rPr>
              <a:t>步骤四：</a:t>
            </a:r>
            <a:r>
              <a:rPr lang="zh-CN" altLang="zh-CN" sz="2400" b="1" kern="100" dirty="0">
                <a:solidFill>
                  <a:schemeClr val="bg1"/>
                </a:solidFill>
                <a:latin typeface="黑体" panose="02010609060101010101" pitchFamily="49" charset="-122"/>
                <a:ea typeface="黑体" panose="02010609060101010101" pitchFamily="49" charset="-122"/>
                <a:cs typeface="Times New Roman" panose="02020603050405020304" pitchFamily="18" charset="0"/>
              </a:rPr>
              <a:t>教辅练习</a:t>
            </a:r>
            <a:r>
              <a:rPr lang="zh-CN" altLang="zh-CN" sz="2400" b="1" kern="100" dirty="0">
                <a:solidFill>
                  <a:schemeClr val="bg1"/>
                </a:solidFill>
                <a:latin typeface="Calibri" panose="020F0502020204030204" pitchFamily="34" charset="0"/>
                <a:cs typeface="Times New Roman" panose="02020603050405020304" pitchFamily="18" charset="0"/>
              </a:rPr>
              <a:t>（查缺补漏）</a:t>
            </a:r>
            <a:endParaRPr lang="zh-CN" altLang="zh-CN" b="1" kern="100" dirty="0">
              <a:solidFill>
                <a:schemeClr val="bg1"/>
              </a:solidFill>
              <a:latin typeface="Calibri" panose="020F0502020204030204" pitchFamily="34" charset="0"/>
              <a:cs typeface="Times New Roman" panose="02020603050405020304" pitchFamily="18" charset="0"/>
            </a:endParaRPr>
          </a:p>
          <a:p>
            <a:r>
              <a:rPr lang="zh-CN" altLang="zh-CN" sz="2400" b="1" kern="100" dirty="0">
                <a:solidFill>
                  <a:schemeClr val="bg1"/>
                </a:solidFill>
                <a:latin typeface="Calibri" panose="020F0502020204030204" pitchFamily="34" charset="0"/>
                <a:cs typeface="Times New Roman" panose="02020603050405020304" pitchFamily="18" charset="0"/>
              </a:rPr>
              <a:t>步骤五：</a:t>
            </a:r>
            <a:r>
              <a:rPr lang="zh-CN" altLang="zh-CN" sz="2400" b="1" kern="100" dirty="0">
                <a:solidFill>
                  <a:schemeClr val="bg1"/>
                </a:solidFill>
                <a:latin typeface="黑体" panose="02010609060101010101" pitchFamily="49" charset="-122"/>
                <a:ea typeface="黑体" panose="02010609060101010101" pitchFamily="49" charset="-122"/>
                <a:cs typeface="Times New Roman" panose="02020603050405020304" pitchFamily="18" charset="0"/>
              </a:rPr>
              <a:t>专题小结</a:t>
            </a:r>
            <a:r>
              <a:rPr lang="zh-CN" altLang="zh-CN" sz="2400" b="1" kern="100" dirty="0">
                <a:solidFill>
                  <a:schemeClr val="bg1"/>
                </a:solidFill>
                <a:latin typeface="Calibri" panose="020F0502020204030204" pitchFamily="34" charset="0"/>
                <a:cs typeface="Times New Roman" panose="02020603050405020304" pitchFamily="18" charset="0"/>
              </a:rPr>
              <a:t>（学生在笔记本上形成对本专题的认识形成自我知识体系构建并绘制出思维导图）</a:t>
            </a:r>
            <a:endParaRPr lang="zh-CN" altLang="zh-CN" b="1" kern="1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50398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8ACF290-6BEB-4F87-B316-2ED3FFD86B7A}"/>
              </a:ext>
            </a:extLst>
          </p:cNvPr>
          <p:cNvSpPr txBox="1"/>
          <p:nvPr/>
        </p:nvSpPr>
        <p:spPr>
          <a:xfrm>
            <a:off x="131380" y="930165"/>
            <a:ext cx="7441324" cy="523220"/>
          </a:xfrm>
          <a:prstGeom prst="rect">
            <a:avLst/>
          </a:prstGeom>
          <a:noFill/>
        </p:spPr>
        <p:txBody>
          <a:bodyPr wrap="square" rtlCol="0">
            <a:spAutoFit/>
          </a:bodyPr>
          <a:lstStyle/>
          <a:p>
            <a:r>
              <a:rPr lang="zh-CN" altLang="en-US" sz="2800" dirty="0">
                <a:latin typeface="黑体" panose="02010609060101010101" pitchFamily="49" charset="-122"/>
                <a:ea typeface="黑体" panose="02010609060101010101" pitchFamily="49" charset="-122"/>
              </a:rPr>
              <a:t>玉溪一中</a:t>
            </a:r>
            <a:r>
              <a:rPr lang="en-US" altLang="zh-CN" sz="2800" dirty="0">
                <a:latin typeface="黑体" panose="02010609060101010101" pitchFamily="49" charset="-122"/>
                <a:ea typeface="黑体" panose="02010609060101010101" pitchFamily="49" charset="-122"/>
              </a:rPr>
              <a:t>2019</a:t>
            </a:r>
            <a:r>
              <a:rPr lang="zh-CN" altLang="en-US" sz="2800" dirty="0">
                <a:latin typeface="黑体" panose="02010609060101010101" pitchFamily="49" charset="-122"/>
                <a:ea typeface="黑体" panose="02010609060101010101" pitchFamily="49" charset="-122"/>
              </a:rPr>
              <a:t>届高考历史一轮复习专题</a:t>
            </a:r>
            <a:r>
              <a:rPr lang="en-US" altLang="zh-CN" sz="2800" dirty="0">
                <a:latin typeface="黑体" panose="02010609060101010101" pitchFamily="49" charset="-122"/>
                <a:ea typeface="黑体" panose="02010609060101010101" pitchFamily="49" charset="-122"/>
              </a:rPr>
              <a:t>15</a:t>
            </a:r>
            <a:endParaRPr lang="zh-CN" altLang="en-US" sz="2800" dirty="0">
              <a:latin typeface="黑体" panose="02010609060101010101" pitchFamily="49" charset="-122"/>
              <a:ea typeface="黑体" panose="02010609060101010101" pitchFamily="49" charset="-122"/>
            </a:endParaRPr>
          </a:p>
        </p:txBody>
      </p:sp>
      <p:sp>
        <p:nvSpPr>
          <p:cNvPr id="4" name="文本框 3080">
            <a:extLst>
              <a:ext uri="{FF2B5EF4-FFF2-40B4-BE49-F238E27FC236}">
                <a16:creationId xmlns:a16="http://schemas.microsoft.com/office/drawing/2014/main" id="{EC5BDE78-AD52-4C96-95D9-82AF41558E53}"/>
              </a:ext>
            </a:extLst>
          </p:cNvPr>
          <p:cNvSpPr txBox="1">
            <a:spLocks noChangeArrowheads="1"/>
          </p:cNvSpPr>
          <p:nvPr/>
        </p:nvSpPr>
        <p:spPr bwMode="auto">
          <a:xfrm>
            <a:off x="772509" y="2064900"/>
            <a:ext cx="798260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4400" b="1" dirty="0">
                <a:latin typeface="黑体" panose="02010609060101010101" pitchFamily="49" charset="-122"/>
                <a:ea typeface="黑体" panose="02010609060101010101" pitchFamily="49" charset="-122"/>
              </a:rPr>
              <a:t>罗斯福新政</a:t>
            </a:r>
            <a:endParaRPr lang="en-US" altLang="zh-CN" sz="4400" b="1" dirty="0">
              <a:latin typeface="黑体" panose="02010609060101010101" pitchFamily="49" charset="-122"/>
              <a:ea typeface="黑体" panose="02010609060101010101" pitchFamily="49" charset="-122"/>
            </a:endParaRPr>
          </a:p>
          <a:p>
            <a:pPr>
              <a:spcBef>
                <a:spcPct val="50000"/>
              </a:spcBef>
            </a:pPr>
            <a:r>
              <a:rPr lang="en-US" altLang="zh-CN" sz="4400" b="1" dirty="0">
                <a:latin typeface="黑体" panose="02010609060101010101" pitchFamily="49" charset="-122"/>
                <a:ea typeface="黑体" panose="02010609060101010101" pitchFamily="49" charset="-122"/>
              </a:rPr>
              <a:t>       </a:t>
            </a:r>
            <a:r>
              <a:rPr lang="zh-CN" altLang="en-US" sz="4400" b="1" dirty="0">
                <a:latin typeface="黑体" panose="02010609060101010101" pitchFamily="49" charset="-122"/>
                <a:ea typeface="黑体" panose="02010609060101010101" pitchFamily="49" charset="-122"/>
              </a:rPr>
              <a:t>与当代资本主义新变化 </a:t>
            </a:r>
          </a:p>
        </p:txBody>
      </p:sp>
      <p:sp>
        <p:nvSpPr>
          <p:cNvPr id="5" name="文本框 4">
            <a:extLst>
              <a:ext uri="{FF2B5EF4-FFF2-40B4-BE49-F238E27FC236}">
                <a16:creationId xmlns:a16="http://schemas.microsoft.com/office/drawing/2014/main" id="{DE0E84BF-C107-4308-A7A6-93B509C21AAD}"/>
              </a:ext>
            </a:extLst>
          </p:cNvPr>
          <p:cNvSpPr txBox="1"/>
          <p:nvPr/>
        </p:nvSpPr>
        <p:spPr>
          <a:xfrm>
            <a:off x="4945117" y="4608786"/>
            <a:ext cx="3405352" cy="707886"/>
          </a:xfrm>
          <a:prstGeom prst="rect">
            <a:avLst/>
          </a:prstGeom>
          <a:noFill/>
        </p:spPr>
        <p:txBody>
          <a:bodyPr wrap="square" rtlCol="0">
            <a:spAutoFit/>
          </a:bodyPr>
          <a:lstStyle/>
          <a:p>
            <a:pPr algn="ctr"/>
            <a:r>
              <a:rPr lang="zh-CN" altLang="en-US" sz="2000" dirty="0"/>
              <a:t>高</a:t>
            </a:r>
            <a:r>
              <a:rPr lang="en-US" altLang="zh-CN" sz="2000" dirty="0"/>
              <a:t>2019</a:t>
            </a:r>
            <a:r>
              <a:rPr lang="zh-CN" altLang="en-US" sz="2000" dirty="0"/>
              <a:t>届历史备课组</a:t>
            </a:r>
            <a:endParaRPr lang="en-US" altLang="zh-CN" sz="2000" dirty="0"/>
          </a:p>
          <a:p>
            <a:pPr algn="ctr"/>
            <a:r>
              <a:rPr lang="en-US" altLang="zh-CN" sz="2000" dirty="0"/>
              <a:t>2018/9/1</a:t>
            </a:r>
            <a:endParaRPr lang="zh-CN" altLang="en-US"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EBB9AAF6-7188-4C57-944B-E80AD3F94A3E}"/>
              </a:ext>
            </a:extLst>
          </p:cNvPr>
          <p:cNvSpPr txBox="1"/>
          <p:nvPr/>
        </p:nvSpPr>
        <p:spPr>
          <a:xfrm>
            <a:off x="1843088" y="2224881"/>
            <a:ext cx="5021262" cy="1614488"/>
          </a:xfrm>
          <a:prstGeom prst="rect">
            <a:avLst/>
          </a:prstGeom>
          <a:solidFill>
            <a:schemeClr val="accent5">
              <a:lumMod val="60000"/>
              <a:lumOff val="40000"/>
            </a:schemeClr>
          </a:solidFill>
        </p:spPr>
        <p:txBody>
          <a:bodyPr>
            <a:spAutoFit/>
          </a:bodyPr>
          <a:lstStyle/>
          <a:p>
            <a:pPr>
              <a:defRPr/>
            </a:pPr>
            <a:r>
              <a:rPr lang="zh-CN" altLang="en-US" sz="4950" b="1" dirty="0"/>
              <a:t>步骤一：</a:t>
            </a:r>
            <a:endParaRPr lang="en-US" altLang="zh-CN" sz="4950" b="1" dirty="0"/>
          </a:p>
          <a:p>
            <a:pPr algn="r">
              <a:defRPr/>
            </a:pPr>
            <a:r>
              <a:rPr lang="zh-CN" altLang="en-US" sz="4950" b="1" dirty="0"/>
              <a:t>专题概览</a:t>
            </a:r>
          </a:p>
        </p:txBody>
      </p:sp>
    </p:spTree>
    <p:extLst>
      <p:ext uri="{BB962C8B-B14F-4D97-AF65-F5344CB8AC3E}">
        <p14:creationId xmlns:p14="http://schemas.microsoft.com/office/powerpoint/2010/main" val="2789818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1CBB477-5978-4959-A630-5BC46DA2A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53" y="1469902"/>
            <a:ext cx="4408355" cy="4408355"/>
          </a:xfrm>
          <a:prstGeom prst="rect">
            <a:avLst/>
          </a:prstGeom>
        </p:spPr>
      </p:pic>
      <p:pic>
        <p:nvPicPr>
          <p:cNvPr id="4" name="图片 3">
            <a:extLst>
              <a:ext uri="{FF2B5EF4-FFF2-40B4-BE49-F238E27FC236}">
                <a16:creationId xmlns:a16="http://schemas.microsoft.com/office/drawing/2014/main" id="{967F10AB-1377-4165-BA1C-B36CFBE49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405" y="1649196"/>
            <a:ext cx="4049766" cy="4049766"/>
          </a:xfrm>
          <a:prstGeom prst="rect">
            <a:avLst/>
          </a:prstGeom>
        </p:spPr>
      </p:pic>
    </p:spTree>
    <p:extLst>
      <p:ext uri="{BB962C8B-B14F-4D97-AF65-F5344CB8AC3E}">
        <p14:creationId xmlns:p14="http://schemas.microsoft.com/office/powerpoint/2010/main" val="407178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074">
            <a:extLst>
              <a:ext uri="{FF2B5EF4-FFF2-40B4-BE49-F238E27FC236}">
                <a16:creationId xmlns:a16="http://schemas.microsoft.com/office/drawing/2014/main" id="{D2B3CADE-726A-4977-BE2D-3227631F70A3}"/>
              </a:ext>
            </a:extLst>
          </p:cNvPr>
          <p:cNvSpPr>
            <a:spLocks noChangeArrowheads="1"/>
          </p:cNvSpPr>
          <p:nvPr/>
        </p:nvSpPr>
        <p:spPr bwMode="auto">
          <a:xfrm>
            <a:off x="0" y="0"/>
            <a:ext cx="3240088" cy="62071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3200" b="1" dirty="0">
                <a:solidFill>
                  <a:schemeClr val="bg1"/>
                </a:solidFill>
              </a:rPr>
              <a:t>考纲呈现</a:t>
            </a:r>
          </a:p>
        </p:txBody>
      </p:sp>
      <p:pic>
        <p:nvPicPr>
          <p:cNvPr id="4" name="图片 141317">
            <a:extLst>
              <a:ext uri="{FF2B5EF4-FFF2-40B4-BE49-F238E27FC236}">
                <a16:creationId xmlns:a16="http://schemas.microsoft.com/office/drawing/2014/main" id="{A2073537-57BA-4AF1-9FC2-576AB3101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34194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141324">
            <a:extLst>
              <a:ext uri="{FF2B5EF4-FFF2-40B4-BE49-F238E27FC236}">
                <a16:creationId xmlns:a16="http://schemas.microsoft.com/office/drawing/2014/main" id="{EDB880E4-AF52-400B-B4F8-F3AB5AF7CAE6}"/>
              </a:ext>
            </a:extLst>
          </p:cNvPr>
          <p:cNvSpPr>
            <a:spLocks noChangeArrowheads="1"/>
          </p:cNvSpPr>
          <p:nvPr/>
        </p:nvSpPr>
        <p:spPr bwMode="auto">
          <a:xfrm>
            <a:off x="5447041" y="1118476"/>
            <a:ext cx="2037737" cy="6463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600" b="1" dirty="0">
                <a:solidFill>
                  <a:schemeClr val="bg1"/>
                </a:solidFill>
              </a:rPr>
              <a:t>课本目录</a:t>
            </a:r>
          </a:p>
        </p:txBody>
      </p:sp>
      <p:sp>
        <p:nvSpPr>
          <p:cNvPr id="7" name="对话气泡: 圆角矩形 6">
            <a:extLst>
              <a:ext uri="{FF2B5EF4-FFF2-40B4-BE49-F238E27FC236}">
                <a16:creationId xmlns:a16="http://schemas.microsoft.com/office/drawing/2014/main" id="{8F1FD70F-5A5A-4595-A8DD-326DF71407EB}"/>
              </a:ext>
            </a:extLst>
          </p:cNvPr>
          <p:cNvSpPr/>
          <p:nvPr/>
        </p:nvSpPr>
        <p:spPr>
          <a:xfrm>
            <a:off x="4427538" y="2301765"/>
            <a:ext cx="4761187" cy="1912883"/>
          </a:xfrm>
          <a:prstGeom prst="wedgeRoundRectCallout">
            <a:avLst>
              <a:gd name="adj1" fmla="val -72820"/>
              <a:gd name="adj2" fmla="val 111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rgbClr val="FF0000"/>
                </a:solidFill>
                <a:latin typeface="黑体" panose="02010609060101010101" pitchFamily="49" charset="-122"/>
                <a:ea typeface="黑体" panose="02010609060101010101" pitchFamily="49" charset="-122"/>
              </a:rPr>
              <a:t>一</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自由放任”的美国</a:t>
            </a:r>
          </a:p>
          <a:p>
            <a:r>
              <a:rPr lang="zh-CN" altLang="en-US" sz="2800" b="1" dirty="0">
                <a:solidFill>
                  <a:srgbClr val="FF0000"/>
                </a:solidFill>
                <a:latin typeface="黑体" panose="02010609060101010101" pitchFamily="49" charset="-122"/>
                <a:ea typeface="黑体" panose="02010609060101010101" pitchFamily="49" charset="-122"/>
              </a:rPr>
              <a:t>二</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罗斯福新政</a:t>
            </a:r>
            <a:r>
              <a:rPr lang="en-US" altLang="zh-CN" sz="2800" b="1" dirty="0">
                <a:solidFill>
                  <a:srgbClr val="FF0000"/>
                </a:solidFill>
                <a:latin typeface="黑体" panose="02010609060101010101" pitchFamily="49" charset="-122"/>
                <a:ea typeface="黑体" panose="02010609060101010101" pitchFamily="49" charset="-122"/>
              </a:rPr>
              <a:t> </a:t>
            </a:r>
          </a:p>
          <a:p>
            <a:r>
              <a:rPr lang="zh-CN" altLang="en-US" sz="2800" b="1" dirty="0">
                <a:solidFill>
                  <a:srgbClr val="FF0000"/>
                </a:solidFill>
                <a:latin typeface="黑体" panose="02010609060101010101" pitchFamily="49" charset="-122"/>
                <a:ea typeface="黑体" panose="02010609060101010101" pitchFamily="49" charset="-122"/>
              </a:rPr>
              <a:t>三</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当代资本主义新变化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0309" name="组合 610308"/>
          <p:cNvGrpSpPr/>
          <p:nvPr/>
        </p:nvGrpSpPr>
        <p:grpSpPr>
          <a:xfrm>
            <a:off x="0" y="2850992"/>
            <a:ext cx="9144000" cy="107128"/>
            <a:chOff x="0" y="1207"/>
            <a:chExt cx="7682" cy="90"/>
          </a:xfrm>
        </p:grpSpPr>
        <p:sp>
          <p:nvSpPr>
            <p:cNvPr id="610310" name="直接连接符 610309"/>
            <p:cNvSpPr/>
            <p:nvPr/>
          </p:nvSpPr>
          <p:spPr>
            <a:xfrm>
              <a:off x="0" y="1297"/>
              <a:ext cx="7682" cy="0"/>
            </a:xfrm>
            <a:prstGeom prst="line">
              <a:avLst/>
            </a:prstGeom>
            <a:ln w="9525" cap="flat" cmpd="sng">
              <a:solidFill>
                <a:schemeClr val="tx1"/>
              </a:solidFill>
              <a:prstDash val="solid"/>
              <a:headEnd type="none" w="med" len="med"/>
              <a:tailEnd type="triangle" w="med" len="med"/>
            </a:ln>
          </p:spPr>
        </p:sp>
        <p:sp>
          <p:nvSpPr>
            <p:cNvPr id="610311" name="直接连接符 610310"/>
            <p:cNvSpPr/>
            <p:nvPr/>
          </p:nvSpPr>
          <p:spPr>
            <a:xfrm flipV="1">
              <a:off x="122" y="1207"/>
              <a:ext cx="0" cy="90"/>
            </a:xfrm>
            <a:prstGeom prst="line">
              <a:avLst/>
            </a:prstGeom>
            <a:ln w="9525" cap="flat" cmpd="sng">
              <a:solidFill>
                <a:schemeClr val="tx1"/>
              </a:solidFill>
              <a:prstDash val="solid"/>
              <a:headEnd type="none" w="med" len="med"/>
              <a:tailEnd type="none" w="med" len="med"/>
            </a:ln>
          </p:spPr>
        </p:sp>
        <p:sp>
          <p:nvSpPr>
            <p:cNvPr id="610312" name="直接连接符 610311"/>
            <p:cNvSpPr/>
            <p:nvPr/>
          </p:nvSpPr>
          <p:spPr>
            <a:xfrm flipV="1">
              <a:off x="3251" y="1207"/>
              <a:ext cx="0" cy="90"/>
            </a:xfrm>
            <a:prstGeom prst="line">
              <a:avLst/>
            </a:prstGeom>
            <a:ln w="9525" cap="flat" cmpd="sng">
              <a:solidFill>
                <a:schemeClr val="tx1"/>
              </a:solidFill>
              <a:prstDash val="solid"/>
              <a:headEnd type="none" w="med" len="med"/>
              <a:tailEnd type="none" w="med" len="med"/>
            </a:ln>
          </p:spPr>
        </p:sp>
        <p:sp>
          <p:nvSpPr>
            <p:cNvPr id="610313" name="直接连接符 610312"/>
            <p:cNvSpPr/>
            <p:nvPr/>
          </p:nvSpPr>
          <p:spPr>
            <a:xfrm flipV="1">
              <a:off x="7198" y="1207"/>
              <a:ext cx="0" cy="90"/>
            </a:xfrm>
            <a:prstGeom prst="line">
              <a:avLst/>
            </a:prstGeom>
            <a:ln w="9525" cap="flat" cmpd="sng">
              <a:solidFill>
                <a:schemeClr val="tx1"/>
              </a:solidFill>
              <a:prstDash val="solid"/>
              <a:headEnd type="none" w="med" len="med"/>
              <a:tailEnd type="none" w="med" len="med"/>
            </a:ln>
          </p:spPr>
        </p:sp>
        <p:sp>
          <p:nvSpPr>
            <p:cNvPr id="610314" name="直接连接符 610313"/>
            <p:cNvSpPr/>
            <p:nvPr/>
          </p:nvSpPr>
          <p:spPr>
            <a:xfrm flipV="1">
              <a:off x="1981" y="1207"/>
              <a:ext cx="0" cy="90"/>
            </a:xfrm>
            <a:prstGeom prst="line">
              <a:avLst/>
            </a:prstGeom>
            <a:ln w="9525" cap="flat" cmpd="sng">
              <a:solidFill>
                <a:schemeClr val="tx1"/>
              </a:solidFill>
              <a:prstDash val="solid"/>
              <a:headEnd type="none" w="med" len="med"/>
              <a:tailEnd type="none" w="med" len="med"/>
            </a:ln>
          </p:spPr>
        </p:sp>
        <p:sp>
          <p:nvSpPr>
            <p:cNvPr id="610315" name="直接连接符 610314"/>
            <p:cNvSpPr/>
            <p:nvPr/>
          </p:nvSpPr>
          <p:spPr>
            <a:xfrm flipV="1">
              <a:off x="1119" y="1207"/>
              <a:ext cx="0" cy="90"/>
            </a:xfrm>
            <a:prstGeom prst="line">
              <a:avLst/>
            </a:prstGeom>
            <a:ln w="9525" cap="flat" cmpd="sng">
              <a:solidFill>
                <a:schemeClr val="tx1"/>
              </a:solidFill>
              <a:prstDash val="solid"/>
              <a:headEnd type="none" w="med" len="med"/>
              <a:tailEnd type="none" w="med" len="med"/>
            </a:ln>
          </p:spPr>
        </p:sp>
        <p:sp>
          <p:nvSpPr>
            <p:cNvPr id="610316" name="直接连接符 610315"/>
            <p:cNvSpPr/>
            <p:nvPr/>
          </p:nvSpPr>
          <p:spPr>
            <a:xfrm flipV="1">
              <a:off x="3841" y="1207"/>
              <a:ext cx="0" cy="90"/>
            </a:xfrm>
            <a:prstGeom prst="line">
              <a:avLst/>
            </a:prstGeom>
            <a:ln w="9525" cap="flat" cmpd="sng">
              <a:solidFill>
                <a:schemeClr val="tx1"/>
              </a:solidFill>
              <a:prstDash val="solid"/>
              <a:headEnd type="none" w="med" len="med"/>
              <a:tailEnd type="none" w="med" len="med"/>
            </a:ln>
          </p:spPr>
        </p:sp>
        <p:sp>
          <p:nvSpPr>
            <p:cNvPr id="610317" name="直接连接符 610316"/>
            <p:cNvSpPr/>
            <p:nvPr/>
          </p:nvSpPr>
          <p:spPr>
            <a:xfrm flipV="1">
              <a:off x="4930" y="1207"/>
              <a:ext cx="0" cy="90"/>
            </a:xfrm>
            <a:prstGeom prst="line">
              <a:avLst/>
            </a:prstGeom>
            <a:ln w="9525" cap="flat" cmpd="sng">
              <a:solidFill>
                <a:schemeClr val="tx1"/>
              </a:solidFill>
              <a:prstDash val="solid"/>
              <a:headEnd type="none" w="med" len="med"/>
              <a:tailEnd type="none" w="med" len="med"/>
            </a:ln>
          </p:spPr>
        </p:sp>
        <p:sp>
          <p:nvSpPr>
            <p:cNvPr id="610318" name="直接连接符 610317"/>
            <p:cNvSpPr/>
            <p:nvPr/>
          </p:nvSpPr>
          <p:spPr>
            <a:xfrm flipV="1">
              <a:off x="5791" y="1207"/>
              <a:ext cx="0" cy="90"/>
            </a:xfrm>
            <a:prstGeom prst="line">
              <a:avLst/>
            </a:prstGeom>
            <a:ln w="9525" cap="flat" cmpd="sng">
              <a:solidFill>
                <a:schemeClr val="tx1"/>
              </a:solidFill>
              <a:prstDash val="solid"/>
              <a:headEnd type="none" w="med" len="med"/>
              <a:tailEnd type="none" w="med" len="med"/>
            </a:ln>
          </p:spPr>
        </p:sp>
        <p:sp>
          <p:nvSpPr>
            <p:cNvPr id="610319" name="直接连接符 610318"/>
            <p:cNvSpPr/>
            <p:nvPr/>
          </p:nvSpPr>
          <p:spPr>
            <a:xfrm flipV="1">
              <a:off x="6653" y="1207"/>
              <a:ext cx="0" cy="90"/>
            </a:xfrm>
            <a:prstGeom prst="line">
              <a:avLst/>
            </a:prstGeom>
            <a:ln w="9525" cap="flat" cmpd="sng">
              <a:solidFill>
                <a:schemeClr val="tx1"/>
              </a:solidFill>
              <a:prstDash val="solid"/>
              <a:headEnd type="none" w="med" len="med"/>
              <a:tailEnd type="none" w="med" len="med"/>
            </a:ln>
          </p:spPr>
        </p:sp>
      </p:grpSp>
      <p:sp>
        <p:nvSpPr>
          <p:cNvPr id="610320" name="文本框 610319"/>
          <p:cNvSpPr txBox="1"/>
          <p:nvPr/>
        </p:nvSpPr>
        <p:spPr>
          <a:xfrm>
            <a:off x="0" y="2959311"/>
            <a:ext cx="9144000" cy="275590"/>
          </a:xfrm>
          <a:prstGeom prst="rect">
            <a:avLst/>
          </a:prstGeom>
          <a:noFill/>
          <a:ln w="9525">
            <a:noFill/>
          </a:ln>
        </p:spPr>
        <p:txBody>
          <a:bodyPr>
            <a:spAutoFit/>
          </a:bodyPr>
          <a:lstStyle/>
          <a:p>
            <a:pPr>
              <a:spcBef>
                <a:spcPct val="50000"/>
              </a:spcBef>
              <a:buClr>
                <a:schemeClr val="bg1"/>
              </a:buClr>
            </a:pPr>
            <a:r>
              <a:rPr lang="en-US" altLang="zh-CN" sz="1200" b="1" dirty="0">
                <a:latin typeface="Times New Roman" panose="02020603050405020304" pitchFamily="18" charset="0"/>
                <a:ea typeface="黑体" panose="02010609060101010101" pitchFamily="2" charset="-122"/>
              </a:rPr>
              <a:t>1929                    1933                   1939                                  1945         1947                           1973                   1980                      1990        2000</a:t>
            </a:r>
          </a:p>
        </p:txBody>
      </p:sp>
      <p:sp>
        <p:nvSpPr>
          <p:cNvPr id="610322" name="文本框 610321"/>
          <p:cNvSpPr txBox="1"/>
          <p:nvPr/>
        </p:nvSpPr>
        <p:spPr>
          <a:xfrm>
            <a:off x="273725" y="1637475"/>
            <a:ext cx="987970" cy="646331"/>
          </a:xfrm>
          <a:prstGeom prst="rect">
            <a:avLst/>
          </a:prstGeom>
          <a:noFill/>
          <a:ln w="9525">
            <a:noFill/>
          </a:ln>
        </p:spPr>
        <p:txBody>
          <a:bodyPr wrap="square">
            <a:spAutoFit/>
          </a:bodyPr>
          <a:lstStyle/>
          <a:p>
            <a:pPr algn="ctr">
              <a:spcBef>
                <a:spcPct val="50000"/>
              </a:spcBef>
            </a:pPr>
            <a:r>
              <a:rPr lang="zh-CN" altLang="en-US" b="1" dirty="0">
                <a:latin typeface="黑体" panose="02010609060101010101" pitchFamily="49" charset="-122"/>
                <a:ea typeface="黑体" panose="02010609060101010101" pitchFamily="49" charset="-122"/>
              </a:rPr>
              <a:t>经济大危机</a:t>
            </a:r>
          </a:p>
        </p:txBody>
      </p:sp>
      <p:sp>
        <p:nvSpPr>
          <p:cNvPr id="610324" name="文本框 610323"/>
          <p:cNvSpPr txBox="1"/>
          <p:nvPr/>
        </p:nvSpPr>
        <p:spPr>
          <a:xfrm>
            <a:off x="1439997" y="1419152"/>
            <a:ext cx="860872" cy="923330"/>
          </a:xfrm>
          <a:prstGeom prst="rect">
            <a:avLst/>
          </a:prstGeom>
          <a:noFill/>
          <a:ln w="9525">
            <a:noFill/>
          </a:ln>
        </p:spPr>
        <p:txBody>
          <a:bodyPr wrap="square">
            <a:spAutoFit/>
          </a:bodyPr>
          <a:lstStyle/>
          <a:p>
            <a:pPr algn="ctr">
              <a:spcBef>
                <a:spcPct val="50000"/>
              </a:spcBef>
            </a:pPr>
            <a:r>
              <a:rPr lang="zh-CN" altLang="en-US" b="1" dirty="0">
                <a:latin typeface="黑体" panose="02010609060101010101" pitchFamily="49" charset="-122"/>
                <a:ea typeface="黑体" panose="02010609060101010101" pitchFamily="49" charset="-122"/>
              </a:rPr>
              <a:t>罗斯福新政</a:t>
            </a:r>
          </a:p>
        </p:txBody>
      </p:sp>
      <p:grpSp>
        <p:nvGrpSpPr>
          <p:cNvPr id="610335" name="组合 610334"/>
          <p:cNvGrpSpPr/>
          <p:nvPr/>
        </p:nvGrpSpPr>
        <p:grpSpPr>
          <a:xfrm>
            <a:off x="144029" y="2471280"/>
            <a:ext cx="8422669" cy="326146"/>
            <a:chOff x="122" y="1252"/>
            <a:chExt cx="7075" cy="274"/>
          </a:xfrm>
        </p:grpSpPr>
        <p:sp>
          <p:nvSpPr>
            <p:cNvPr id="610321" name="左大括号 610320"/>
            <p:cNvSpPr/>
            <p:nvPr/>
          </p:nvSpPr>
          <p:spPr>
            <a:xfrm rot="5400000">
              <a:off x="507" y="868"/>
              <a:ext cx="227" cy="997"/>
            </a:xfrm>
            <a:prstGeom prst="leftBrace">
              <a:avLst>
                <a:gd name="adj1" fmla="val 36600"/>
                <a:gd name="adj2" fmla="val 50000"/>
              </a:avLst>
            </a:prstGeom>
            <a:noFill/>
            <a:ln w="9525" cap="flat" cmpd="sng">
              <a:solidFill>
                <a:schemeClr val="tx1"/>
              </a:solidFill>
              <a:prstDash val="solid"/>
              <a:headEnd type="none" w="med" len="med"/>
              <a:tailEnd type="none" w="med" len="med"/>
            </a:ln>
          </p:spPr>
          <p:txBody>
            <a:bodyPr/>
            <a:lstStyle/>
            <a:p>
              <a:endParaRPr lang="zh-CN" altLang="en-US" sz="100"/>
            </a:p>
          </p:txBody>
        </p:sp>
        <p:sp>
          <p:nvSpPr>
            <p:cNvPr id="610323" name="左大括号 610322"/>
            <p:cNvSpPr/>
            <p:nvPr/>
          </p:nvSpPr>
          <p:spPr>
            <a:xfrm rot="5400000">
              <a:off x="1436" y="935"/>
              <a:ext cx="227" cy="862"/>
            </a:xfrm>
            <a:prstGeom prst="leftBrace">
              <a:avLst>
                <a:gd name="adj1" fmla="val 31644"/>
                <a:gd name="adj2" fmla="val 50000"/>
              </a:avLst>
            </a:prstGeom>
            <a:noFill/>
            <a:ln w="9525" cap="flat" cmpd="sng">
              <a:solidFill>
                <a:schemeClr val="tx1"/>
              </a:solidFill>
              <a:prstDash val="solid"/>
              <a:headEnd type="none" w="med" len="med"/>
              <a:tailEnd type="none" w="med" len="med"/>
            </a:ln>
          </p:spPr>
          <p:txBody>
            <a:bodyPr/>
            <a:lstStyle/>
            <a:p>
              <a:endParaRPr lang="zh-CN" altLang="en-US" sz="100"/>
            </a:p>
          </p:txBody>
        </p:sp>
        <p:sp>
          <p:nvSpPr>
            <p:cNvPr id="610325" name="左大括号 610324"/>
            <p:cNvSpPr/>
            <p:nvPr/>
          </p:nvSpPr>
          <p:spPr>
            <a:xfrm rot="5400000">
              <a:off x="2480" y="754"/>
              <a:ext cx="272" cy="1270"/>
            </a:xfrm>
            <a:prstGeom prst="leftBrace">
              <a:avLst>
                <a:gd name="adj1" fmla="val 38909"/>
                <a:gd name="adj2" fmla="val 50000"/>
              </a:avLst>
            </a:prstGeom>
            <a:noFill/>
            <a:ln w="9525" cap="flat" cmpd="sng">
              <a:solidFill>
                <a:schemeClr val="tx1"/>
              </a:solidFill>
              <a:prstDash val="solid"/>
              <a:headEnd type="none" w="med" len="med"/>
              <a:tailEnd type="none" w="med" len="med"/>
            </a:ln>
          </p:spPr>
          <p:txBody>
            <a:bodyPr/>
            <a:lstStyle/>
            <a:p>
              <a:endParaRPr lang="zh-CN" altLang="en-US" sz="100"/>
            </a:p>
          </p:txBody>
        </p:sp>
        <p:sp>
          <p:nvSpPr>
            <p:cNvPr id="610326" name="左大括号 610325"/>
            <p:cNvSpPr/>
            <p:nvPr/>
          </p:nvSpPr>
          <p:spPr>
            <a:xfrm rot="5400000">
              <a:off x="3977" y="571"/>
              <a:ext cx="226" cy="1679"/>
            </a:xfrm>
            <a:prstGeom prst="leftBrace">
              <a:avLst>
                <a:gd name="adj1" fmla="val 53303"/>
                <a:gd name="adj2" fmla="val 50000"/>
              </a:avLst>
            </a:prstGeom>
            <a:noFill/>
            <a:ln w="9525" cap="flat" cmpd="sng">
              <a:solidFill>
                <a:schemeClr val="tx1"/>
              </a:solidFill>
              <a:prstDash val="solid"/>
              <a:headEnd type="none" w="med" len="med"/>
              <a:tailEnd type="none" w="med" len="med"/>
            </a:ln>
          </p:spPr>
          <p:txBody>
            <a:bodyPr/>
            <a:lstStyle/>
            <a:p>
              <a:endParaRPr lang="zh-CN" altLang="en-US" sz="100"/>
            </a:p>
          </p:txBody>
        </p:sp>
        <p:sp>
          <p:nvSpPr>
            <p:cNvPr id="610327" name="左大括号 610326"/>
            <p:cNvSpPr/>
            <p:nvPr/>
          </p:nvSpPr>
          <p:spPr>
            <a:xfrm rot="5400000">
              <a:off x="5224" y="1003"/>
              <a:ext cx="227" cy="816"/>
            </a:xfrm>
            <a:prstGeom prst="leftBrace">
              <a:avLst>
                <a:gd name="adj1" fmla="val 29955"/>
                <a:gd name="adj2" fmla="val 50000"/>
              </a:avLst>
            </a:prstGeom>
            <a:noFill/>
            <a:ln w="9525" cap="flat" cmpd="sng">
              <a:solidFill>
                <a:schemeClr val="tx1"/>
              </a:solidFill>
              <a:prstDash val="solid"/>
              <a:headEnd type="none" w="med" len="med"/>
              <a:tailEnd type="none" w="med" len="med"/>
            </a:ln>
          </p:spPr>
          <p:txBody>
            <a:bodyPr/>
            <a:lstStyle/>
            <a:p>
              <a:endParaRPr lang="zh-CN" altLang="en-US" sz="100"/>
            </a:p>
          </p:txBody>
        </p:sp>
        <p:sp>
          <p:nvSpPr>
            <p:cNvPr id="610328" name="左大括号 610327"/>
            <p:cNvSpPr/>
            <p:nvPr/>
          </p:nvSpPr>
          <p:spPr>
            <a:xfrm rot="5400000">
              <a:off x="6108" y="980"/>
              <a:ext cx="227" cy="862"/>
            </a:xfrm>
            <a:prstGeom prst="leftBrace">
              <a:avLst>
                <a:gd name="adj1" fmla="val 31644"/>
                <a:gd name="adj2" fmla="val 50000"/>
              </a:avLst>
            </a:prstGeom>
            <a:noFill/>
            <a:ln w="9525" cap="flat" cmpd="sng">
              <a:solidFill>
                <a:schemeClr val="tx1"/>
              </a:solidFill>
              <a:prstDash val="solid"/>
              <a:headEnd type="none" w="med" len="med"/>
              <a:tailEnd type="none" w="med" len="med"/>
            </a:ln>
          </p:spPr>
          <p:txBody>
            <a:bodyPr/>
            <a:lstStyle/>
            <a:p>
              <a:endParaRPr lang="zh-CN" altLang="en-US" sz="100"/>
            </a:p>
          </p:txBody>
        </p:sp>
        <p:sp>
          <p:nvSpPr>
            <p:cNvPr id="610329" name="左大括号 610328"/>
            <p:cNvSpPr/>
            <p:nvPr/>
          </p:nvSpPr>
          <p:spPr>
            <a:xfrm rot="5400000">
              <a:off x="6811" y="1139"/>
              <a:ext cx="228" cy="545"/>
            </a:xfrm>
            <a:prstGeom prst="leftBrace">
              <a:avLst>
                <a:gd name="adj1" fmla="val 19919"/>
                <a:gd name="adj2" fmla="val 50000"/>
              </a:avLst>
            </a:prstGeom>
            <a:noFill/>
            <a:ln w="9525" cap="flat" cmpd="sng">
              <a:solidFill>
                <a:schemeClr val="tx1"/>
              </a:solidFill>
              <a:prstDash val="solid"/>
              <a:headEnd type="none" w="med" len="med"/>
              <a:tailEnd type="none" w="med" len="med"/>
            </a:ln>
          </p:spPr>
          <p:txBody>
            <a:bodyPr/>
            <a:lstStyle/>
            <a:p>
              <a:endParaRPr lang="zh-CN" altLang="en-US" sz="100"/>
            </a:p>
          </p:txBody>
        </p:sp>
      </p:grpSp>
      <p:sp>
        <p:nvSpPr>
          <p:cNvPr id="610330" name="矩形 610329"/>
          <p:cNvSpPr/>
          <p:nvPr/>
        </p:nvSpPr>
        <p:spPr>
          <a:xfrm>
            <a:off x="3729798" y="943498"/>
            <a:ext cx="2137472" cy="1477328"/>
          </a:xfrm>
          <a:prstGeom prst="rect">
            <a:avLst/>
          </a:prstGeom>
          <a:noFill/>
          <a:ln w="9525">
            <a:noFill/>
          </a:ln>
        </p:spPr>
        <p:txBody>
          <a:bodyPr wrap="square">
            <a:spAutoFit/>
          </a:bodyPr>
          <a:lstStyle/>
          <a:p>
            <a:pPr algn="ctr"/>
            <a:r>
              <a:rPr lang="zh-CN" altLang="en-US" b="1" dirty="0">
                <a:latin typeface="黑体" panose="02010609060101010101" pitchFamily="49" charset="-122"/>
                <a:ea typeface="黑体" panose="02010609060101010101" pitchFamily="49" charset="-122"/>
              </a:rPr>
              <a:t>第三次科技革命开始</a:t>
            </a:r>
          </a:p>
          <a:p>
            <a:pPr algn="ctr"/>
            <a:r>
              <a:rPr lang="zh-CN" altLang="en-US" b="1" dirty="0">
                <a:latin typeface="黑体" panose="02010609060101010101" pitchFamily="49" charset="-122"/>
                <a:ea typeface="黑体" panose="02010609060101010101" pitchFamily="49" charset="-122"/>
              </a:rPr>
              <a:t>战后资本主义经济恢复发展</a:t>
            </a:r>
          </a:p>
          <a:p>
            <a:pPr algn="ctr"/>
            <a:r>
              <a:rPr lang="zh-CN" altLang="en-US" b="1" dirty="0">
                <a:latin typeface="黑体" panose="02010609060101010101" pitchFamily="49" charset="-122"/>
                <a:ea typeface="黑体" panose="02010609060101010101" pitchFamily="49" charset="-122"/>
              </a:rPr>
              <a:t>福利国家出现发展</a:t>
            </a:r>
          </a:p>
        </p:txBody>
      </p:sp>
      <p:sp>
        <p:nvSpPr>
          <p:cNvPr id="610331" name="文本框 610330"/>
          <p:cNvSpPr txBox="1"/>
          <p:nvPr/>
        </p:nvSpPr>
        <p:spPr>
          <a:xfrm>
            <a:off x="2735049" y="1833763"/>
            <a:ext cx="864169" cy="368300"/>
          </a:xfrm>
          <a:prstGeom prst="rect">
            <a:avLst/>
          </a:prstGeom>
          <a:noFill/>
          <a:ln w="9525">
            <a:noFill/>
          </a:ln>
        </p:spPr>
        <p:txBody>
          <a:bodyPr>
            <a:spAutoFit/>
          </a:bodyPr>
          <a:lstStyle/>
          <a:p>
            <a:pPr>
              <a:spcBef>
                <a:spcPct val="50000"/>
              </a:spcBef>
            </a:pPr>
            <a:r>
              <a:rPr lang="zh-CN" altLang="en-US" b="1" dirty="0">
                <a:latin typeface="黑体" panose="02010609060101010101" pitchFamily="49" charset="-122"/>
                <a:ea typeface="黑体" panose="02010609060101010101" pitchFamily="49" charset="-122"/>
              </a:rPr>
              <a:t>二战</a:t>
            </a:r>
          </a:p>
        </p:txBody>
      </p:sp>
      <p:sp>
        <p:nvSpPr>
          <p:cNvPr id="610332" name="文本框 610331"/>
          <p:cNvSpPr txBox="1"/>
          <p:nvPr/>
        </p:nvSpPr>
        <p:spPr>
          <a:xfrm>
            <a:off x="5879614" y="1637475"/>
            <a:ext cx="970664" cy="646331"/>
          </a:xfrm>
          <a:prstGeom prst="rect">
            <a:avLst/>
          </a:prstGeom>
          <a:noFill/>
          <a:ln w="9525">
            <a:noFill/>
          </a:ln>
        </p:spPr>
        <p:txBody>
          <a:bodyPr wrap="square">
            <a:spAutoFit/>
          </a:bodyPr>
          <a:lstStyle/>
          <a:p>
            <a:pPr algn="ctr">
              <a:spcBef>
                <a:spcPct val="50000"/>
              </a:spcBef>
            </a:pPr>
            <a:r>
              <a:rPr lang="en-US" altLang="zh-CN"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滞涨”危机</a:t>
            </a:r>
          </a:p>
        </p:txBody>
      </p:sp>
      <p:sp>
        <p:nvSpPr>
          <p:cNvPr id="610333" name="文本框 610332"/>
          <p:cNvSpPr txBox="1"/>
          <p:nvPr/>
        </p:nvSpPr>
        <p:spPr>
          <a:xfrm>
            <a:off x="6990913" y="1331491"/>
            <a:ext cx="970664" cy="923330"/>
          </a:xfrm>
          <a:prstGeom prst="rect">
            <a:avLst/>
          </a:prstGeom>
          <a:noFill/>
          <a:ln w="9525">
            <a:noFill/>
          </a:ln>
        </p:spPr>
        <p:txBody>
          <a:bodyPr wrap="square">
            <a:spAutoFit/>
          </a:bodyPr>
          <a:lstStyle/>
          <a:p>
            <a:pPr algn="ctr">
              <a:spcBef>
                <a:spcPct val="50000"/>
              </a:spcBef>
            </a:pPr>
            <a:r>
              <a:rPr lang="zh-CN" altLang="en-US" b="1" dirty="0">
                <a:latin typeface="黑体" panose="02010609060101010101" pitchFamily="49" charset="-122"/>
                <a:ea typeface="黑体" panose="02010609060101010101" pitchFamily="49" charset="-122"/>
              </a:rPr>
              <a:t>危机后恢复发展</a:t>
            </a:r>
          </a:p>
        </p:txBody>
      </p:sp>
      <p:sp>
        <p:nvSpPr>
          <p:cNvPr id="610334" name="文本框 610333"/>
          <p:cNvSpPr txBox="1"/>
          <p:nvPr/>
        </p:nvSpPr>
        <p:spPr>
          <a:xfrm>
            <a:off x="7973921" y="1399433"/>
            <a:ext cx="755850" cy="922020"/>
          </a:xfrm>
          <a:prstGeom prst="rect">
            <a:avLst/>
          </a:prstGeom>
          <a:noFill/>
          <a:ln w="9525">
            <a:noFill/>
          </a:ln>
        </p:spPr>
        <p:txBody>
          <a:bodyPr>
            <a:spAutoFit/>
          </a:bodyPr>
          <a:lstStyle/>
          <a:p>
            <a:pPr algn="ctr">
              <a:spcBef>
                <a:spcPct val="50000"/>
              </a:spcBef>
            </a:pPr>
            <a:r>
              <a:rPr lang="zh-CN" altLang="en-US" b="1" dirty="0">
                <a:latin typeface="黑体" panose="02010609060101010101" pitchFamily="49" charset="-122"/>
                <a:ea typeface="黑体" panose="02010609060101010101" pitchFamily="49" charset="-122"/>
              </a:rPr>
              <a:t>新经济时代</a:t>
            </a:r>
          </a:p>
        </p:txBody>
      </p:sp>
      <p:sp>
        <p:nvSpPr>
          <p:cNvPr id="610336" name="文本框 610335"/>
          <p:cNvSpPr txBox="1"/>
          <p:nvPr/>
        </p:nvSpPr>
        <p:spPr>
          <a:xfrm>
            <a:off x="32911" y="3195140"/>
            <a:ext cx="461665" cy="1316488"/>
          </a:xfrm>
          <a:prstGeom prst="rect">
            <a:avLst/>
          </a:prstGeom>
          <a:noFill/>
          <a:ln w="9525">
            <a:noFill/>
          </a:ln>
        </p:spPr>
        <p:txBody>
          <a:bodyPr vert="eaVert">
            <a:spAutoFit/>
          </a:bodyPr>
          <a:lstStyle/>
          <a:p>
            <a:pPr>
              <a:spcBef>
                <a:spcPct val="50000"/>
              </a:spcBef>
            </a:pPr>
            <a:r>
              <a:rPr lang="zh-CN" altLang="en-US" b="1" dirty="0">
                <a:latin typeface="黑体" panose="02010609060101010101" pitchFamily="49" charset="-122"/>
                <a:ea typeface="黑体" panose="02010609060101010101" pitchFamily="49" charset="-122"/>
              </a:rPr>
              <a:t>大危机爆发</a:t>
            </a:r>
          </a:p>
        </p:txBody>
      </p:sp>
      <p:sp>
        <p:nvSpPr>
          <p:cNvPr id="610337" name="文本框 610336"/>
          <p:cNvSpPr txBox="1"/>
          <p:nvPr/>
        </p:nvSpPr>
        <p:spPr>
          <a:xfrm>
            <a:off x="2092752" y="3174759"/>
            <a:ext cx="461665" cy="1673583"/>
          </a:xfrm>
          <a:prstGeom prst="rect">
            <a:avLst/>
          </a:prstGeom>
          <a:noFill/>
          <a:ln w="9525">
            <a:noFill/>
          </a:ln>
        </p:spPr>
        <p:txBody>
          <a:bodyPr vert="eaVert">
            <a:spAutoFit/>
          </a:bodyPr>
          <a:lstStyle/>
          <a:p>
            <a:pPr>
              <a:spcBef>
                <a:spcPct val="50000"/>
              </a:spcBef>
            </a:pPr>
            <a:r>
              <a:rPr lang="zh-CN" altLang="en-US" b="1" dirty="0">
                <a:latin typeface="黑体" panose="02010609060101010101" pitchFamily="49" charset="-122"/>
                <a:ea typeface="黑体" panose="02010609060101010101" pitchFamily="49" charset="-122"/>
              </a:rPr>
              <a:t>二战全面爆发</a:t>
            </a:r>
            <a:endParaRPr lang="zh-CN" altLang="en-US" b="1">
              <a:latin typeface="黑体" panose="02010609060101010101" pitchFamily="49" charset="-122"/>
              <a:ea typeface="黑体" panose="02010609060101010101" pitchFamily="49" charset="-122"/>
            </a:endParaRPr>
          </a:p>
        </p:txBody>
      </p:sp>
      <p:sp>
        <p:nvSpPr>
          <p:cNvPr id="610338" name="文本框 610337"/>
          <p:cNvSpPr txBox="1"/>
          <p:nvPr/>
        </p:nvSpPr>
        <p:spPr>
          <a:xfrm>
            <a:off x="3658017" y="3154523"/>
            <a:ext cx="461665" cy="1296253"/>
          </a:xfrm>
          <a:prstGeom prst="rect">
            <a:avLst/>
          </a:prstGeom>
          <a:noFill/>
          <a:ln w="9525">
            <a:noFill/>
          </a:ln>
        </p:spPr>
        <p:txBody>
          <a:bodyPr vert="eaVert">
            <a:spAutoFit/>
          </a:bodyPr>
          <a:lstStyle/>
          <a:p>
            <a:pPr>
              <a:spcBef>
                <a:spcPct val="50000"/>
              </a:spcBef>
            </a:pPr>
            <a:r>
              <a:rPr lang="zh-CN" altLang="en-US" b="1" dirty="0">
                <a:latin typeface="黑体" panose="02010609060101010101" pitchFamily="49" charset="-122"/>
                <a:ea typeface="黑体" panose="02010609060101010101" pitchFamily="49" charset="-122"/>
              </a:rPr>
              <a:t>二战结束</a:t>
            </a:r>
            <a:endParaRPr lang="zh-CN" altLang="en-US" b="1">
              <a:latin typeface="黑体" panose="02010609060101010101" pitchFamily="49" charset="-122"/>
              <a:ea typeface="黑体" panose="02010609060101010101" pitchFamily="49" charset="-122"/>
            </a:endParaRPr>
          </a:p>
        </p:txBody>
      </p:sp>
      <p:sp>
        <p:nvSpPr>
          <p:cNvPr id="610339" name="文本框 610338"/>
          <p:cNvSpPr txBox="1"/>
          <p:nvPr/>
        </p:nvSpPr>
        <p:spPr>
          <a:xfrm>
            <a:off x="4359112" y="3154523"/>
            <a:ext cx="461665" cy="1565265"/>
          </a:xfrm>
          <a:prstGeom prst="rect">
            <a:avLst/>
          </a:prstGeom>
          <a:noFill/>
          <a:ln w="9525">
            <a:noFill/>
          </a:ln>
        </p:spPr>
        <p:txBody>
          <a:bodyPr vert="eaVert">
            <a:spAutoFit/>
          </a:bodyPr>
          <a:lstStyle/>
          <a:p>
            <a:pPr>
              <a:spcBef>
                <a:spcPct val="50000"/>
              </a:spcBef>
            </a:pPr>
            <a:r>
              <a:rPr lang="zh-CN" altLang="en-US" b="1" dirty="0">
                <a:latin typeface="黑体" panose="02010609060101010101" pitchFamily="49" charset="-122"/>
                <a:ea typeface="黑体" panose="02010609060101010101" pitchFamily="49" charset="-122"/>
              </a:rPr>
              <a:t>马歇尔计划</a:t>
            </a:r>
            <a:endParaRPr lang="zh-CN" altLang="en-US" b="1">
              <a:latin typeface="黑体" panose="02010609060101010101" pitchFamily="49" charset="-122"/>
              <a:ea typeface="黑体" panose="02010609060101010101" pitchFamily="49" charset="-122"/>
            </a:endParaRPr>
          </a:p>
        </p:txBody>
      </p:sp>
      <p:sp>
        <p:nvSpPr>
          <p:cNvPr id="610340" name="文本框 610339"/>
          <p:cNvSpPr txBox="1"/>
          <p:nvPr/>
        </p:nvSpPr>
        <p:spPr>
          <a:xfrm>
            <a:off x="1066700" y="3174758"/>
            <a:ext cx="461665" cy="1835466"/>
          </a:xfrm>
          <a:prstGeom prst="rect">
            <a:avLst/>
          </a:prstGeom>
          <a:noFill/>
          <a:ln w="9525">
            <a:noFill/>
          </a:ln>
        </p:spPr>
        <p:txBody>
          <a:bodyPr vert="eaVert">
            <a:spAutoFit/>
          </a:bodyPr>
          <a:lstStyle/>
          <a:p>
            <a:pPr>
              <a:spcBef>
                <a:spcPct val="50000"/>
              </a:spcBef>
            </a:pPr>
            <a:r>
              <a:rPr lang="zh-CN" altLang="en-US" b="1" dirty="0">
                <a:latin typeface="黑体" panose="02010609060101010101" pitchFamily="49" charset="-122"/>
                <a:ea typeface="黑体" panose="02010609060101010101" pitchFamily="49" charset="-122"/>
              </a:rPr>
              <a:t>罗斯福新政开始</a:t>
            </a:r>
            <a:endParaRPr lang="zh-CN" altLang="en-US" b="1">
              <a:latin typeface="黑体" panose="02010609060101010101" pitchFamily="49" charset="-122"/>
              <a:ea typeface="黑体" panose="02010609060101010101" pitchFamily="49" charset="-122"/>
            </a:endParaRPr>
          </a:p>
        </p:txBody>
      </p:sp>
      <p:sp>
        <p:nvSpPr>
          <p:cNvPr id="610341" name="文本框 610340"/>
          <p:cNvSpPr txBox="1"/>
          <p:nvPr/>
        </p:nvSpPr>
        <p:spPr>
          <a:xfrm>
            <a:off x="5656555" y="3174759"/>
            <a:ext cx="461665" cy="2105667"/>
          </a:xfrm>
          <a:prstGeom prst="rect">
            <a:avLst/>
          </a:prstGeom>
          <a:noFill/>
          <a:ln w="9525">
            <a:noFill/>
          </a:ln>
        </p:spPr>
        <p:txBody>
          <a:bodyPr vert="eaVert">
            <a:spAutoFit/>
          </a:bodyPr>
          <a:lstStyle/>
          <a:p>
            <a:pPr>
              <a:spcBef>
                <a:spcPct val="50000"/>
              </a:spcBef>
            </a:pPr>
            <a:r>
              <a:rPr lang="zh-CN" altLang="en-US" b="1" dirty="0">
                <a:latin typeface="黑体" panose="02010609060101010101" pitchFamily="49" charset="-122"/>
                <a:ea typeface="黑体" panose="02010609060101010101" pitchFamily="49" charset="-122"/>
              </a:rPr>
              <a:t>“滞涨”危机开始</a:t>
            </a:r>
          </a:p>
        </p:txBody>
      </p:sp>
      <p:sp>
        <p:nvSpPr>
          <p:cNvPr id="610342" name="文本框 610341"/>
          <p:cNvSpPr txBox="1"/>
          <p:nvPr/>
        </p:nvSpPr>
        <p:spPr>
          <a:xfrm>
            <a:off x="6681916" y="3234901"/>
            <a:ext cx="738664" cy="2105668"/>
          </a:xfrm>
          <a:prstGeom prst="rect">
            <a:avLst/>
          </a:prstGeom>
          <a:noFill/>
          <a:ln w="9525">
            <a:noFill/>
          </a:ln>
        </p:spPr>
        <p:txBody>
          <a:bodyPr vert="eaVert">
            <a:spAutoFit/>
          </a:bodyPr>
          <a:lstStyle/>
          <a:p>
            <a:pPr>
              <a:spcBef>
                <a:spcPct val="50000"/>
              </a:spcBef>
            </a:pPr>
            <a:r>
              <a:rPr lang="zh-CN" altLang="en-US" b="1" dirty="0">
                <a:latin typeface="黑体" panose="02010609060101010101" pitchFamily="49" charset="-122"/>
                <a:ea typeface="黑体" panose="02010609060101010101" pitchFamily="49" charset="-122"/>
              </a:rPr>
              <a:t>里根改革                 撒切尔夫人改革</a:t>
            </a:r>
            <a:endParaRPr lang="zh-CN" altLang="en-US" b="1">
              <a:latin typeface="黑体" panose="02010609060101010101" pitchFamily="49" charset="-122"/>
              <a:ea typeface="黑体" panose="02010609060101010101" pitchFamily="49" charset="-122"/>
            </a:endParaRPr>
          </a:p>
        </p:txBody>
      </p:sp>
      <p:sp>
        <p:nvSpPr>
          <p:cNvPr id="610343" name="文本框 610342"/>
          <p:cNvSpPr txBox="1"/>
          <p:nvPr/>
        </p:nvSpPr>
        <p:spPr>
          <a:xfrm>
            <a:off x="7924106" y="3228323"/>
            <a:ext cx="461665" cy="1565265"/>
          </a:xfrm>
          <a:prstGeom prst="rect">
            <a:avLst/>
          </a:prstGeom>
          <a:noFill/>
          <a:ln w="9525">
            <a:noFill/>
          </a:ln>
        </p:spPr>
        <p:txBody>
          <a:bodyPr vert="eaVert">
            <a:spAutoFit/>
          </a:bodyPr>
          <a:lstStyle/>
          <a:p>
            <a:pPr>
              <a:spcBef>
                <a:spcPct val="50000"/>
              </a:spcBef>
            </a:pPr>
            <a:r>
              <a:rPr lang="zh-CN" altLang="en-US" b="1" dirty="0">
                <a:latin typeface="黑体" panose="02010609060101010101" pitchFamily="49" charset="-122"/>
                <a:ea typeface="黑体" panose="02010609060101010101" pitchFamily="49" charset="-122"/>
              </a:rPr>
              <a:t>克林顿改革</a:t>
            </a:r>
            <a:endParaRPr lang="zh-CN" altLang="en-US" b="1">
              <a:latin typeface="黑体" panose="02010609060101010101" pitchFamily="49" charset="-122"/>
              <a:ea typeface="黑体" panose="02010609060101010101" pitchFamily="49" charset="-122"/>
            </a:endParaRPr>
          </a:p>
        </p:txBody>
      </p:sp>
      <p:sp>
        <p:nvSpPr>
          <p:cNvPr id="610344" name="矩形 610343"/>
          <p:cNvSpPr/>
          <p:nvPr/>
        </p:nvSpPr>
        <p:spPr>
          <a:xfrm>
            <a:off x="-51006" y="5244619"/>
            <a:ext cx="9144000" cy="1060450"/>
          </a:xfrm>
          <a:prstGeom prst="rect">
            <a:avLst/>
          </a:prstGeom>
          <a:solidFill>
            <a:schemeClr val="accent5">
              <a:lumMod val="40000"/>
              <a:lumOff val="60000"/>
            </a:schemeClr>
          </a:solidFill>
          <a:ln w="9525">
            <a:noFill/>
          </a:ln>
        </p:spPr>
        <p:txBody>
          <a:bodyPr>
            <a:spAutoFit/>
          </a:bodyPr>
          <a:lstStyle/>
          <a:p>
            <a:r>
              <a:rPr lang="en-US" altLang="zh-CN" sz="2100" b="1" dirty="0">
                <a:effectLst>
                  <a:outerShdw blurRad="38100" dist="38100" dir="2700000">
                    <a:srgbClr val="C0C0C0"/>
                  </a:outerShdw>
                </a:effectLst>
                <a:latin typeface="黑体" panose="02010609060101010101" pitchFamily="49" charset="-122"/>
                <a:ea typeface="黑体" panose="02010609060101010101" pitchFamily="49" charset="-122"/>
              </a:rPr>
              <a:t>1</a:t>
            </a:r>
            <a:r>
              <a:rPr lang="zh-CN" altLang="en-US" sz="2100" b="1" dirty="0">
                <a:effectLst>
                  <a:outerShdw blurRad="38100" dist="38100" dir="2700000">
                    <a:srgbClr val="C0C0C0"/>
                  </a:outerShdw>
                </a:effectLst>
                <a:latin typeface="黑体" panose="02010609060101010101" pitchFamily="49" charset="-122"/>
                <a:ea typeface="黑体" panose="02010609060101010101" pitchFamily="49" charset="-122"/>
              </a:rPr>
              <a:t>、经济大危机，击碎了“自由放任”的经济政策；</a:t>
            </a:r>
          </a:p>
          <a:p>
            <a:r>
              <a:rPr lang="en-US" altLang="zh-CN" sz="2100" b="1" dirty="0">
                <a:effectLst>
                  <a:outerShdw blurRad="38100" dist="38100" dir="2700000">
                    <a:srgbClr val="C0C0C0"/>
                  </a:outerShdw>
                </a:effectLst>
                <a:latin typeface="黑体" panose="02010609060101010101" pitchFamily="49" charset="-122"/>
                <a:ea typeface="黑体" panose="02010609060101010101" pitchFamily="49" charset="-122"/>
              </a:rPr>
              <a:t>2</a:t>
            </a:r>
            <a:r>
              <a:rPr lang="zh-CN" altLang="en-US" sz="2100" b="1" dirty="0">
                <a:effectLst>
                  <a:outerShdw blurRad="38100" dist="38100" dir="2700000">
                    <a:srgbClr val="C0C0C0"/>
                  </a:outerShdw>
                </a:effectLst>
                <a:latin typeface="黑体" panose="02010609060101010101" pitchFamily="49" charset="-122"/>
                <a:ea typeface="黑体" panose="02010609060101010101" pitchFamily="49" charset="-122"/>
              </a:rPr>
              <a:t>、罗斯福新政，开创了国家垄断资本主义的新模式；</a:t>
            </a:r>
          </a:p>
          <a:p>
            <a:r>
              <a:rPr lang="en-US" altLang="zh-CN" sz="2100" b="1" dirty="0">
                <a:effectLst>
                  <a:outerShdw blurRad="38100" dist="38100" dir="2700000">
                    <a:srgbClr val="C0C0C0"/>
                  </a:outerShdw>
                </a:effectLst>
                <a:latin typeface="黑体" panose="02010609060101010101" pitchFamily="49" charset="-122"/>
                <a:ea typeface="黑体" panose="02010609060101010101" pitchFamily="49" charset="-122"/>
              </a:rPr>
              <a:t>3</a:t>
            </a:r>
            <a:r>
              <a:rPr lang="zh-CN" altLang="en-US" sz="2100" b="1" dirty="0">
                <a:effectLst>
                  <a:outerShdw blurRad="38100" dist="38100" dir="2700000">
                    <a:srgbClr val="C0C0C0"/>
                  </a:outerShdw>
                </a:effectLst>
                <a:latin typeface="黑体" panose="02010609060101010101" pitchFamily="49" charset="-122"/>
                <a:ea typeface="黑体" panose="02010609060101010101" pitchFamily="49" charset="-122"/>
              </a:rPr>
              <a:t>、二战后，美国、西欧、日本等国家垄断资本主义高度发展；</a:t>
            </a:r>
          </a:p>
        </p:txBody>
      </p:sp>
      <p:sp>
        <p:nvSpPr>
          <p:cNvPr id="3" name="箭头: 右 2">
            <a:extLst>
              <a:ext uri="{FF2B5EF4-FFF2-40B4-BE49-F238E27FC236}">
                <a16:creationId xmlns:a16="http://schemas.microsoft.com/office/drawing/2014/main" id="{674D62C6-B709-4C19-83D4-2C4283559D9A}"/>
              </a:ext>
            </a:extLst>
          </p:cNvPr>
          <p:cNvSpPr/>
          <p:nvPr/>
        </p:nvSpPr>
        <p:spPr>
          <a:xfrm>
            <a:off x="238223" y="78788"/>
            <a:ext cx="3098803" cy="1429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latin typeface="黑体" panose="02010609060101010101" pitchFamily="49" charset="-122"/>
                <a:ea typeface="黑体" panose="02010609060101010101" pitchFamily="49" charset="-122"/>
              </a:rPr>
              <a:t>该时间轴反映的时代主题是什么</a:t>
            </a:r>
            <a:r>
              <a:rPr lang="en-US" altLang="zh-CN" sz="2400" b="1" dirty="0">
                <a:latin typeface="黑体" panose="02010609060101010101" pitchFamily="49" charset="-122"/>
                <a:ea typeface="黑体" panose="02010609060101010101" pitchFamily="49" charset="-122"/>
              </a:rPr>
              <a:t>?</a:t>
            </a:r>
            <a:endParaRPr lang="zh-CN" altLang="en-US" sz="2400" b="1" dirty="0">
              <a:latin typeface="黑体" panose="02010609060101010101" pitchFamily="49" charset="-122"/>
              <a:ea typeface="黑体" panose="02010609060101010101" pitchFamily="49" charset="-122"/>
            </a:endParaRPr>
          </a:p>
        </p:txBody>
      </p:sp>
      <p:sp>
        <p:nvSpPr>
          <p:cNvPr id="43" name="箭头: 右 42">
            <a:extLst>
              <a:ext uri="{FF2B5EF4-FFF2-40B4-BE49-F238E27FC236}">
                <a16:creationId xmlns:a16="http://schemas.microsoft.com/office/drawing/2014/main" id="{8B119F0F-0FE5-478D-9232-7249E663AC31}"/>
              </a:ext>
            </a:extLst>
          </p:cNvPr>
          <p:cNvSpPr/>
          <p:nvPr/>
        </p:nvSpPr>
        <p:spPr>
          <a:xfrm>
            <a:off x="6045197" y="54764"/>
            <a:ext cx="3098803" cy="1429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latin typeface="黑体" panose="02010609060101010101" pitchFamily="49" charset="-122"/>
                <a:ea typeface="黑体" panose="02010609060101010101" pitchFamily="49" charset="-122"/>
              </a:rPr>
              <a:t>能否再继续补充完善其时代主题？</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D9988D39-B168-4E95-B057-9FD53FD5C468}"/>
              </a:ext>
            </a:extLst>
          </p:cNvPr>
          <p:cNvGrpSpPr>
            <a:grpSpLocks/>
          </p:cNvGrpSpPr>
          <p:nvPr/>
        </p:nvGrpSpPr>
        <p:grpSpPr bwMode="auto">
          <a:xfrm>
            <a:off x="0" y="1412875"/>
            <a:ext cx="458788" cy="3240088"/>
            <a:chOff x="0" y="119"/>
            <a:chExt cx="289" cy="2041"/>
          </a:xfrm>
        </p:grpSpPr>
        <p:sp>
          <p:nvSpPr>
            <p:cNvPr id="4" name="文本框 145412">
              <a:extLst>
                <a:ext uri="{FF2B5EF4-FFF2-40B4-BE49-F238E27FC236}">
                  <a16:creationId xmlns:a16="http://schemas.microsoft.com/office/drawing/2014/main" id="{628884C4-32B7-4816-B1F0-E3EE0136984F}"/>
                </a:ext>
              </a:extLst>
            </p:cNvPr>
            <p:cNvSpPr txBox="1">
              <a:spLocks noChangeArrowheads="1"/>
            </p:cNvSpPr>
            <p:nvPr/>
          </p:nvSpPr>
          <p:spPr bwMode="auto">
            <a:xfrm>
              <a:off x="0" y="119"/>
              <a:ext cx="289"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b="1">
                  <a:solidFill>
                    <a:srgbClr val="FF0000"/>
                  </a:solidFill>
                </a:rPr>
                <a:t>俄国十月革命</a:t>
              </a:r>
              <a:endParaRPr lang="en-US" altLang="zh-CN" b="1">
                <a:solidFill>
                  <a:srgbClr val="FF0000"/>
                </a:solidFill>
              </a:endParaRPr>
            </a:p>
          </p:txBody>
        </p:sp>
        <p:sp>
          <p:nvSpPr>
            <p:cNvPr id="5" name="文本框 145413">
              <a:extLst>
                <a:ext uri="{FF2B5EF4-FFF2-40B4-BE49-F238E27FC236}">
                  <a16:creationId xmlns:a16="http://schemas.microsoft.com/office/drawing/2014/main" id="{58912A3E-1F93-4D2E-8075-26F5EF474657}"/>
                </a:ext>
              </a:extLst>
            </p:cNvPr>
            <p:cNvSpPr txBox="1">
              <a:spLocks noChangeArrowheads="1"/>
            </p:cNvSpPr>
            <p:nvPr/>
          </p:nvSpPr>
          <p:spPr bwMode="auto">
            <a:xfrm>
              <a:off x="0" y="1162"/>
              <a:ext cx="289" cy="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a:solidFill>
                    <a:srgbClr val="FF0000"/>
                  </a:solidFill>
                </a:rPr>
                <a:t>1917</a:t>
              </a:r>
              <a:endParaRPr lang="zh-CN" altLang="en-US">
                <a:solidFill>
                  <a:srgbClr val="FF0000"/>
                </a:solidFill>
              </a:endParaRPr>
            </a:p>
          </p:txBody>
        </p:sp>
      </p:grpSp>
      <p:grpSp>
        <p:nvGrpSpPr>
          <p:cNvPr id="6" name="组合 5">
            <a:extLst>
              <a:ext uri="{FF2B5EF4-FFF2-40B4-BE49-F238E27FC236}">
                <a16:creationId xmlns:a16="http://schemas.microsoft.com/office/drawing/2014/main" id="{B5151F02-46B6-4181-BFD5-96A712A9F7B0}"/>
              </a:ext>
            </a:extLst>
          </p:cNvPr>
          <p:cNvGrpSpPr>
            <a:grpSpLocks/>
          </p:cNvGrpSpPr>
          <p:nvPr/>
        </p:nvGrpSpPr>
        <p:grpSpPr bwMode="auto">
          <a:xfrm>
            <a:off x="395288" y="1196975"/>
            <a:ext cx="500062" cy="3429000"/>
            <a:chOff x="295" y="0"/>
            <a:chExt cx="315" cy="2160"/>
          </a:xfrm>
        </p:grpSpPr>
        <p:sp>
          <p:nvSpPr>
            <p:cNvPr id="7" name="文本框 145416">
              <a:extLst>
                <a:ext uri="{FF2B5EF4-FFF2-40B4-BE49-F238E27FC236}">
                  <a16:creationId xmlns:a16="http://schemas.microsoft.com/office/drawing/2014/main" id="{E4390B58-E990-4D67-B327-A859F42BA417}"/>
                </a:ext>
              </a:extLst>
            </p:cNvPr>
            <p:cNvSpPr txBox="1">
              <a:spLocks noChangeArrowheads="1"/>
            </p:cNvSpPr>
            <p:nvPr/>
          </p:nvSpPr>
          <p:spPr bwMode="auto">
            <a:xfrm>
              <a:off x="340" y="0"/>
              <a:ext cx="270" cy="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1600" b="1">
                  <a:solidFill>
                    <a:srgbClr val="FF0000"/>
                  </a:solidFill>
                </a:rPr>
                <a:t>战时共产主义政策</a:t>
              </a:r>
              <a:endParaRPr lang="en-US" altLang="zh-CN" sz="1600" b="1">
                <a:solidFill>
                  <a:srgbClr val="FF0000"/>
                </a:solidFill>
              </a:endParaRPr>
            </a:p>
          </p:txBody>
        </p:sp>
        <p:sp>
          <p:nvSpPr>
            <p:cNvPr id="8" name="文本框 145417">
              <a:extLst>
                <a:ext uri="{FF2B5EF4-FFF2-40B4-BE49-F238E27FC236}">
                  <a16:creationId xmlns:a16="http://schemas.microsoft.com/office/drawing/2014/main" id="{24ED5D13-BCEB-4315-B4C7-DC08A4E2CED0}"/>
                </a:ext>
              </a:extLst>
            </p:cNvPr>
            <p:cNvSpPr txBox="1">
              <a:spLocks noChangeArrowheads="1"/>
            </p:cNvSpPr>
            <p:nvPr/>
          </p:nvSpPr>
          <p:spPr bwMode="auto">
            <a:xfrm>
              <a:off x="295" y="1162"/>
              <a:ext cx="289" cy="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a:solidFill>
                    <a:srgbClr val="FF0000"/>
                  </a:solidFill>
                </a:rPr>
                <a:t>1918</a:t>
              </a:r>
              <a:endParaRPr lang="zh-CN" altLang="en-US">
                <a:solidFill>
                  <a:srgbClr val="FF0000"/>
                </a:solidFill>
              </a:endParaRPr>
            </a:p>
          </p:txBody>
        </p:sp>
      </p:grpSp>
      <p:grpSp>
        <p:nvGrpSpPr>
          <p:cNvPr id="9" name="组合 8">
            <a:extLst>
              <a:ext uri="{FF2B5EF4-FFF2-40B4-BE49-F238E27FC236}">
                <a16:creationId xmlns:a16="http://schemas.microsoft.com/office/drawing/2014/main" id="{D7C69B4A-1630-43E0-B36D-5E4854BAF8EE}"/>
              </a:ext>
            </a:extLst>
          </p:cNvPr>
          <p:cNvGrpSpPr>
            <a:grpSpLocks/>
          </p:cNvGrpSpPr>
          <p:nvPr/>
        </p:nvGrpSpPr>
        <p:grpSpPr bwMode="auto">
          <a:xfrm>
            <a:off x="1258888" y="1844675"/>
            <a:ext cx="571500" cy="1944688"/>
            <a:chOff x="930" y="436"/>
            <a:chExt cx="360" cy="1225"/>
          </a:xfrm>
        </p:grpSpPr>
        <p:sp>
          <p:nvSpPr>
            <p:cNvPr id="10" name="文本框 145423">
              <a:extLst>
                <a:ext uri="{FF2B5EF4-FFF2-40B4-BE49-F238E27FC236}">
                  <a16:creationId xmlns:a16="http://schemas.microsoft.com/office/drawing/2014/main" id="{7EAC332F-CCDE-4788-A936-AF0D7C11BCE2}"/>
                </a:ext>
              </a:extLst>
            </p:cNvPr>
            <p:cNvSpPr txBox="1">
              <a:spLocks noChangeArrowheads="1"/>
            </p:cNvSpPr>
            <p:nvPr/>
          </p:nvSpPr>
          <p:spPr bwMode="auto">
            <a:xfrm>
              <a:off x="1020" y="436"/>
              <a:ext cx="270" cy="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1600" b="1" dirty="0">
                  <a:solidFill>
                    <a:srgbClr val="FF0000"/>
                  </a:solidFill>
                </a:rPr>
                <a:t>新经济政策</a:t>
              </a:r>
              <a:r>
                <a:rPr lang="zh-CN" altLang="en-US" sz="1600" b="1" dirty="0">
                  <a:solidFill>
                    <a:schemeClr val="bg1"/>
                  </a:solidFill>
                </a:rPr>
                <a:t>   </a:t>
              </a:r>
              <a:endParaRPr lang="zh-CN" altLang="en-US" sz="1600" b="1" dirty="0">
                <a:solidFill>
                  <a:srgbClr val="0000FF"/>
                </a:solidFill>
              </a:endParaRPr>
            </a:p>
          </p:txBody>
        </p:sp>
        <p:sp>
          <p:nvSpPr>
            <p:cNvPr id="11" name="文本框 145424">
              <a:extLst>
                <a:ext uri="{FF2B5EF4-FFF2-40B4-BE49-F238E27FC236}">
                  <a16:creationId xmlns:a16="http://schemas.microsoft.com/office/drawing/2014/main" id="{0C3B2EDA-8911-465E-972C-5830AA211ED3}"/>
                </a:ext>
              </a:extLst>
            </p:cNvPr>
            <p:cNvSpPr txBox="1">
              <a:spLocks noChangeArrowheads="1"/>
            </p:cNvSpPr>
            <p:nvPr/>
          </p:nvSpPr>
          <p:spPr bwMode="auto">
            <a:xfrm>
              <a:off x="930" y="1162"/>
              <a:ext cx="289"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a:solidFill>
                    <a:srgbClr val="FF0000"/>
                  </a:solidFill>
                </a:rPr>
                <a:t>1921</a:t>
              </a:r>
            </a:p>
          </p:txBody>
        </p:sp>
      </p:grpSp>
      <p:grpSp>
        <p:nvGrpSpPr>
          <p:cNvPr id="12" name="组合 11">
            <a:extLst>
              <a:ext uri="{FF2B5EF4-FFF2-40B4-BE49-F238E27FC236}">
                <a16:creationId xmlns:a16="http://schemas.microsoft.com/office/drawing/2014/main" id="{BC9041CD-B221-4763-8B1E-1A8588B398CD}"/>
              </a:ext>
            </a:extLst>
          </p:cNvPr>
          <p:cNvGrpSpPr>
            <a:grpSpLocks/>
          </p:cNvGrpSpPr>
          <p:nvPr/>
        </p:nvGrpSpPr>
        <p:grpSpPr bwMode="auto">
          <a:xfrm>
            <a:off x="2339975" y="1557338"/>
            <a:ext cx="530225" cy="2232025"/>
            <a:chOff x="1474" y="300"/>
            <a:chExt cx="334" cy="1406"/>
          </a:xfrm>
        </p:grpSpPr>
        <p:sp>
          <p:nvSpPr>
            <p:cNvPr id="13" name="文本框 145431">
              <a:extLst>
                <a:ext uri="{FF2B5EF4-FFF2-40B4-BE49-F238E27FC236}">
                  <a16:creationId xmlns:a16="http://schemas.microsoft.com/office/drawing/2014/main" id="{E05D8BD8-6D27-4A09-8BFE-70D9B820E49E}"/>
                </a:ext>
              </a:extLst>
            </p:cNvPr>
            <p:cNvSpPr txBox="1">
              <a:spLocks noChangeArrowheads="1"/>
            </p:cNvSpPr>
            <p:nvPr/>
          </p:nvSpPr>
          <p:spPr bwMode="auto">
            <a:xfrm>
              <a:off x="1474" y="1207"/>
              <a:ext cx="289"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a:solidFill>
                    <a:srgbClr val="FF0000"/>
                  </a:solidFill>
                </a:rPr>
                <a:t>1925</a:t>
              </a:r>
            </a:p>
          </p:txBody>
        </p:sp>
        <p:sp>
          <p:nvSpPr>
            <p:cNvPr id="14" name="文本框 145432">
              <a:extLst>
                <a:ext uri="{FF2B5EF4-FFF2-40B4-BE49-F238E27FC236}">
                  <a16:creationId xmlns:a16="http://schemas.microsoft.com/office/drawing/2014/main" id="{E9DACDBC-A428-42A1-9ABE-5F7996E8E065}"/>
                </a:ext>
              </a:extLst>
            </p:cNvPr>
            <p:cNvSpPr txBox="1">
              <a:spLocks noChangeArrowheads="1"/>
            </p:cNvSpPr>
            <p:nvPr/>
          </p:nvSpPr>
          <p:spPr bwMode="auto">
            <a:xfrm>
              <a:off x="1519" y="300"/>
              <a:ext cx="289"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b="1">
                  <a:solidFill>
                    <a:srgbClr val="FF0000"/>
                  </a:solidFill>
                </a:rPr>
                <a:t>苏联工业化</a:t>
              </a:r>
              <a:endParaRPr lang="en-US" altLang="zh-CN" b="1">
                <a:solidFill>
                  <a:srgbClr val="FF0000"/>
                </a:solidFill>
              </a:endParaRPr>
            </a:p>
          </p:txBody>
        </p:sp>
      </p:grpSp>
      <p:grpSp>
        <p:nvGrpSpPr>
          <p:cNvPr id="15" name="组合 14">
            <a:extLst>
              <a:ext uri="{FF2B5EF4-FFF2-40B4-BE49-F238E27FC236}">
                <a16:creationId xmlns:a16="http://schemas.microsoft.com/office/drawing/2014/main" id="{C0D5FBB9-14A1-4F6D-A5E0-928AA6563963}"/>
              </a:ext>
            </a:extLst>
          </p:cNvPr>
          <p:cNvGrpSpPr>
            <a:grpSpLocks/>
          </p:cNvGrpSpPr>
          <p:nvPr/>
        </p:nvGrpSpPr>
        <p:grpSpPr bwMode="auto">
          <a:xfrm>
            <a:off x="2987675" y="1268413"/>
            <a:ext cx="458788" cy="2592387"/>
            <a:chOff x="1837" y="73"/>
            <a:chExt cx="289" cy="1633"/>
          </a:xfrm>
        </p:grpSpPr>
        <p:sp>
          <p:nvSpPr>
            <p:cNvPr id="16" name="文本框 145434">
              <a:extLst>
                <a:ext uri="{FF2B5EF4-FFF2-40B4-BE49-F238E27FC236}">
                  <a16:creationId xmlns:a16="http://schemas.microsoft.com/office/drawing/2014/main" id="{FEAF6E5E-4AAE-4B6E-A8A0-EB35DFEF0880}"/>
                </a:ext>
              </a:extLst>
            </p:cNvPr>
            <p:cNvSpPr txBox="1">
              <a:spLocks noChangeArrowheads="1"/>
            </p:cNvSpPr>
            <p:nvPr/>
          </p:nvSpPr>
          <p:spPr bwMode="auto">
            <a:xfrm>
              <a:off x="1837" y="1207"/>
              <a:ext cx="289"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a:solidFill>
                    <a:srgbClr val="FF0000"/>
                  </a:solidFill>
                </a:rPr>
                <a:t>1927</a:t>
              </a:r>
            </a:p>
          </p:txBody>
        </p:sp>
        <p:sp>
          <p:nvSpPr>
            <p:cNvPr id="17" name="文本框 145435">
              <a:extLst>
                <a:ext uri="{FF2B5EF4-FFF2-40B4-BE49-F238E27FC236}">
                  <a16:creationId xmlns:a16="http://schemas.microsoft.com/office/drawing/2014/main" id="{39C9415A-DBFF-4DF4-8555-3B4902BF1F15}"/>
                </a:ext>
              </a:extLst>
            </p:cNvPr>
            <p:cNvSpPr txBox="1">
              <a:spLocks noChangeArrowheads="1"/>
            </p:cNvSpPr>
            <p:nvPr/>
          </p:nvSpPr>
          <p:spPr bwMode="auto">
            <a:xfrm>
              <a:off x="1837" y="73"/>
              <a:ext cx="289"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b="1" dirty="0">
                  <a:solidFill>
                    <a:srgbClr val="FF0000"/>
                  </a:solidFill>
                </a:rPr>
                <a:t>苏联农业集体化</a:t>
              </a:r>
              <a:endParaRPr lang="zh-CN" altLang="en-US" b="1" dirty="0">
                <a:solidFill>
                  <a:srgbClr val="0000FF"/>
                </a:solidFill>
              </a:endParaRPr>
            </a:p>
          </p:txBody>
        </p:sp>
      </p:grpSp>
      <p:grpSp>
        <p:nvGrpSpPr>
          <p:cNvPr id="18" name="组合 17">
            <a:extLst>
              <a:ext uri="{FF2B5EF4-FFF2-40B4-BE49-F238E27FC236}">
                <a16:creationId xmlns:a16="http://schemas.microsoft.com/office/drawing/2014/main" id="{FD985C99-C513-4D6C-A714-64D5DFF32CF3}"/>
              </a:ext>
            </a:extLst>
          </p:cNvPr>
          <p:cNvGrpSpPr>
            <a:grpSpLocks/>
          </p:cNvGrpSpPr>
          <p:nvPr/>
        </p:nvGrpSpPr>
        <p:grpSpPr bwMode="auto">
          <a:xfrm>
            <a:off x="5364163" y="1268413"/>
            <a:ext cx="530225" cy="2592387"/>
            <a:chOff x="3334" y="73"/>
            <a:chExt cx="334" cy="1633"/>
          </a:xfrm>
        </p:grpSpPr>
        <p:sp>
          <p:nvSpPr>
            <p:cNvPr id="19" name="文本框 145443">
              <a:extLst>
                <a:ext uri="{FF2B5EF4-FFF2-40B4-BE49-F238E27FC236}">
                  <a16:creationId xmlns:a16="http://schemas.microsoft.com/office/drawing/2014/main" id="{37785367-79AD-4382-8C0C-8D0116D24B0C}"/>
                </a:ext>
              </a:extLst>
            </p:cNvPr>
            <p:cNvSpPr txBox="1">
              <a:spLocks noChangeArrowheads="1"/>
            </p:cNvSpPr>
            <p:nvPr/>
          </p:nvSpPr>
          <p:spPr bwMode="auto">
            <a:xfrm>
              <a:off x="3334" y="1207"/>
              <a:ext cx="289"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a:solidFill>
                    <a:srgbClr val="FF0000"/>
                  </a:solidFill>
                </a:rPr>
                <a:t>1936</a:t>
              </a:r>
              <a:endParaRPr lang="zh-CN" altLang="en-US">
                <a:solidFill>
                  <a:srgbClr val="FF0000"/>
                </a:solidFill>
              </a:endParaRPr>
            </a:p>
          </p:txBody>
        </p:sp>
        <p:sp>
          <p:nvSpPr>
            <p:cNvPr id="20" name="文本框 145444">
              <a:extLst>
                <a:ext uri="{FF2B5EF4-FFF2-40B4-BE49-F238E27FC236}">
                  <a16:creationId xmlns:a16="http://schemas.microsoft.com/office/drawing/2014/main" id="{AC97E743-43B6-45F6-A413-5E35CCBB96C5}"/>
                </a:ext>
              </a:extLst>
            </p:cNvPr>
            <p:cNvSpPr txBox="1">
              <a:spLocks noChangeArrowheads="1"/>
            </p:cNvSpPr>
            <p:nvPr/>
          </p:nvSpPr>
          <p:spPr bwMode="auto">
            <a:xfrm>
              <a:off x="3379" y="73"/>
              <a:ext cx="289"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b="1">
                  <a:solidFill>
                    <a:srgbClr val="FF0000"/>
                  </a:solidFill>
                </a:rPr>
                <a:t>斯大林模式形成</a:t>
              </a:r>
            </a:p>
          </p:txBody>
        </p:sp>
      </p:grpSp>
      <p:grpSp>
        <p:nvGrpSpPr>
          <p:cNvPr id="21" name="组合 20">
            <a:extLst>
              <a:ext uri="{FF2B5EF4-FFF2-40B4-BE49-F238E27FC236}">
                <a16:creationId xmlns:a16="http://schemas.microsoft.com/office/drawing/2014/main" id="{8D72A99F-7B17-4E6F-B091-D7552286ADDA}"/>
              </a:ext>
            </a:extLst>
          </p:cNvPr>
          <p:cNvGrpSpPr>
            <a:grpSpLocks/>
          </p:cNvGrpSpPr>
          <p:nvPr/>
        </p:nvGrpSpPr>
        <p:grpSpPr bwMode="auto">
          <a:xfrm>
            <a:off x="6732588" y="1557338"/>
            <a:ext cx="458787" cy="2303462"/>
            <a:chOff x="4059" y="255"/>
            <a:chExt cx="289" cy="1451"/>
          </a:xfrm>
        </p:grpSpPr>
        <p:sp>
          <p:nvSpPr>
            <p:cNvPr id="22" name="文本框 145453">
              <a:extLst>
                <a:ext uri="{FF2B5EF4-FFF2-40B4-BE49-F238E27FC236}">
                  <a16:creationId xmlns:a16="http://schemas.microsoft.com/office/drawing/2014/main" id="{E84C0AE2-5F81-44E6-9ACF-8EF4852CEE15}"/>
                </a:ext>
              </a:extLst>
            </p:cNvPr>
            <p:cNvSpPr txBox="1">
              <a:spLocks noChangeArrowheads="1"/>
            </p:cNvSpPr>
            <p:nvPr/>
          </p:nvSpPr>
          <p:spPr bwMode="auto">
            <a:xfrm>
              <a:off x="4059" y="1207"/>
              <a:ext cx="289"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a:solidFill>
                    <a:srgbClr val="FF0000"/>
                  </a:solidFill>
                </a:rPr>
                <a:t>1956</a:t>
              </a:r>
            </a:p>
          </p:txBody>
        </p:sp>
        <p:sp>
          <p:nvSpPr>
            <p:cNvPr id="23" name="文本框 145454">
              <a:extLst>
                <a:ext uri="{FF2B5EF4-FFF2-40B4-BE49-F238E27FC236}">
                  <a16:creationId xmlns:a16="http://schemas.microsoft.com/office/drawing/2014/main" id="{6E2A01AF-2B35-433D-B3E1-471317DFA61C}"/>
                </a:ext>
              </a:extLst>
            </p:cNvPr>
            <p:cNvSpPr txBox="1">
              <a:spLocks noChangeArrowheads="1"/>
            </p:cNvSpPr>
            <p:nvPr/>
          </p:nvSpPr>
          <p:spPr bwMode="auto">
            <a:xfrm>
              <a:off x="4059" y="255"/>
              <a:ext cx="289"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b="1">
                  <a:solidFill>
                    <a:srgbClr val="FF0000"/>
                  </a:solidFill>
                </a:rPr>
                <a:t>赫鲁晓夫改革</a:t>
              </a:r>
            </a:p>
          </p:txBody>
        </p:sp>
      </p:grpSp>
      <p:grpSp>
        <p:nvGrpSpPr>
          <p:cNvPr id="24" name="组合 23">
            <a:extLst>
              <a:ext uri="{FF2B5EF4-FFF2-40B4-BE49-F238E27FC236}">
                <a16:creationId xmlns:a16="http://schemas.microsoft.com/office/drawing/2014/main" id="{451341E5-8E5B-4381-A30B-D7DA23A4800B}"/>
              </a:ext>
            </a:extLst>
          </p:cNvPr>
          <p:cNvGrpSpPr>
            <a:grpSpLocks/>
          </p:cNvGrpSpPr>
          <p:nvPr/>
        </p:nvGrpSpPr>
        <p:grpSpPr bwMode="auto">
          <a:xfrm>
            <a:off x="7451725" y="1412875"/>
            <a:ext cx="530225" cy="2447925"/>
            <a:chOff x="4604" y="164"/>
            <a:chExt cx="334" cy="1542"/>
          </a:xfrm>
        </p:grpSpPr>
        <p:sp>
          <p:nvSpPr>
            <p:cNvPr id="25" name="文本框 145456">
              <a:extLst>
                <a:ext uri="{FF2B5EF4-FFF2-40B4-BE49-F238E27FC236}">
                  <a16:creationId xmlns:a16="http://schemas.microsoft.com/office/drawing/2014/main" id="{9C583712-385D-462B-93C7-0F0E677A948A}"/>
                </a:ext>
              </a:extLst>
            </p:cNvPr>
            <p:cNvSpPr txBox="1">
              <a:spLocks noChangeArrowheads="1"/>
            </p:cNvSpPr>
            <p:nvPr/>
          </p:nvSpPr>
          <p:spPr bwMode="auto">
            <a:xfrm>
              <a:off x="4604" y="1207"/>
              <a:ext cx="289"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a:solidFill>
                    <a:srgbClr val="FF0000"/>
                  </a:solidFill>
                </a:rPr>
                <a:t>1965</a:t>
              </a:r>
            </a:p>
          </p:txBody>
        </p:sp>
        <p:sp>
          <p:nvSpPr>
            <p:cNvPr id="26" name="文本框 145457">
              <a:extLst>
                <a:ext uri="{FF2B5EF4-FFF2-40B4-BE49-F238E27FC236}">
                  <a16:creationId xmlns:a16="http://schemas.microsoft.com/office/drawing/2014/main" id="{68E49A56-08CB-4FB9-AE94-DFAC69FD7A7E}"/>
                </a:ext>
              </a:extLst>
            </p:cNvPr>
            <p:cNvSpPr txBox="1">
              <a:spLocks noChangeArrowheads="1"/>
            </p:cNvSpPr>
            <p:nvPr/>
          </p:nvSpPr>
          <p:spPr bwMode="auto">
            <a:xfrm>
              <a:off x="4649" y="164"/>
              <a:ext cx="289"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b="1">
                  <a:solidFill>
                    <a:srgbClr val="FF0000"/>
                  </a:solidFill>
                </a:rPr>
                <a:t>勃列日涅夫改革</a:t>
              </a:r>
            </a:p>
          </p:txBody>
        </p:sp>
      </p:grpSp>
      <p:grpSp>
        <p:nvGrpSpPr>
          <p:cNvPr id="27" name="组合 26">
            <a:extLst>
              <a:ext uri="{FF2B5EF4-FFF2-40B4-BE49-F238E27FC236}">
                <a16:creationId xmlns:a16="http://schemas.microsoft.com/office/drawing/2014/main" id="{1229BAB3-3E8B-44F3-98EF-ED4E3ABDEECE}"/>
              </a:ext>
            </a:extLst>
          </p:cNvPr>
          <p:cNvGrpSpPr>
            <a:grpSpLocks/>
          </p:cNvGrpSpPr>
          <p:nvPr/>
        </p:nvGrpSpPr>
        <p:grpSpPr bwMode="auto">
          <a:xfrm>
            <a:off x="8243888" y="1341438"/>
            <a:ext cx="458787" cy="2519362"/>
            <a:chOff x="5148" y="119"/>
            <a:chExt cx="289" cy="1587"/>
          </a:xfrm>
        </p:grpSpPr>
        <p:sp>
          <p:nvSpPr>
            <p:cNvPr id="28" name="文本框 145459">
              <a:extLst>
                <a:ext uri="{FF2B5EF4-FFF2-40B4-BE49-F238E27FC236}">
                  <a16:creationId xmlns:a16="http://schemas.microsoft.com/office/drawing/2014/main" id="{3FEA29FB-EAFD-4BD6-AE85-7681BB55CDA9}"/>
                </a:ext>
              </a:extLst>
            </p:cNvPr>
            <p:cNvSpPr txBox="1">
              <a:spLocks noChangeArrowheads="1"/>
            </p:cNvSpPr>
            <p:nvPr/>
          </p:nvSpPr>
          <p:spPr bwMode="auto">
            <a:xfrm>
              <a:off x="5148" y="1207"/>
              <a:ext cx="289"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a:solidFill>
                    <a:srgbClr val="FF0000"/>
                  </a:solidFill>
                </a:rPr>
                <a:t>1985</a:t>
              </a:r>
            </a:p>
          </p:txBody>
        </p:sp>
        <p:sp>
          <p:nvSpPr>
            <p:cNvPr id="29" name="文本框 145460">
              <a:extLst>
                <a:ext uri="{FF2B5EF4-FFF2-40B4-BE49-F238E27FC236}">
                  <a16:creationId xmlns:a16="http://schemas.microsoft.com/office/drawing/2014/main" id="{7172EB3E-4297-44C0-86A4-C1CEE80C3EC7}"/>
                </a:ext>
              </a:extLst>
            </p:cNvPr>
            <p:cNvSpPr txBox="1">
              <a:spLocks noChangeArrowheads="1"/>
            </p:cNvSpPr>
            <p:nvPr/>
          </p:nvSpPr>
          <p:spPr bwMode="auto">
            <a:xfrm>
              <a:off x="5148" y="119"/>
              <a:ext cx="289"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b="1">
                  <a:solidFill>
                    <a:srgbClr val="FF0000"/>
                  </a:solidFill>
                </a:rPr>
                <a:t>戈尔巴乔夫改革</a:t>
              </a:r>
            </a:p>
          </p:txBody>
        </p:sp>
      </p:grpSp>
      <p:grpSp>
        <p:nvGrpSpPr>
          <p:cNvPr id="30" name="组合 29">
            <a:extLst>
              <a:ext uri="{FF2B5EF4-FFF2-40B4-BE49-F238E27FC236}">
                <a16:creationId xmlns:a16="http://schemas.microsoft.com/office/drawing/2014/main" id="{94F17C40-EBAF-4BAC-82DE-AB909D262C0C}"/>
              </a:ext>
            </a:extLst>
          </p:cNvPr>
          <p:cNvGrpSpPr>
            <a:grpSpLocks/>
          </p:cNvGrpSpPr>
          <p:nvPr/>
        </p:nvGrpSpPr>
        <p:grpSpPr bwMode="auto">
          <a:xfrm>
            <a:off x="827088" y="1916113"/>
            <a:ext cx="500062" cy="2060575"/>
            <a:chOff x="567" y="482"/>
            <a:chExt cx="315" cy="1298"/>
          </a:xfrm>
        </p:grpSpPr>
        <p:grpSp>
          <p:nvGrpSpPr>
            <p:cNvPr id="31" name="组合 145492">
              <a:extLst>
                <a:ext uri="{FF2B5EF4-FFF2-40B4-BE49-F238E27FC236}">
                  <a16:creationId xmlns:a16="http://schemas.microsoft.com/office/drawing/2014/main" id="{A04D4237-CA83-4E15-9261-12F6A97B2636}"/>
                </a:ext>
              </a:extLst>
            </p:cNvPr>
            <p:cNvGrpSpPr>
              <a:grpSpLocks/>
            </p:cNvGrpSpPr>
            <p:nvPr/>
          </p:nvGrpSpPr>
          <p:grpSpPr bwMode="auto">
            <a:xfrm>
              <a:off x="567" y="482"/>
              <a:ext cx="315" cy="1298"/>
              <a:chOff x="567" y="482"/>
              <a:chExt cx="315" cy="1298"/>
            </a:xfrm>
          </p:grpSpPr>
          <p:sp>
            <p:nvSpPr>
              <p:cNvPr id="33" name="文本框 145493">
                <a:extLst>
                  <a:ext uri="{FF2B5EF4-FFF2-40B4-BE49-F238E27FC236}">
                    <a16:creationId xmlns:a16="http://schemas.microsoft.com/office/drawing/2014/main" id="{6AF2C76A-98A6-426F-80BE-4755140E52B1}"/>
                  </a:ext>
                </a:extLst>
              </p:cNvPr>
              <p:cNvSpPr txBox="1">
                <a:spLocks noChangeArrowheads="1"/>
              </p:cNvSpPr>
              <p:nvPr/>
            </p:nvSpPr>
            <p:spPr bwMode="auto">
              <a:xfrm>
                <a:off x="567" y="1162"/>
                <a:ext cx="289"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a:t>1919</a:t>
                </a:r>
              </a:p>
            </p:txBody>
          </p:sp>
          <p:sp>
            <p:nvSpPr>
              <p:cNvPr id="34" name="文本框 145494">
                <a:extLst>
                  <a:ext uri="{FF2B5EF4-FFF2-40B4-BE49-F238E27FC236}">
                    <a16:creationId xmlns:a16="http://schemas.microsoft.com/office/drawing/2014/main" id="{722CAA9E-9E6F-415C-8317-07A177CF04C3}"/>
                  </a:ext>
                </a:extLst>
              </p:cNvPr>
              <p:cNvSpPr txBox="1">
                <a:spLocks noChangeArrowheads="1"/>
              </p:cNvSpPr>
              <p:nvPr/>
            </p:nvSpPr>
            <p:spPr bwMode="auto">
              <a:xfrm>
                <a:off x="612" y="482"/>
                <a:ext cx="270" cy="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1600" b="1">
                    <a:solidFill>
                      <a:schemeClr val="tx2"/>
                    </a:solidFill>
                  </a:rPr>
                  <a:t>巴黎和会</a:t>
                </a:r>
                <a:endParaRPr lang="en-US" altLang="zh-CN" sz="1600" b="1">
                  <a:solidFill>
                    <a:srgbClr val="0000FF"/>
                  </a:solidFill>
                </a:endParaRPr>
              </a:p>
            </p:txBody>
          </p:sp>
        </p:grpSp>
        <p:sp>
          <p:nvSpPr>
            <p:cNvPr id="32" name="直接连接符 145495">
              <a:extLst>
                <a:ext uri="{FF2B5EF4-FFF2-40B4-BE49-F238E27FC236}">
                  <a16:creationId xmlns:a16="http://schemas.microsoft.com/office/drawing/2014/main" id="{4EE1FA51-E5D5-467D-AC1E-172AA94F5FFB}"/>
                </a:ext>
              </a:extLst>
            </p:cNvPr>
            <p:cNvSpPr>
              <a:spLocks noChangeShapeType="1"/>
            </p:cNvSpPr>
            <p:nvPr/>
          </p:nvSpPr>
          <p:spPr bwMode="auto">
            <a:xfrm>
              <a:off x="748" y="1117"/>
              <a:ext cx="0" cy="9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5" name="组合 34">
            <a:extLst>
              <a:ext uri="{FF2B5EF4-FFF2-40B4-BE49-F238E27FC236}">
                <a16:creationId xmlns:a16="http://schemas.microsoft.com/office/drawing/2014/main" id="{5B359336-7E88-4919-B019-171208C5DCDC}"/>
              </a:ext>
            </a:extLst>
          </p:cNvPr>
          <p:cNvGrpSpPr>
            <a:grpSpLocks/>
          </p:cNvGrpSpPr>
          <p:nvPr/>
        </p:nvGrpSpPr>
        <p:grpSpPr bwMode="auto">
          <a:xfrm>
            <a:off x="1835150" y="1700213"/>
            <a:ext cx="500063" cy="2203450"/>
            <a:chOff x="1156" y="391"/>
            <a:chExt cx="315" cy="1298"/>
          </a:xfrm>
        </p:grpSpPr>
        <p:grpSp>
          <p:nvGrpSpPr>
            <p:cNvPr id="36" name="组合 145497">
              <a:extLst>
                <a:ext uri="{FF2B5EF4-FFF2-40B4-BE49-F238E27FC236}">
                  <a16:creationId xmlns:a16="http://schemas.microsoft.com/office/drawing/2014/main" id="{73F64706-EC72-4A29-8E87-17F5232A3154}"/>
                </a:ext>
              </a:extLst>
            </p:cNvPr>
            <p:cNvGrpSpPr>
              <a:grpSpLocks/>
            </p:cNvGrpSpPr>
            <p:nvPr/>
          </p:nvGrpSpPr>
          <p:grpSpPr bwMode="auto">
            <a:xfrm>
              <a:off x="1156" y="391"/>
              <a:ext cx="315" cy="1298"/>
              <a:chOff x="1202" y="436"/>
              <a:chExt cx="315" cy="1298"/>
            </a:xfrm>
          </p:grpSpPr>
          <p:sp>
            <p:nvSpPr>
              <p:cNvPr id="38" name="文本框 145498">
                <a:extLst>
                  <a:ext uri="{FF2B5EF4-FFF2-40B4-BE49-F238E27FC236}">
                    <a16:creationId xmlns:a16="http://schemas.microsoft.com/office/drawing/2014/main" id="{2AD0FBA1-B8F3-4EEB-82C2-225ADA34AC15}"/>
                  </a:ext>
                </a:extLst>
              </p:cNvPr>
              <p:cNvSpPr txBox="1">
                <a:spLocks noChangeArrowheads="1"/>
              </p:cNvSpPr>
              <p:nvPr/>
            </p:nvSpPr>
            <p:spPr bwMode="auto">
              <a:xfrm>
                <a:off x="1202" y="1207"/>
                <a:ext cx="289"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a:t>1922</a:t>
                </a:r>
              </a:p>
            </p:txBody>
          </p:sp>
          <p:sp>
            <p:nvSpPr>
              <p:cNvPr id="39" name="文本框 145499">
                <a:extLst>
                  <a:ext uri="{FF2B5EF4-FFF2-40B4-BE49-F238E27FC236}">
                    <a16:creationId xmlns:a16="http://schemas.microsoft.com/office/drawing/2014/main" id="{A722A6B2-58CD-438D-A271-138675F082FC}"/>
                  </a:ext>
                </a:extLst>
              </p:cNvPr>
              <p:cNvSpPr txBox="1">
                <a:spLocks noChangeArrowheads="1"/>
              </p:cNvSpPr>
              <p:nvPr/>
            </p:nvSpPr>
            <p:spPr bwMode="auto">
              <a:xfrm>
                <a:off x="1247" y="436"/>
                <a:ext cx="270" cy="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1600" b="1">
                    <a:solidFill>
                      <a:schemeClr val="tx2"/>
                    </a:solidFill>
                  </a:rPr>
                  <a:t>华盛顿会议</a:t>
                </a:r>
                <a:endParaRPr lang="en-US" altLang="zh-CN" sz="1600" b="1">
                  <a:solidFill>
                    <a:srgbClr val="0000FF"/>
                  </a:solidFill>
                </a:endParaRPr>
              </a:p>
            </p:txBody>
          </p:sp>
        </p:grpSp>
        <p:sp>
          <p:nvSpPr>
            <p:cNvPr id="37" name="直接连接符 145500">
              <a:extLst>
                <a:ext uri="{FF2B5EF4-FFF2-40B4-BE49-F238E27FC236}">
                  <a16:creationId xmlns:a16="http://schemas.microsoft.com/office/drawing/2014/main" id="{3BB8AF07-4971-4220-8833-F1B421E4B1FA}"/>
                </a:ext>
              </a:extLst>
            </p:cNvPr>
            <p:cNvSpPr>
              <a:spLocks noChangeShapeType="1"/>
            </p:cNvSpPr>
            <p:nvPr/>
          </p:nvSpPr>
          <p:spPr bwMode="auto">
            <a:xfrm>
              <a:off x="1292" y="1117"/>
              <a:ext cx="0" cy="9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40" name="组合 39">
            <a:extLst>
              <a:ext uri="{FF2B5EF4-FFF2-40B4-BE49-F238E27FC236}">
                <a16:creationId xmlns:a16="http://schemas.microsoft.com/office/drawing/2014/main" id="{93C0ADB3-7B54-427C-8C1C-4B1D30DA0999}"/>
              </a:ext>
            </a:extLst>
          </p:cNvPr>
          <p:cNvGrpSpPr>
            <a:grpSpLocks/>
          </p:cNvGrpSpPr>
          <p:nvPr/>
        </p:nvGrpSpPr>
        <p:grpSpPr bwMode="auto">
          <a:xfrm>
            <a:off x="900113" y="3644900"/>
            <a:ext cx="1439862" cy="857250"/>
            <a:chOff x="2733" y="2387"/>
            <a:chExt cx="907" cy="540"/>
          </a:xfrm>
        </p:grpSpPr>
        <p:sp>
          <p:nvSpPr>
            <p:cNvPr id="41" name="左大括号 145503">
              <a:extLst>
                <a:ext uri="{FF2B5EF4-FFF2-40B4-BE49-F238E27FC236}">
                  <a16:creationId xmlns:a16="http://schemas.microsoft.com/office/drawing/2014/main" id="{9E8D10A3-994D-48B1-A916-763CF256E449}"/>
                </a:ext>
              </a:extLst>
            </p:cNvPr>
            <p:cNvSpPr>
              <a:spLocks/>
            </p:cNvSpPr>
            <p:nvPr/>
          </p:nvSpPr>
          <p:spPr bwMode="auto">
            <a:xfrm rot="5400000" flipH="1" flipV="1">
              <a:off x="3081" y="2181"/>
              <a:ext cx="157" cy="564"/>
            </a:xfrm>
            <a:prstGeom prst="leftBrace">
              <a:avLst>
                <a:gd name="adj1" fmla="val 29903"/>
                <a:gd name="adj2" fmla="val 50755"/>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42" name="文本框 145504">
              <a:extLst>
                <a:ext uri="{FF2B5EF4-FFF2-40B4-BE49-F238E27FC236}">
                  <a16:creationId xmlns:a16="http://schemas.microsoft.com/office/drawing/2014/main" id="{3912D46B-A0E7-41DF-B9A5-013620865ADA}"/>
                </a:ext>
              </a:extLst>
            </p:cNvPr>
            <p:cNvSpPr txBox="1">
              <a:spLocks noChangeArrowheads="1"/>
            </p:cNvSpPr>
            <p:nvPr/>
          </p:nvSpPr>
          <p:spPr bwMode="auto">
            <a:xfrm>
              <a:off x="2733" y="2523"/>
              <a:ext cx="90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b="1">
                  <a:ea typeface="黑体" panose="02010609060101010101" pitchFamily="49" charset="-122"/>
                </a:rPr>
                <a:t>“凡</a:t>
              </a:r>
              <a:r>
                <a:rPr lang="en-US" altLang="zh-CN" b="1">
                  <a:latin typeface="黑体" panose="02010609060101010101" pitchFamily="49" charset="-122"/>
                  <a:ea typeface="黑体" panose="02010609060101010101" pitchFamily="49" charset="-122"/>
                </a:rPr>
                <a:t>—</a:t>
              </a:r>
              <a:r>
                <a:rPr lang="zh-CN" altLang="en-US" b="1">
                  <a:ea typeface="黑体" panose="02010609060101010101" pitchFamily="49" charset="-122"/>
                </a:rPr>
                <a:t>华”体系  建立</a:t>
              </a:r>
            </a:p>
          </p:txBody>
        </p:sp>
      </p:grpSp>
      <p:grpSp>
        <p:nvGrpSpPr>
          <p:cNvPr id="43" name="组合 42">
            <a:extLst>
              <a:ext uri="{FF2B5EF4-FFF2-40B4-BE49-F238E27FC236}">
                <a16:creationId xmlns:a16="http://schemas.microsoft.com/office/drawing/2014/main" id="{A7CC15F1-3B62-4857-8330-90EC1E2CD4AF}"/>
              </a:ext>
            </a:extLst>
          </p:cNvPr>
          <p:cNvGrpSpPr>
            <a:grpSpLocks/>
          </p:cNvGrpSpPr>
          <p:nvPr/>
        </p:nvGrpSpPr>
        <p:grpSpPr bwMode="auto">
          <a:xfrm>
            <a:off x="1979613" y="2924175"/>
            <a:ext cx="2305050" cy="1373188"/>
            <a:chOff x="1247" y="1117"/>
            <a:chExt cx="1406" cy="865"/>
          </a:xfrm>
        </p:grpSpPr>
        <p:sp>
          <p:nvSpPr>
            <p:cNvPr id="44" name="直接连接符 145505">
              <a:extLst>
                <a:ext uri="{FF2B5EF4-FFF2-40B4-BE49-F238E27FC236}">
                  <a16:creationId xmlns:a16="http://schemas.microsoft.com/office/drawing/2014/main" id="{40B90D8A-CD99-4384-8294-0A0F81153C59}"/>
                </a:ext>
              </a:extLst>
            </p:cNvPr>
            <p:cNvSpPr>
              <a:spLocks noChangeShapeType="1"/>
            </p:cNvSpPr>
            <p:nvPr/>
          </p:nvSpPr>
          <p:spPr bwMode="auto">
            <a:xfrm>
              <a:off x="2336" y="1117"/>
              <a:ext cx="0" cy="9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 name="文本框 145507">
              <a:extLst>
                <a:ext uri="{FF2B5EF4-FFF2-40B4-BE49-F238E27FC236}">
                  <a16:creationId xmlns:a16="http://schemas.microsoft.com/office/drawing/2014/main" id="{107CE79E-850A-4892-A5BB-FE08610A973D}"/>
                </a:ext>
              </a:extLst>
            </p:cNvPr>
            <p:cNvSpPr txBox="1">
              <a:spLocks noChangeArrowheads="1"/>
            </p:cNvSpPr>
            <p:nvPr/>
          </p:nvSpPr>
          <p:spPr bwMode="auto">
            <a:xfrm>
              <a:off x="2210" y="1207"/>
              <a:ext cx="279"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a:t>1929</a:t>
              </a:r>
            </a:p>
          </p:txBody>
        </p:sp>
        <p:grpSp>
          <p:nvGrpSpPr>
            <p:cNvPr id="46" name="组合 145508">
              <a:extLst>
                <a:ext uri="{FF2B5EF4-FFF2-40B4-BE49-F238E27FC236}">
                  <a16:creationId xmlns:a16="http://schemas.microsoft.com/office/drawing/2014/main" id="{193DFAAD-8B07-4B38-9DFD-D8C5DC413D5C}"/>
                </a:ext>
              </a:extLst>
            </p:cNvPr>
            <p:cNvGrpSpPr>
              <a:grpSpLocks/>
            </p:cNvGrpSpPr>
            <p:nvPr/>
          </p:nvGrpSpPr>
          <p:grpSpPr bwMode="auto">
            <a:xfrm>
              <a:off x="1247" y="1570"/>
              <a:ext cx="1406" cy="412"/>
              <a:chOff x="1202" y="1525"/>
              <a:chExt cx="1180" cy="412"/>
            </a:xfrm>
          </p:grpSpPr>
          <p:sp>
            <p:nvSpPr>
              <p:cNvPr id="47" name="左大括号 145509">
                <a:extLst>
                  <a:ext uri="{FF2B5EF4-FFF2-40B4-BE49-F238E27FC236}">
                    <a16:creationId xmlns:a16="http://schemas.microsoft.com/office/drawing/2014/main" id="{DB1B500E-E78C-4E58-817D-EE57A8DDEB99}"/>
                  </a:ext>
                </a:extLst>
              </p:cNvPr>
              <p:cNvSpPr>
                <a:spLocks/>
              </p:cNvSpPr>
              <p:nvPr/>
            </p:nvSpPr>
            <p:spPr bwMode="auto">
              <a:xfrm rot="5400000" flipH="1" flipV="1">
                <a:off x="1652" y="1251"/>
                <a:ext cx="182" cy="725"/>
              </a:xfrm>
              <a:prstGeom prst="leftBrace">
                <a:avLst>
                  <a:gd name="adj1" fmla="val 33159"/>
                  <a:gd name="adj2" fmla="val 50755"/>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48" name="文本框 145510">
                <a:extLst>
                  <a:ext uri="{FF2B5EF4-FFF2-40B4-BE49-F238E27FC236}">
                    <a16:creationId xmlns:a16="http://schemas.microsoft.com/office/drawing/2014/main" id="{8645E211-5D19-45AB-8C1C-9E2FB080DB74}"/>
                  </a:ext>
                </a:extLst>
              </p:cNvPr>
              <p:cNvSpPr txBox="1">
                <a:spLocks noChangeArrowheads="1"/>
              </p:cNvSpPr>
              <p:nvPr/>
            </p:nvSpPr>
            <p:spPr bwMode="auto">
              <a:xfrm>
                <a:off x="1202" y="1706"/>
                <a:ext cx="11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b="1">
                    <a:ea typeface="黑体" panose="02010609060101010101" pitchFamily="49" charset="-122"/>
                  </a:rPr>
                  <a:t>  “柯立芝繁荣”</a:t>
                </a:r>
              </a:p>
            </p:txBody>
          </p:sp>
        </p:grpSp>
      </p:grpSp>
      <p:grpSp>
        <p:nvGrpSpPr>
          <p:cNvPr id="49" name="组合 48">
            <a:extLst>
              <a:ext uri="{FF2B5EF4-FFF2-40B4-BE49-F238E27FC236}">
                <a16:creationId xmlns:a16="http://schemas.microsoft.com/office/drawing/2014/main" id="{BDD256B2-D668-4022-B0A1-6725B22E73FB}"/>
              </a:ext>
            </a:extLst>
          </p:cNvPr>
          <p:cNvGrpSpPr>
            <a:grpSpLocks/>
          </p:cNvGrpSpPr>
          <p:nvPr/>
        </p:nvGrpSpPr>
        <p:grpSpPr bwMode="auto">
          <a:xfrm>
            <a:off x="3708400" y="2924175"/>
            <a:ext cx="1611313" cy="1301750"/>
            <a:chOff x="2290" y="1117"/>
            <a:chExt cx="1015" cy="820"/>
          </a:xfrm>
        </p:grpSpPr>
        <p:grpSp>
          <p:nvGrpSpPr>
            <p:cNvPr id="50" name="组合 145512">
              <a:extLst>
                <a:ext uri="{FF2B5EF4-FFF2-40B4-BE49-F238E27FC236}">
                  <a16:creationId xmlns:a16="http://schemas.microsoft.com/office/drawing/2014/main" id="{E4F2A7F8-7B43-4E30-8070-51AF092C5CAC}"/>
                </a:ext>
              </a:extLst>
            </p:cNvPr>
            <p:cNvGrpSpPr>
              <a:grpSpLocks/>
            </p:cNvGrpSpPr>
            <p:nvPr/>
          </p:nvGrpSpPr>
          <p:grpSpPr bwMode="auto">
            <a:xfrm>
              <a:off x="2290" y="1207"/>
              <a:ext cx="1015" cy="730"/>
              <a:chOff x="2109" y="1207"/>
              <a:chExt cx="1015" cy="730"/>
            </a:xfrm>
          </p:grpSpPr>
          <p:sp>
            <p:nvSpPr>
              <p:cNvPr id="52" name="文本框 145513">
                <a:extLst>
                  <a:ext uri="{FF2B5EF4-FFF2-40B4-BE49-F238E27FC236}">
                    <a16:creationId xmlns:a16="http://schemas.microsoft.com/office/drawing/2014/main" id="{068FC7F7-2BCF-46EC-8B1C-437BF8E48875}"/>
                  </a:ext>
                </a:extLst>
              </p:cNvPr>
              <p:cNvSpPr txBox="1">
                <a:spLocks noChangeArrowheads="1"/>
              </p:cNvSpPr>
              <p:nvPr/>
            </p:nvSpPr>
            <p:spPr bwMode="auto">
              <a:xfrm>
                <a:off x="2109" y="1207"/>
                <a:ext cx="289"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endParaRPr lang="en-US" altLang="zh-CN"/>
              </a:p>
            </p:txBody>
          </p:sp>
          <p:sp>
            <p:nvSpPr>
              <p:cNvPr id="53" name="文本框 145514">
                <a:extLst>
                  <a:ext uri="{FF2B5EF4-FFF2-40B4-BE49-F238E27FC236}">
                    <a16:creationId xmlns:a16="http://schemas.microsoft.com/office/drawing/2014/main" id="{D08FB4F0-60A6-4CA1-9DDF-05EEF199123A}"/>
                  </a:ext>
                </a:extLst>
              </p:cNvPr>
              <p:cNvSpPr txBox="1">
                <a:spLocks noChangeArrowheads="1"/>
              </p:cNvSpPr>
              <p:nvPr/>
            </p:nvSpPr>
            <p:spPr bwMode="auto">
              <a:xfrm>
                <a:off x="2835" y="1253"/>
                <a:ext cx="289"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a:t>1933</a:t>
                </a:r>
              </a:p>
            </p:txBody>
          </p:sp>
          <p:grpSp>
            <p:nvGrpSpPr>
              <p:cNvPr id="54" name="组合 145515">
                <a:extLst>
                  <a:ext uri="{FF2B5EF4-FFF2-40B4-BE49-F238E27FC236}">
                    <a16:creationId xmlns:a16="http://schemas.microsoft.com/office/drawing/2014/main" id="{771811E7-0C57-4602-BFA1-F0BCC93DE9CC}"/>
                  </a:ext>
                </a:extLst>
              </p:cNvPr>
              <p:cNvGrpSpPr>
                <a:grpSpLocks/>
              </p:cNvGrpSpPr>
              <p:nvPr/>
            </p:nvGrpSpPr>
            <p:grpSpPr bwMode="auto">
              <a:xfrm>
                <a:off x="2200" y="1570"/>
                <a:ext cx="862" cy="367"/>
                <a:chOff x="2200" y="1570"/>
                <a:chExt cx="862" cy="367"/>
              </a:xfrm>
            </p:grpSpPr>
            <p:sp>
              <p:nvSpPr>
                <p:cNvPr id="55" name="左大括号 145516">
                  <a:extLst>
                    <a:ext uri="{FF2B5EF4-FFF2-40B4-BE49-F238E27FC236}">
                      <a16:creationId xmlns:a16="http://schemas.microsoft.com/office/drawing/2014/main" id="{CDDB27EC-87A1-42A4-B851-BC02F4DA88E6}"/>
                    </a:ext>
                  </a:extLst>
                </p:cNvPr>
                <p:cNvSpPr>
                  <a:spLocks/>
                </p:cNvSpPr>
                <p:nvPr/>
              </p:nvSpPr>
              <p:spPr bwMode="auto">
                <a:xfrm rot="5400000" flipH="1" flipV="1">
                  <a:off x="2540" y="1320"/>
                  <a:ext cx="180" cy="680"/>
                </a:xfrm>
                <a:prstGeom prst="leftBrace">
                  <a:avLst>
                    <a:gd name="adj1" fmla="val 31447"/>
                    <a:gd name="adj2" fmla="val 50000"/>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56" name="文本框 145517">
                  <a:extLst>
                    <a:ext uri="{FF2B5EF4-FFF2-40B4-BE49-F238E27FC236}">
                      <a16:creationId xmlns:a16="http://schemas.microsoft.com/office/drawing/2014/main" id="{A722C1EB-9A7C-46AD-A52A-FC9FEA756C4B}"/>
                    </a:ext>
                  </a:extLst>
                </p:cNvPr>
                <p:cNvSpPr txBox="1">
                  <a:spLocks noChangeArrowheads="1"/>
                </p:cNvSpPr>
                <p:nvPr/>
              </p:nvSpPr>
              <p:spPr bwMode="auto">
                <a:xfrm>
                  <a:off x="2200" y="1706"/>
                  <a:ext cx="86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b="1">
                      <a:ea typeface="黑体" panose="02010609060101010101" pitchFamily="49" charset="-122"/>
                    </a:rPr>
                    <a:t>经济大危机</a:t>
                  </a:r>
                </a:p>
              </p:txBody>
            </p:sp>
          </p:grpSp>
        </p:grpSp>
        <p:sp>
          <p:nvSpPr>
            <p:cNvPr id="51" name="直接连接符 145518">
              <a:extLst>
                <a:ext uri="{FF2B5EF4-FFF2-40B4-BE49-F238E27FC236}">
                  <a16:creationId xmlns:a16="http://schemas.microsoft.com/office/drawing/2014/main" id="{63C9C900-8555-4E0D-B3AC-952951F7417B}"/>
                </a:ext>
              </a:extLst>
            </p:cNvPr>
            <p:cNvSpPr>
              <a:spLocks noChangeShapeType="1"/>
            </p:cNvSpPr>
            <p:nvPr/>
          </p:nvSpPr>
          <p:spPr bwMode="auto">
            <a:xfrm>
              <a:off x="3152" y="1117"/>
              <a:ext cx="0" cy="9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7" name="组合 56">
            <a:extLst>
              <a:ext uri="{FF2B5EF4-FFF2-40B4-BE49-F238E27FC236}">
                <a16:creationId xmlns:a16="http://schemas.microsoft.com/office/drawing/2014/main" id="{62449253-1993-47DE-AD47-5CB99AFBA56C}"/>
              </a:ext>
            </a:extLst>
          </p:cNvPr>
          <p:cNvGrpSpPr>
            <a:grpSpLocks/>
          </p:cNvGrpSpPr>
          <p:nvPr/>
        </p:nvGrpSpPr>
        <p:grpSpPr bwMode="auto">
          <a:xfrm>
            <a:off x="5148263" y="3068638"/>
            <a:ext cx="1444625" cy="1230312"/>
            <a:chOff x="3198" y="1162"/>
            <a:chExt cx="910" cy="775"/>
          </a:xfrm>
        </p:grpSpPr>
        <p:grpSp>
          <p:nvGrpSpPr>
            <p:cNvPr id="58" name="组合 145520">
              <a:extLst>
                <a:ext uri="{FF2B5EF4-FFF2-40B4-BE49-F238E27FC236}">
                  <a16:creationId xmlns:a16="http://schemas.microsoft.com/office/drawing/2014/main" id="{049A2C7F-07E2-4968-A4FC-0880E5B430AF}"/>
                </a:ext>
              </a:extLst>
            </p:cNvPr>
            <p:cNvGrpSpPr>
              <a:grpSpLocks/>
            </p:cNvGrpSpPr>
            <p:nvPr/>
          </p:nvGrpSpPr>
          <p:grpSpPr bwMode="auto">
            <a:xfrm>
              <a:off x="3198" y="1207"/>
              <a:ext cx="910" cy="730"/>
              <a:chOff x="3013" y="1207"/>
              <a:chExt cx="910" cy="730"/>
            </a:xfrm>
          </p:grpSpPr>
          <p:sp>
            <p:nvSpPr>
              <p:cNvPr id="60" name="文本框 145521">
                <a:extLst>
                  <a:ext uri="{FF2B5EF4-FFF2-40B4-BE49-F238E27FC236}">
                    <a16:creationId xmlns:a16="http://schemas.microsoft.com/office/drawing/2014/main" id="{7A0D9BEC-C552-4939-85F8-A2CD6B4A656A}"/>
                  </a:ext>
                </a:extLst>
              </p:cNvPr>
              <p:cNvSpPr txBox="1">
                <a:spLocks noChangeArrowheads="1"/>
              </p:cNvSpPr>
              <p:nvPr/>
            </p:nvSpPr>
            <p:spPr bwMode="auto">
              <a:xfrm>
                <a:off x="3560" y="1207"/>
                <a:ext cx="289"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a:t>1939</a:t>
                </a:r>
              </a:p>
            </p:txBody>
          </p:sp>
          <p:sp>
            <p:nvSpPr>
              <p:cNvPr id="61" name="左大括号 145522">
                <a:extLst>
                  <a:ext uri="{FF2B5EF4-FFF2-40B4-BE49-F238E27FC236}">
                    <a16:creationId xmlns:a16="http://schemas.microsoft.com/office/drawing/2014/main" id="{E2C331E6-3A20-410F-8A6C-6E8FF4CD51FB}"/>
                  </a:ext>
                </a:extLst>
              </p:cNvPr>
              <p:cNvSpPr>
                <a:spLocks/>
              </p:cNvSpPr>
              <p:nvPr/>
            </p:nvSpPr>
            <p:spPr bwMode="auto">
              <a:xfrm rot="5400000" flipH="1" flipV="1">
                <a:off x="3260" y="1318"/>
                <a:ext cx="136" cy="635"/>
              </a:xfrm>
              <a:prstGeom prst="leftBrace">
                <a:avLst>
                  <a:gd name="adj1" fmla="val 38866"/>
                  <a:gd name="adj2" fmla="val 48870"/>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62" name="文本框 145523">
                <a:extLst>
                  <a:ext uri="{FF2B5EF4-FFF2-40B4-BE49-F238E27FC236}">
                    <a16:creationId xmlns:a16="http://schemas.microsoft.com/office/drawing/2014/main" id="{56D59121-2364-44A9-88C5-49665F60ACB8}"/>
                  </a:ext>
                </a:extLst>
              </p:cNvPr>
              <p:cNvSpPr txBox="1">
                <a:spLocks noChangeArrowheads="1"/>
              </p:cNvSpPr>
              <p:nvPr/>
            </p:nvSpPr>
            <p:spPr bwMode="auto">
              <a:xfrm>
                <a:off x="3016" y="1706"/>
                <a:ext cx="9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b="1">
                    <a:ea typeface="黑体" panose="02010609060101010101" pitchFamily="49" charset="-122"/>
                  </a:rPr>
                  <a:t>罗斯福新政</a:t>
                </a:r>
              </a:p>
            </p:txBody>
          </p:sp>
        </p:grpSp>
        <p:sp>
          <p:nvSpPr>
            <p:cNvPr id="59" name="直接连接符 145524">
              <a:extLst>
                <a:ext uri="{FF2B5EF4-FFF2-40B4-BE49-F238E27FC236}">
                  <a16:creationId xmlns:a16="http://schemas.microsoft.com/office/drawing/2014/main" id="{22AE7761-CC1F-4C83-BBDF-549700A6D3F8}"/>
                </a:ext>
              </a:extLst>
            </p:cNvPr>
            <p:cNvSpPr>
              <a:spLocks noChangeShapeType="1"/>
            </p:cNvSpPr>
            <p:nvPr/>
          </p:nvSpPr>
          <p:spPr bwMode="auto">
            <a:xfrm>
              <a:off x="3923" y="1162"/>
              <a:ext cx="0" cy="9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63" name="组合 62">
            <a:extLst>
              <a:ext uri="{FF2B5EF4-FFF2-40B4-BE49-F238E27FC236}">
                <a16:creationId xmlns:a16="http://schemas.microsoft.com/office/drawing/2014/main" id="{B5A8B229-AA75-4CB0-91E5-D43289FD2832}"/>
              </a:ext>
            </a:extLst>
          </p:cNvPr>
          <p:cNvGrpSpPr>
            <a:grpSpLocks/>
          </p:cNvGrpSpPr>
          <p:nvPr/>
        </p:nvGrpSpPr>
        <p:grpSpPr bwMode="auto">
          <a:xfrm>
            <a:off x="6372225" y="1196975"/>
            <a:ext cx="458788" cy="2852738"/>
            <a:chOff x="3878" y="0"/>
            <a:chExt cx="289" cy="1797"/>
          </a:xfrm>
        </p:grpSpPr>
        <p:sp>
          <p:nvSpPr>
            <p:cNvPr id="64" name="文本框 145527">
              <a:extLst>
                <a:ext uri="{FF2B5EF4-FFF2-40B4-BE49-F238E27FC236}">
                  <a16:creationId xmlns:a16="http://schemas.microsoft.com/office/drawing/2014/main" id="{552BD8DC-ABBB-4011-9E47-BF3639BF4DB6}"/>
                </a:ext>
              </a:extLst>
            </p:cNvPr>
            <p:cNvSpPr txBox="1">
              <a:spLocks noChangeArrowheads="1"/>
            </p:cNvSpPr>
            <p:nvPr/>
          </p:nvSpPr>
          <p:spPr bwMode="auto">
            <a:xfrm>
              <a:off x="3878" y="1207"/>
              <a:ext cx="289"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b="1"/>
                <a:t>50</a:t>
              </a:r>
              <a:r>
                <a:rPr lang="zh-CN" altLang="en-US" b="1"/>
                <a:t>年代</a:t>
              </a:r>
            </a:p>
          </p:txBody>
        </p:sp>
        <p:sp>
          <p:nvSpPr>
            <p:cNvPr id="65" name="文本框 145528">
              <a:extLst>
                <a:ext uri="{FF2B5EF4-FFF2-40B4-BE49-F238E27FC236}">
                  <a16:creationId xmlns:a16="http://schemas.microsoft.com/office/drawing/2014/main" id="{E70F3289-24BF-46EC-B7D6-39062F8F6EBB}"/>
                </a:ext>
              </a:extLst>
            </p:cNvPr>
            <p:cNvSpPr txBox="1">
              <a:spLocks noChangeArrowheads="1"/>
            </p:cNvSpPr>
            <p:nvPr/>
          </p:nvSpPr>
          <p:spPr bwMode="auto">
            <a:xfrm>
              <a:off x="3878" y="0"/>
              <a:ext cx="289" cy="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b="1"/>
                <a:t>西方发展黄金时代</a:t>
              </a:r>
            </a:p>
          </p:txBody>
        </p:sp>
      </p:grpSp>
      <p:grpSp>
        <p:nvGrpSpPr>
          <p:cNvPr id="66" name="组合 65">
            <a:extLst>
              <a:ext uri="{FF2B5EF4-FFF2-40B4-BE49-F238E27FC236}">
                <a16:creationId xmlns:a16="http://schemas.microsoft.com/office/drawing/2014/main" id="{9F23B8EE-9DC4-4A9F-93C4-A66A3EA732E2}"/>
              </a:ext>
            </a:extLst>
          </p:cNvPr>
          <p:cNvGrpSpPr>
            <a:grpSpLocks/>
          </p:cNvGrpSpPr>
          <p:nvPr/>
        </p:nvGrpSpPr>
        <p:grpSpPr bwMode="auto">
          <a:xfrm>
            <a:off x="7092950" y="1125538"/>
            <a:ext cx="458788" cy="2851150"/>
            <a:chOff x="4422" y="0"/>
            <a:chExt cx="289" cy="1796"/>
          </a:xfrm>
        </p:grpSpPr>
        <p:sp>
          <p:nvSpPr>
            <p:cNvPr id="67" name="文本框 145530">
              <a:extLst>
                <a:ext uri="{FF2B5EF4-FFF2-40B4-BE49-F238E27FC236}">
                  <a16:creationId xmlns:a16="http://schemas.microsoft.com/office/drawing/2014/main" id="{68D20F82-7040-4CCC-9943-00BFD5E20539}"/>
                </a:ext>
              </a:extLst>
            </p:cNvPr>
            <p:cNvSpPr txBox="1">
              <a:spLocks noChangeArrowheads="1"/>
            </p:cNvSpPr>
            <p:nvPr/>
          </p:nvSpPr>
          <p:spPr bwMode="auto">
            <a:xfrm>
              <a:off x="4422" y="1207"/>
              <a:ext cx="289" cy="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b="1"/>
                <a:t>60</a:t>
              </a:r>
              <a:r>
                <a:rPr lang="zh-CN" altLang="en-US" b="1"/>
                <a:t>年代</a:t>
              </a:r>
            </a:p>
          </p:txBody>
        </p:sp>
        <p:sp>
          <p:nvSpPr>
            <p:cNvPr id="68" name="文本框 145531">
              <a:extLst>
                <a:ext uri="{FF2B5EF4-FFF2-40B4-BE49-F238E27FC236}">
                  <a16:creationId xmlns:a16="http://schemas.microsoft.com/office/drawing/2014/main" id="{FBA4B60B-6743-46E5-B440-066A06399536}"/>
                </a:ext>
              </a:extLst>
            </p:cNvPr>
            <p:cNvSpPr txBox="1">
              <a:spLocks noChangeArrowheads="1"/>
            </p:cNvSpPr>
            <p:nvPr/>
          </p:nvSpPr>
          <p:spPr bwMode="auto">
            <a:xfrm>
              <a:off x="4422" y="0"/>
              <a:ext cx="289" cy="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b="1"/>
                <a:t>西方福利国家发展</a:t>
              </a:r>
            </a:p>
          </p:txBody>
        </p:sp>
      </p:grpSp>
      <p:grpSp>
        <p:nvGrpSpPr>
          <p:cNvPr id="69" name="组合 68">
            <a:extLst>
              <a:ext uri="{FF2B5EF4-FFF2-40B4-BE49-F238E27FC236}">
                <a16:creationId xmlns:a16="http://schemas.microsoft.com/office/drawing/2014/main" id="{DF4B096A-9F78-4C02-B02A-D5F116B9AAF4}"/>
              </a:ext>
            </a:extLst>
          </p:cNvPr>
          <p:cNvGrpSpPr>
            <a:grpSpLocks/>
          </p:cNvGrpSpPr>
          <p:nvPr/>
        </p:nvGrpSpPr>
        <p:grpSpPr bwMode="auto">
          <a:xfrm>
            <a:off x="7812088" y="1125538"/>
            <a:ext cx="530225" cy="2951162"/>
            <a:chOff x="4876" y="-17"/>
            <a:chExt cx="334" cy="1859"/>
          </a:xfrm>
        </p:grpSpPr>
        <p:sp>
          <p:nvSpPr>
            <p:cNvPr id="70" name="文本框 145533">
              <a:extLst>
                <a:ext uri="{FF2B5EF4-FFF2-40B4-BE49-F238E27FC236}">
                  <a16:creationId xmlns:a16="http://schemas.microsoft.com/office/drawing/2014/main" id="{D535E7CC-E554-4A8C-B737-41F65A53029C}"/>
                </a:ext>
              </a:extLst>
            </p:cNvPr>
            <p:cNvSpPr txBox="1">
              <a:spLocks noChangeArrowheads="1"/>
            </p:cNvSpPr>
            <p:nvPr/>
          </p:nvSpPr>
          <p:spPr bwMode="auto">
            <a:xfrm>
              <a:off x="4919" y="-17"/>
              <a:ext cx="291" cy="1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b="1" dirty="0"/>
                <a:t>西方“滞胀”时期</a:t>
              </a:r>
            </a:p>
          </p:txBody>
        </p:sp>
        <p:sp>
          <p:nvSpPr>
            <p:cNvPr id="71" name="文本框 145534">
              <a:extLst>
                <a:ext uri="{FF2B5EF4-FFF2-40B4-BE49-F238E27FC236}">
                  <a16:creationId xmlns:a16="http://schemas.microsoft.com/office/drawing/2014/main" id="{7D7636D9-B635-421E-B9E2-F4861E953974}"/>
                </a:ext>
              </a:extLst>
            </p:cNvPr>
            <p:cNvSpPr txBox="1">
              <a:spLocks noChangeArrowheads="1"/>
            </p:cNvSpPr>
            <p:nvPr/>
          </p:nvSpPr>
          <p:spPr bwMode="auto">
            <a:xfrm>
              <a:off x="4876" y="1253"/>
              <a:ext cx="289" cy="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b="1"/>
                <a:t>70</a:t>
              </a:r>
              <a:r>
                <a:rPr lang="zh-CN" altLang="en-US" b="1"/>
                <a:t>年代</a:t>
              </a:r>
            </a:p>
          </p:txBody>
        </p:sp>
      </p:grpSp>
      <p:grpSp>
        <p:nvGrpSpPr>
          <p:cNvPr id="72" name="组合 71">
            <a:extLst>
              <a:ext uri="{FF2B5EF4-FFF2-40B4-BE49-F238E27FC236}">
                <a16:creationId xmlns:a16="http://schemas.microsoft.com/office/drawing/2014/main" id="{F3C370EE-E954-410D-B996-0CCC17397420}"/>
              </a:ext>
            </a:extLst>
          </p:cNvPr>
          <p:cNvGrpSpPr>
            <a:grpSpLocks/>
          </p:cNvGrpSpPr>
          <p:nvPr/>
        </p:nvGrpSpPr>
        <p:grpSpPr bwMode="auto">
          <a:xfrm>
            <a:off x="8601075" y="809015"/>
            <a:ext cx="461963" cy="3196248"/>
            <a:chOff x="5469" y="-3"/>
            <a:chExt cx="291" cy="1845"/>
          </a:xfrm>
        </p:grpSpPr>
        <p:sp>
          <p:nvSpPr>
            <p:cNvPr id="73" name="文本框 145536">
              <a:extLst>
                <a:ext uri="{FF2B5EF4-FFF2-40B4-BE49-F238E27FC236}">
                  <a16:creationId xmlns:a16="http://schemas.microsoft.com/office/drawing/2014/main" id="{7AF7299A-8637-4CBD-9999-4E17048C4474}"/>
                </a:ext>
              </a:extLst>
            </p:cNvPr>
            <p:cNvSpPr txBox="1">
              <a:spLocks noChangeArrowheads="1"/>
            </p:cNvSpPr>
            <p:nvPr/>
          </p:nvSpPr>
          <p:spPr bwMode="auto">
            <a:xfrm>
              <a:off x="5471" y="1253"/>
              <a:ext cx="289" cy="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b="1"/>
                <a:t>90</a:t>
              </a:r>
              <a:r>
                <a:rPr lang="zh-CN" altLang="en-US" b="1"/>
                <a:t>年代</a:t>
              </a:r>
            </a:p>
          </p:txBody>
        </p:sp>
        <p:sp>
          <p:nvSpPr>
            <p:cNvPr id="74" name="文本框 145537">
              <a:extLst>
                <a:ext uri="{FF2B5EF4-FFF2-40B4-BE49-F238E27FC236}">
                  <a16:creationId xmlns:a16="http://schemas.microsoft.com/office/drawing/2014/main" id="{3C23D349-B076-4CB6-8655-1A62311CE1A5}"/>
                </a:ext>
              </a:extLst>
            </p:cNvPr>
            <p:cNvSpPr txBox="1">
              <a:spLocks noChangeArrowheads="1"/>
            </p:cNvSpPr>
            <p:nvPr/>
          </p:nvSpPr>
          <p:spPr bwMode="auto">
            <a:xfrm>
              <a:off x="5469" y="-3"/>
              <a:ext cx="291" cy="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b="1" dirty="0"/>
                <a:t>美国“新经济”时期</a:t>
              </a:r>
            </a:p>
          </p:txBody>
        </p:sp>
      </p:grpSp>
      <p:sp>
        <p:nvSpPr>
          <p:cNvPr id="75" name="直接连接符 145409">
            <a:extLst>
              <a:ext uri="{FF2B5EF4-FFF2-40B4-BE49-F238E27FC236}">
                <a16:creationId xmlns:a16="http://schemas.microsoft.com/office/drawing/2014/main" id="{06C51C9F-C8CF-42BD-9224-4DA96E542D7F}"/>
              </a:ext>
            </a:extLst>
          </p:cNvPr>
          <p:cNvSpPr>
            <a:spLocks noChangeShapeType="1"/>
          </p:cNvSpPr>
          <p:nvPr/>
        </p:nvSpPr>
        <p:spPr bwMode="auto">
          <a:xfrm>
            <a:off x="107950" y="3068638"/>
            <a:ext cx="88566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7" name="Rectangle 3">
            <a:extLst>
              <a:ext uri="{FF2B5EF4-FFF2-40B4-BE49-F238E27FC236}">
                <a16:creationId xmlns:a16="http://schemas.microsoft.com/office/drawing/2014/main" id="{FB389476-C9F1-4F53-AA6B-7E4B12D8131C}"/>
              </a:ext>
            </a:extLst>
          </p:cNvPr>
          <p:cNvSpPr>
            <a:spLocks noChangeArrowheads="1"/>
          </p:cNvSpPr>
          <p:nvPr/>
        </p:nvSpPr>
        <p:spPr bwMode="auto">
          <a:xfrm>
            <a:off x="-120868" y="18256"/>
            <a:ext cx="6205756" cy="6858000"/>
          </a:xfrm>
          <a:prstGeom prst="rect">
            <a:avLst/>
          </a:prstGeom>
          <a:solidFill>
            <a:schemeClr val="accent5">
              <a:lumMod val="40000"/>
              <a:lumOff val="60000"/>
            </a:schemeClr>
          </a:solidFill>
          <a:ln w="9525">
            <a:solidFill>
              <a:schemeClr val="bg1"/>
            </a:solidFill>
            <a:miter lim="800000"/>
            <a:headEnd/>
            <a:tailEnd/>
          </a:ln>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nSpc>
                <a:spcPct val="90000"/>
              </a:lnSpc>
              <a:spcBef>
                <a:spcPct val="20000"/>
              </a:spcBef>
            </a:pPr>
            <a:r>
              <a:rPr lang="zh-CN" altLang="en-US" sz="2800" b="1" dirty="0">
                <a:latin typeface="黑体" panose="02010609060101010101" pitchFamily="49" charset="-122"/>
                <a:ea typeface="黑体" panose="02010609060101010101" pitchFamily="49" charset="-122"/>
              </a:rPr>
              <a:t>中外联系</a:t>
            </a:r>
          </a:p>
          <a:p>
            <a:pPr indent="0" algn="ctr">
              <a:lnSpc>
                <a:spcPts val="1900"/>
              </a:lnSpc>
              <a:spcBef>
                <a:spcPct val="20000"/>
              </a:spcBef>
            </a:pPr>
            <a:r>
              <a:rPr lang="zh-CN" altLang="en-US" sz="2000" b="1" dirty="0">
                <a:latin typeface="黑体" panose="02010609060101010101" pitchFamily="49" charset="-122"/>
                <a:ea typeface="黑体" panose="02010609060101010101" pitchFamily="49" charset="-122"/>
              </a:rPr>
              <a:t>资本主义发展</a:t>
            </a:r>
            <a:endParaRPr lang="en-US" altLang="zh-CN" sz="2000" b="1" dirty="0">
              <a:latin typeface="黑体" panose="02010609060101010101" pitchFamily="49" charset="-122"/>
              <a:ea typeface="黑体" panose="02010609060101010101" pitchFamily="49" charset="-122"/>
            </a:endParaRPr>
          </a:p>
          <a:p>
            <a:pPr indent="0" algn="ctr">
              <a:lnSpc>
                <a:spcPts val="1900"/>
              </a:lnSpc>
              <a:spcBef>
                <a:spcPct val="20000"/>
              </a:spcBef>
            </a:pPr>
            <a:r>
              <a:rPr lang="en-US" altLang="zh-CN" sz="2000" b="1" dirty="0">
                <a:solidFill>
                  <a:srgbClr val="FF0000"/>
                </a:solidFill>
                <a:latin typeface="宋体" panose="02010600030101010101" pitchFamily="2" charset="-122"/>
              </a:rPr>
              <a:t>1</a:t>
            </a:r>
            <a:r>
              <a:rPr lang="zh-CN" altLang="en-US" sz="2000" b="1" dirty="0">
                <a:solidFill>
                  <a:srgbClr val="FF0000"/>
                </a:solidFill>
                <a:latin typeface="宋体" panose="02010600030101010101" pitchFamily="2" charset="-122"/>
              </a:rPr>
              <a:t>、</a:t>
            </a:r>
            <a:r>
              <a:rPr lang="en-US" altLang="zh-CN" sz="2000" b="1" dirty="0">
                <a:solidFill>
                  <a:srgbClr val="FF0000"/>
                </a:solidFill>
                <a:latin typeface="宋体" panose="02010600030101010101" pitchFamily="2" charset="-122"/>
              </a:rPr>
              <a:t>1919—1922</a:t>
            </a:r>
            <a:r>
              <a:rPr lang="zh-CN" altLang="en-US" sz="2000" b="1" dirty="0">
                <a:solidFill>
                  <a:srgbClr val="FF0000"/>
                </a:solidFill>
                <a:latin typeface="宋体" panose="02010600030101010101" pitchFamily="2" charset="-122"/>
              </a:rPr>
              <a:t>：资本主义调整动荡时期。</a:t>
            </a:r>
            <a:r>
              <a:rPr lang="zh-CN" altLang="en-US" sz="2000" b="1" dirty="0">
                <a:solidFill>
                  <a:srgbClr val="0000FF"/>
                </a:solidFill>
                <a:latin typeface="宋体" panose="02010600030101010101" pitchFamily="2" charset="-122"/>
              </a:rPr>
              <a:t>一战后，战胜国重新瓜分世界，建立新国际秩序 “凡尔赛</a:t>
            </a:r>
            <a:r>
              <a:rPr lang="en-US" altLang="zh-CN" sz="2000" b="1" dirty="0">
                <a:solidFill>
                  <a:srgbClr val="0000FF"/>
                </a:solidFill>
                <a:latin typeface="宋体" panose="02010600030101010101" pitchFamily="2" charset="-122"/>
              </a:rPr>
              <a:t>—</a:t>
            </a:r>
            <a:r>
              <a:rPr lang="zh-CN" altLang="en-US" sz="2000" b="1" dirty="0">
                <a:solidFill>
                  <a:srgbClr val="0000FF"/>
                </a:solidFill>
                <a:latin typeface="宋体" panose="02010600030101010101" pitchFamily="2" charset="-122"/>
              </a:rPr>
              <a:t>华盛顿体系”；干涉苏俄革命；无产阶级革命运动高涨（如：五四运动）；被压迫民族解放运动风起云涌（如：土耳其凯末尔领导的资产阶级民族革命、印度甘地领导的国大党第一次非暴力不合作运动）</a:t>
            </a:r>
          </a:p>
          <a:p>
            <a:pPr indent="0">
              <a:lnSpc>
                <a:spcPts val="1900"/>
              </a:lnSpc>
              <a:spcBef>
                <a:spcPct val="20000"/>
              </a:spcBef>
            </a:pPr>
            <a:r>
              <a:rPr lang="en-US" altLang="zh-CN" sz="2000" b="1" dirty="0">
                <a:solidFill>
                  <a:srgbClr val="FF0000"/>
                </a:solidFill>
                <a:latin typeface="宋体" panose="02010600030101010101" pitchFamily="2" charset="-122"/>
              </a:rPr>
              <a:t>2</a:t>
            </a:r>
            <a:r>
              <a:rPr lang="zh-CN" altLang="en-US" sz="2000" b="1" dirty="0">
                <a:solidFill>
                  <a:srgbClr val="FF0000"/>
                </a:solidFill>
                <a:latin typeface="宋体" panose="02010600030101010101" pitchFamily="2" charset="-122"/>
              </a:rPr>
              <a:t>、</a:t>
            </a:r>
            <a:r>
              <a:rPr lang="en-US" altLang="zh-CN" sz="2000" b="1" dirty="0">
                <a:solidFill>
                  <a:srgbClr val="FF0000"/>
                </a:solidFill>
              </a:rPr>
              <a:t>1924—1929</a:t>
            </a:r>
            <a:r>
              <a:rPr lang="zh-CN" altLang="en-US" sz="2000" b="1" dirty="0">
                <a:solidFill>
                  <a:srgbClr val="FF0000"/>
                </a:solidFill>
              </a:rPr>
              <a:t>：资本主义相对稳定发展时期</a:t>
            </a:r>
            <a:r>
              <a:rPr lang="zh-CN" altLang="en-US" sz="2000" b="1" dirty="0">
                <a:solidFill>
                  <a:srgbClr val="0000FF"/>
                </a:solidFill>
              </a:rPr>
              <a:t>。                                                  （如美国“柯立芝繁荣” ）</a:t>
            </a:r>
            <a:endParaRPr lang="en-US" altLang="zh-CN" sz="2000" b="1" dirty="0">
              <a:solidFill>
                <a:srgbClr val="0000FF"/>
              </a:solidFill>
            </a:endParaRPr>
          </a:p>
          <a:p>
            <a:pPr indent="0">
              <a:lnSpc>
                <a:spcPts val="1900"/>
              </a:lnSpc>
              <a:spcBef>
                <a:spcPct val="20000"/>
              </a:spcBef>
            </a:pPr>
            <a:r>
              <a:rPr lang="en-US" altLang="zh-CN" sz="2000" b="1" dirty="0">
                <a:solidFill>
                  <a:srgbClr val="FF0000"/>
                </a:solidFill>
                <a:latin typeface="宋体" panose="02010600030101010101" pitchFamily="2" charset="-122"/>
              </a:rPr>
              <a:t>3</a:t>
            </a:r>
            <a:r>
              <a:rPr lang="zh-CN" altLang="en-US" sz="2000" b="1" dirty="0">
                <a:solidFill>
                  <a:srgbClr val="FF0000"/>
                </a:solidFill>
                <a:latin typeface="宋体" panose="02010600030101010101" pitchFamily="2" charset="-122"/>
              </a:rPr>
              <a:t>、</a:t>
            </a:r>
            <a:r>
              <a:rPr lang="en-US" altLang="zh-CN" sz="2000" b="1" dirty="0">
                <a:solidFill>
                  <a:srgbClr val="FF0000"/>
                </a:solidFill>
              </a:rPr>
              <a:t>1929—1933—1939</a:t>
            </a:r>
            <a:r>
              <a:rPr lang="zh-CN" altLang="en-US" sz="2000" b="1" dirty="0">
                <a:solidFill>
                  <a:srgbClr val="FF0000"/>
                </a:solidFill>
              </a:rPr>
              <a:t>：经济大危机引发政局动荡</a:t>
            </a:r>
            <a:r>
              <a:rPr lang="zh-CN" altLang="en-US" sz="2000" b="1" dirty="0">
                <a:solidFill>
                  <a:srgbClr val="0000FF"/>
                </a:solidFill>
              </a:rPr>
              <a:t>。</a:t>
            </a:r>
          </a:p>
          <a:p>
            <a:pPr indent="0">
              <a:lnSpc>
                <a:spcPts val="1900"/>
              </a:lnSpc>
              <a:spcBef>
                <a:spcPct val="20000"/>
              </a:spcBef>
            </a:pPr>
            <a:r>
              <a:rPr lang="zh-CN" altLang="en-US" sz="2000" b="1" dirty="0">
                <a:solidFill>
                  <a:srgbClr val="0000FF"/>
                </a:solidFill>
              </a:rPr>
              <a:t>   危机下，美国罗斯福“新政”采取国家干预经济政策，维护资产阶级民主政治，而德国和日本先后建立法西斯专政，欧亚战争策源地形成，最后引发二战。</a:t>
            </a:r>
          </a:p>
          <a:p>
            <a:pPr indent="0">
              <a:lnSpc>
                <a:spcPts val="1900"/>
              </a:lnSpc>
              <a:spcBef>
                <a:spcPct val="20000"/>
              </a:spcBef>
            </a:pPr>
            <a:r>
              <a:rPr lang="en-US" altLang="zh-CN" sz="2000" b="1" dirty="0">
                <a:solidFill>
                  <a:srgbClr val="FF0000"/>
                </a:solidFill>
              </a:rPr>
              <a:t>4</a:t>
            </a:r>
            <a:r>
              <a:rPr lang="zh-CN" altLang="en-US" sz="2000" b="1" dirty="0">
                <a:solidFill>
                  <a:srgbClr val="FF0000"/>
                </a:solidFill>
              </a:rPr>
              <a:t>、</a:t>
            </a:r>
            <a:r>
              <a:rPr lang="en-US" altLang="zh-CN" sz="2000" b="1" dirty="0">
                <a:solidFill>
                  <a:srgbClr val="FF0000"/>
                </a:solidFill>
              </a:rPr>
              <a:t>1939—1945</a:t>
            </a:r>
            <a:r>
              <a:rPr lang="zh-CN" altLang="en-US" sz="2000" b="1" dirty="0">
                <a:solidFill>
                  <a:srgbClr val="FF0000"/>
                </a:solidFill>
              </a:rPr>
              <a:t>第二次世界大战</a:t>
            </a:r>
          </a:p>
          <a:p>
            <a:pPr indent="0">
              <a:lnSpc>
                <a:spcPts val="1900"/>
              </a:lnSpc>
              <a:spcBef>
                <a:spcPct val="20000"/>
              </a:spcBef>
            </a:pPr>
            <a:r>
              <a:rPr lang="en-US" altLang="zh-CN" sz="2000" b="1" dirty="0">
                <a:solidFill>
                  <a:srgbClr val="FF0000"/>
                </a:solidFill>
              </a:rPr>
              <a:t>5</a:t>
            </a:r>
            <a:r>
              <a:rPr lang="zh-CN" altLang="en-US" sz="2000" b="1" dirty="0">
                <a:solidFill>
                  <a:srgbClr val="FF0000"/>
                </a:solidFill>
              </a:rPr>
              <a:t>、</a:t>
            </a:r>
            <a:r>
              <a:rPr lang="en-US" altLang="zh-CN" sz="2000" b="1" dirty="0">
                <a:solidFill>
                  <a:srgbClr val="FF0000"/>
                </a:solidFill>
              </a:rPr>
              <a:t>1945—20</a:t>
            </a:r>
            <a:r>
              <a:rPr lang="zh-CN" altLang="en-US" sz="2000" b="1" dirty="0">
                <a:solidFill>
                  <a:srgbClr val="FF0000"/>
                </a:solidFill>
              </a:rPr>
              <a:t>世纪</a:t>
            </a:r>
            <a:r>
              <a:rPr lang="en-US" altLang="zh-CN" sz="2000" b="1" dirty="0">
                <a:solidFill>
                  <a:srgbClr val="FF0000"/>
                </a:solidFill>
              </a:rPr>
              <a:t>90</a:t>
            </a:r>
            <a:r>
              <a:rPr lang="zh-CN" altLang="en-US" sz="2000" b="1" dirty="0">
                <a:solidFill>
                  <a:srgbClr val="FF0000"/>
                </a:solidFill>
              </a:rPr>
              <a:t>年代，战后资本主义的新变化</a:t>
            </a:r>
          </a:p>
          <a:p>
            <a:pPr indent="0">
              <a:lnSpc>
                <a:spcPts val="1900"/>
              </a:lnSpc>
              <a:spcBef>
                <a:spcPct val="20000"/>
              </a:spcBef>
              <a:buFont typeface="Arial" panose="020B0604020202020204" pitchFamily="34" charset="0"/>
              <a:buChar char="•"/>
            </a:pPr>
            <a:r>
              <a:rPr lang="zh-CN" altLang="en-US" sz="2000" b="1" dirty="0">
                <a:solidFill>
                  <a:srgbClr val="0000FF"/>
                </a:solidFill>
              </a:rPr>
              <a:t> </a:t>
            </a:r>
            <a:r>
              <a:rPr lang="zh-CN" altLang="en-US" sz="2000" dirty="0">
                <a:ea typeface="黑体" panose="02010609060101010101" pitchFamily="49" charset="-122"/>
              </a:rPr>
              <a:t>①国家垄断资本主义盛行及发展变化</a:t>
            </a:r>
          </a:p>
          <a:p>
            <a:pPr indent="0">
              <a:lnSpc>
                <a:spcPts val="1900"/>
              </a:lnSpc>
              <a:spcBef>
                <a:spcPct val="20000"/>
              </a:spcBef>
              <a:buFont typeface="Arial" panose="020B0604020202020204" pitchFamily="34" charset="0"/>
              <a:buChar char="•"/>
            </a:pPr>
            <a:r>
              <a:rPr lang="zh-CN" altLang="en-US" sz="2000" dirty="0">
                <a:ea typeface="黑体" panose="02010609060101010101" pitchFamily="49" charset="-122"/>
              </a:rPr>
              <a:t>②福利国家的发展</a:t>
            </a:r>
          </a:p>
          <a:p>
            <a:pPr indent="0">
              <a:lnSpc>
                <a:spcPts val="1900"/>
              </a:lnSpc>
              <a:spcBef>
                <a:spcPct val="20000"/>
              </a:spcBef>
              <a:buFont typeface="Arial" panose="020B0604020202020204" pitchFamily="34" charset="0"/>
              <a:buChar char="•"/>
            </a:pPr>
            <a:r>
              <a:rPr lang="zh-CN" altLang="en-US" sz="2000" dirty="0">
                <a:ea typeface="黑体" panose="02010609060101010101" pitchFamily="49" charset="-122"/>
              </a:rPr>
              <a:t>③第三产业的发展</a:t>
            </a:r>
          </a:p>
          <a:p>
            <a:pPr indent="0">
              <a:lnSpc>
                <a:spcPts val="1900"/>
              </a:lnSpc>
              <a:spcBef>
                <a:spcPct val="20000"/>
              </a:spcBef>
              <a:buFont typeface="Arial" panose="020B0604020202020204" pitchFamily="34" charset="0"/>
              <a:buChar char="•"/>
            </a:pPr>
            <a:r>
              <a:rPr lang="zh-CN" altLang="en-US" sz="2000" dirty="0">
                <a:ea typeface="黑体" panose="02010609060101010101" pitchFamily="49" charset="-122"/>
              </a:rPr>
              <a:t>④“新经济”的问世</a:t>
            </a:r>
          </a:p>
          <a:p>
            <a:pPr indent="0">
              <a:lnSpc>
                <a:spcPts val="1900"/>
              </a:lnSpc>
              <a:spcBef>
                <a:spcPct val="20000"/>
              </a:spcBef>
              <a:buFont typeface="Arial" panose="020B0604020202020204" pitchFamily="34" charset="0"/>
              <a:buChar char="•"/>
            </a:pPr>
            <a:r>
              <a:rPr lang="zh-CN" altLang="en-US" sz="2000" dirty="0">
                <a:ea typeface="黑体" panose="02010609060101010101" pitchFamily="49" charset="-122"/>
              </a:rPr>
              <a:t>⑤人民资本主义和经营者革命</a:t>
            </a:r>
          </a:p>
        </p:txBody>
      </p:sp>
      <p:sp>
        <p:nvSpPr>
          <p:cNvPr id="9218" name="文本框 146437">
            <a:extLst>
              <a:ext uri="{FF2B5EF4-FFF2-40B4-BE49-F238E27FC236}">
                <a16:creationId xmlns:a16="http://schemas.microsoft.com/office/drawing/2014/main" id="{56443752-99BF-4499-ACB3-D7ABD9C094C2}"/>
              </a:ext>
            </a:extLst>
          </p:cNvPr>
          <p:cNvSpPr txBox="1">
            <a:spLocks noChangeArrowheads="1"/>
          </p:cNvSpPr>
          <p:nvPr/>
        </p:nvSpPr>
        <p:spPr bwMode="auto">
          <a:xfrm>
            <a:off x="6732588" y="0"/>
            <a:ext cx="24114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endParaRPr lang="zh-CN" altLang="en-US"/>
          </a:p>
        </p:txBody>
      </p:sp>
      <p:sp>
        <p:nvSpPr>
          <p:cNvPr id="146440" name="矩形 146439">
            <a:extLst>
              <a:ext uri="{FF2B5EF4-FFF2-40B4-BE49-F238E27FC236}">
                <a16:creationId xmlns:a16="http://schemas.microsoft.com/office/drawing/2014/main" id="{C460F063-61B2-4737-A68E-A29EDD25698C}"/>
              </a:ext>
            </a:extLst>
          </p:cNvPr>
          <p:cNvSpPr>
            <a:spLocks noChangeArrowheads="1"/>
          </p:cNvSpPr>
          <p:nvPr/>
        </p:nvSpPr>
        <p:spPr bwMode="auto">
          <a:xfrm>
            <a:off x="6084888" y="0"/>
            <a:ext cx="3059112" cy="6894513"/>
          </a:xfrm>
          <a:prstGeom prst="rect">
            <a:avLst/>
          </a:prstGeom>
          <a:solidFill>
            <a:schemeClr val="accent5">
              <a:lumMod val="60000"/>
              <a:lumOff val="40000"/>
            </a:schemeClr>
          </a:solidFill>
          <a:ln>
            <a:noFill/>
          </a:ln>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90000"/>
              </a:lnSpc>
              <a:spcBef>
                <a:spcPct val="20000"/>
              </a:spcBef>
            </a:pPr>
            <a:r>
              <a:rPr lang="zh-CN" altLang="en-US" b="1" dirty="0">
                <a:latin typeface="黑体" panose="02010609060101010101" pitchFamily="49" charset="-122"/>
                <a:ea typeface="黑体" panose="02010609060101010101" pitchFamily="49" charset="-122"/>
              </a:rPr>
              <a:t>对应中国</a:t>
            </a:r>
          </a:p>
          <a:p>
            <a:pPr>
              <a:lnSpc>
                <a:spcPct val="90000"/>
              </a:lnSpc>
              <a:spcBef>
                <a:spcPct val="20000"/>
              </a:spcBef>
            </a:pPr>
            <a:r>
              <a:rPr lang="en-US" altLang="zh-CN" b="1" dirty="0">
                <a:solidFill>
                  <a:srgbClr val="800000"/>
                </a:solidFill>
              </a:rPr>
              <a:t>1919</a:t>
            </a:r>
            <a:r>
              <a:rPr lang="zh-CN" altLang="en-US" b="1" dirty="0">
                <a:solidFill>
                  <a:srgbClr val="800000"/>
                </a:solidFill>
              </a:rPr>
              <a:t>巴黎和会引发五四运动，我国进入</a:t>
            </a:r>
            <a:r>
              <a:rPr lang="en-US" altLang="zh-CN" b="1" dirty="0">
                <a:solidFill>
                  <a:srgbClr val="800000"/>
                </a:solidFill>
              </a:rPr>
              <a:t>1919—1949</a:t>
            </a:r>
            <a:r>
              <a:rPr lang="zh-CN" altLang="en-US" b="1" dirty="0">
                <a:solidFill>
                  <a:srgbClr val="800000"/>
                </a:solidFill>
              </a:rPr>
              <a:t>新民主主义革命阶段</a:t>
            </a:r>
          </a:p>
          <a:p>
            <a:pPr>
              <a:lnSpc>
                <a:spcPct val="90000"/>
              </a:lnSpc>
              <a:spcBef>
                <a:spcPct val="20000"/>
              </a:spcBef>
            </a:pPr>
            <a:r>
              <a:rPr lang="en-US" altLang="zh-CN" b="1" dirty="0">
                <a:solidFill>
                  <a:srgbClr val="800000"/>
                </a:solidFill>
              </a:rPr>
              <a:t>1921</a:t>
            </a:r>
            <a:r>
              <a:rPr lang="zh-CN" altLang="en-US" b="1" dirty="0">
                <a:solidFill>
                  <a:srgbClr val="800000"/>
                </a:solidFill>
              </a:rPr>
              <a:t>中共成立</a:t>
            </a:r>
          </a:p>
          <a:p>
            <a:pPr>
              <a:lnSpc>
                <a:spcPct val="90000"/>
              </a:lnSpc>
              <a:spcBef>
                <a:spcPct val="20000"/>
              </a:spcBef>
            </a:pPr>
            <a:r>
              <a:rPr lang="en-US" altLang="zh-CN" b="1" dirty="0">
                <a:solidFill>
                  <a:srgbClr val="800000"/>
                </a:solidFill>
              </a:rPr>
              <a:t>1924—1927</a:t>
            </a:r>
            <a:r>
              <a:rPr lang="zh-CN" altLang="en-US" b="1" dirty="0">
                <a:solidFill>
                  <a:srgbClr val="800000"/>
                </a:solidFill>
              </a:rPr>
              <a:t>国民大革命</a:t>
            </a:r>
          </a:p>
          <a:p>
            <a:pPr>
              <a:lnSpc>
                <a:spcPct val="90000"/>
              </a:lnSpc>
              <a:spcBef>
                <a:spcPct val="20000"/>
              </a:spcBef>
            </a:pPr>
            <a:r>
              <a:rPr lang="en-US" altLang="zh-CN" b="1" dirty="0">
                <a:solidFill>
                  <a:srgbClr val="800000"/>
                </a:solidFill>
              </a:rPr>
              <a:t>1927—1937</a:t>
            </a:r>
            <a:r>
              <a:rPr lang="zh-CN" altLang="en-US" b="1" dirty="0">
                <a:solidFill>
                  <a:srgbClr val="800000"/>
                </a:solidFill>
              </a:rPr>
              <a:t>国共第一次对峙                                                </a:t>
            </a:r>
            <a:r>
              <a:rPr lang="zh-CN" altLang="en-US" b="1" dirty="0"/>
              <a:t>◆共产党农村包围城市革命道路的形成</a:t>
            </a:r>
          </a:p>
          <a:p>
            <a:pPr>
              <a:lnSpc>
                <a:spcPct val="90000"/>
              </a:lnSpc>
              <a:spcBef>
                <a:spcPct val="20000"/>
              </a:spcBef>
            </a:pPr>
            <a:r>
              <a:rPr lang="zh-CN" altLang="en-US" b="1" dirty="0"/>
              <a:t>◆国民党前期统治：国民经济建设运动、收回利权斗争、法币改革，税制、关税改革，民族资本主义进一步发展；</a:t>
            </a:r>
          </a:p>
          <a:p>
            <a:pPr>
              <a:lnSpc>
                <a:spcPct val="90000"/>
              </a:lnSpc>
              <a:spcBef>
                <a:spcPct val="20000"/>
              </a:spcBef>
            </a:pPr>
            <a:r>
              <a:rPr lang="zh-CN" altLang="en-US" b="1" dirty="0"/>
              <a:t>◆日本局部侵华发展到全面侵华，中国局部走向联合抗战</a:t>
            </a:r>
            <a:endParaRPr lang="en-US" altLang="zh-CN" b="1" dirty="0"/>
          </a:p>
          <a:p>
            <a:pPr>
              <a:lnSpc>
                <a:spcPct val="90000"/>
              </a:lnSpc>
              <a:spcBef>
                <a:spcPct val="20000"/>
              </a:spcBef>
            </a:pPr>
            <a:r>
              <a:rPr lang="en-US" altLang="zh-CN" b="1" dirty="0"/>
              <a:t>1937—1945</a:t>
            </a:r>
            <a:r>
              <a:rPr lang="zh-CN" altLang="en-US" b="1" dirty="0"/>
              <a:t>全民抗战</a:t>
            </a:r>
          </a:p>
          <a:p>
            <a:pPr>
              <a:lnSpc>
                <a:spcPct val="90000"/>
              </a:lnSpc>
              <a:spcBef>
                <a:spcPct val="20000"/>
              </a:spcBef>
            </a:pPr>
            <a:r>
              <a:rPr lang="en-US" altLang="zh-CN" b="1" dirty="0"/>
              <a:t>1945—1949</a:t>
            </a:r>
            <a:r>
              <a:rPr lang="zh-CN" altLang="en-US" b="1" dirty="0"/>
              <a:t>解放战争</a:t>
            </a:r>
          </a:p>
          <a:p>
            <a:pPr>
              <a:lnSpc>
                <a:spcPct val="90000"/>
              </a:lnSpc>
              <a:spcBef>
                <a:spcPct val="20000"/>
              </a:spcBef>
            </a:pPr>
            <a:r>
              <a:rPr lang="en-US" altLang="zh-CN" b="1" dirty="0"/>
              <a:t>1949—1956</a:t>
            </a:r>
            <a:r>
              <a:rPr lang="zh-CN" altLang="en-US" b="1" dirty="0"/>
              <a:t>向社会主义过渡</a:t>
            </a:r>
          </a:p>
          <a:p>
            <a:pPr>
              <a:lnSpc>
                <a:spcPct val="90000"/>
              </a:lnSpc>
              <a:spcBef>
                <a:spcPct val="20000"/>
              </a:spcBef>
            </a:pPr>
            <a:r>
              <a:rPr lang="en-US" altLang="zh-CN" b="1" dirty="0">
                <a:solidFill>
                  <a:srgbClr val="800000"/>
                </a:solidFill>
              </a:rPr>
              <a:t>1956—1976</a:t>
            </a:r>
            <a:r>
              <a:rPr lang="zh-CN" altLang="en-US" b="1" dirty="0">
                <a:solidFill>
                  <a:srgbClr val="800000"/>
                </a:solidFill>
              </a:rPr>
              <a:t>社会主义建设曲折探索，从照搬到借鉴苏联</a:t>
            </a:r>
            <a:endParaRPr lang="en-US" altLang="zh-CN" b="1" dirty="0">
              <a:solidFill>
                <a:srgbClr val="800000"/>
              </a:solidFill>
            </a:endParaRPr>
          </a:p>
          <a:p>
            <a:pPr>
              <a:lnSpc>
                <a:spcPct val="90000"/>
              </a:lnSpc>
              <a:spcBef>
                <a:spcPct val="20000"/>
              </a:spcBef>
            </a:pPr>
            <a:r>
              <a:rPr lang="en-US" altLang="zh-CN" b="1" dirty="0">
                <a:solidFill>
                  <a:srgbClr val="800000"/>
                </a:solidFill>
              </a:rPr>
              <a:t>1978—</a:t>
            </a:r>
            <a:r>
              <a:rPr lang="zh-CN" altLang="en-US" b="1" dirty="0">
                <a:solidFill>
                  <a:srgbClr val="800000"/>
                </a:solidFill>
              </a:rPr>
              <a:t>改革开放时期，借鉴西方，形成中国特色社会主义</a:t>
            </a:r>
            <a:endParaRPr lang="en-US" altLang="zh-CN" b="1" dirty="0">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6437"/>
                                        </p:tgtEl>
                                        <p:attrNameLst>
                                          <p:attrName>style.visibility</p:attrName>
                                        </p:attrNameLst>
                                      </p:cBhvr>
                                      <p:to>
                                        <p:strVal val="visible"/>
                                      </p:to>
                                    </p:set>
                                    <p:animEffect transition="in" filter="blinds(horizontal)">
                                      <p:cBhvr>
                                        <p:cTn id="7" dur="500"/>
                                        <p:tgtEl>
                                          <p:spTgt spid="146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6440"/>
                                        </p:tgtEl>
                                        <p:attrNameLst>
                                          <p:attrName>style.visibility</p:attrName>
                                        </p:attrNameLst>
                                      </p:cBhvr>
                                      <p:to>
                                        <p:strVal val="visible"/>
                                      </p:to>
                                    </p:set>
                                    <p:animEffect transition="in" filter="blinds(horizontal)">
                                      <p:cBhvr>
                                        <p:cTn id="12" dur="500"/>
                                        <p:tgtEl>
                                          <p:spTgt spid="146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animBg="1"/>
      <p:bldP spid="1464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8F7BEE7-BC6F-4C12-B7B4-46FA7B5016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17088" y="832397"/>
            <a:ext cx="6659181" cy="4994386"/>
          </a:xfrm>
          <a:prstGeom prst="rect">
            <a:avLst/>
          </a:prstGeom>
        </p:spPr>
      </p:pic>
      <p:pic>
        <p:nvPicPr>
          <p:cNvPr id="6" name="图片 5">
            <a:extLst>
              <a:ext uri="{FF2B5EF4-FFF2-40B4-BE49-F238E27FC236}">
                <a16:creationId xmlns:a16="http://schemas.microsoft.com/office/drawing/2014/main" id="{B9CEF4F7-86DD-4A4E-86A3-36669A5318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9006" y="836230"/>
            <a:ext cx="7160173" cy="5370130"/>
          </a:xfrm>
          <a:prstGeom prst="rect">
            <a:avLst/>
          </a:prstGeom>
        </p:spPr>
      </p:pic>
    </p:spTree>
    <p:extLst>
      <p:ext uri="{BB962C8B-B14F-4D97-AF65-F5344CB8AC3E}">
        <p14:creationId xmlns:p14="http://schemas.microsoft.com/office/powerpoint/2010/main" val="335566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244A978-2AB8-4BE0-93B9-265E861592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7265" y="1362402"/>
            <a:ext cx="5896303" cy="4422227"/>
          </a:xfrm>
          <a:prstGeom prst="rect">
            <a:avLst/>
          </a:prstGeom>
        </p:spPr>
      </p:pic>
      <p:pic>
        <p:nvPicPr>
          <p:cNvPr id="6" name="图片 5">
            <a:extLst>
              <a:ext uri="{FF2B5EF4-FFF2-40B4-BE49-F238E27FC236}">
                <a16:creationId xmlns:a16="http://schemas.microsoft.com/office/drawing/2014/main" id="{7280ED3F-02F5-47C9-A4D1-FD94727873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002800" y="1412655"/>
            <a:ext cx="5762294" cy="4321721"/>
          </a:xfrm>
          <a:prstGeom prst="rect">
            <a:avLst/>
          </a:prstGeom>
        </p:spPr>
      </p:pic>
    </p:spTree>
    <p:extLst>
      <p:ext uri="{BB962C8B-B14F-4D97-AF65-F5344CB8AC3E}">
        <p14:creationId xmlns:p14="http://schemas.microsoft.com/office/powerpoint/2010/main" val="349525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64AC157-427B-42D5-A2E4-5FF62B64773D}"/>
              </a:ext>
            </a:extLst>
          </p:cNvPr>
          <p:cNvSpPr/>
          <p:nvPr/>
        </p:nvSpPr>
        <p:spPr>
          <a:xfrm>
            <a:off x="409903" y="1972242"/>
            <a:ext cx="8177047" cy="1692771"/>
          </a:xfrm>
          <a:prstGeom prst="rect">
            <a:avLst/>
          </a:prstGeom>
          <a:solidFill>
            <a:schemeClr val="accent5">
              <a:lumMod val="60000"/>
              <a:lumOff val="40000"/>
            </a:schemeClr>
          </a:solidFill>
        </p:spPr>
        <p:txBody>
          <a:bodyPr wrap="square">
            <a:spAutoFit/>
          </a:bodyPr>
          <a:lstStyle/>
          <a:p>
            <a:r>
              <a:rPr lang="en-US" altLang="zh-CN" sz="36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2</a:t>
            </a:r>
            <a:r>
              <a:rPr lang="zh-CN" altLang="zh-CN" sz="36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、基于关键能力提升的二轮复习设想</a:t>
            </a:r>
            <a:r>
              <a:rPr lang="zh-CN" altLang="zh-CN" sz="3600" b="1" i="1" kern="100" dirty="0">
                <a:solidFill>
                  <a:schemeClr val="bg1"/>
                </a:solidFill>
                <a:latin typeface="Calibri" panose="020F0502020204030204" pitchFamily="34" charset="0"/>
                <a:cs typeface="Times New Roman" panose="02020603050405020304" pitchFamily="18" charset="0"/>
              </a:rPr>
              <a:t>（</a:t>
            </a:r>
            <a:r>
              <a:rPr lang="en-US" altLang="zh-CN" sz="3600" b="1" i="1" kern="100" dirty="0">
                <a:solidFill>
                  <a:schemeClr val="bg1"/>
                </a:solidFill>
                <a:latin typeface="Calibri" panose="020F0502020204030204" pitchFamily="34" charset="0"/>
                <a:cs typeface="Times New Roman" panose="02020603050405020304" pitchFamily="18" charset="0"/>
              </a:rPr>
              <a:t>2019</a:t>
            </a:r>
            <a:r>
              <a:rPr lang="zh-CN" altLang="zh-CN" sz="3600" b="1" i="1" kern="100" dirty="0">
                <a:solidFill>
                  <a:schemeClr val="bg1"/>
                </a:solidFill>
                <a:latin typeface="Calibri" panose="020F0502020204030204" pitchFamily="34" charset="0"/>
                <a:cs typeface="Times New Roman" panose="02020603050405020304" pitchFamily="18" charset="0"/>
              </a:rPr>
              <a:t>年</a:t>
            </a:r>
            <a:r>
              <a:rPr lang="en-US" altLang="zh-CN" sz="3600" b="1" i="1" kern="100" dirty="0">
                <a:solidFill>
                  <a:schemeClr val="bg1"/>
                </a:solidFill>
                <a:latin typeface="Calibri" panose="020F0502020204030204" pitchFamily="34" charset="0"/>
                <a:cs typeface="Times New Roman" panose="02020603050405020304" pitchFamily="18" charset="0"/>
              </a:rPr>
              <a:t>2</a:t>
            </a:r>
            <a:r>
              <a:rPr lang="zh-CN" altLang="zh-CN" sz="3600" b="1" i="1" kern="100" dirty="0">
                <a:solidFill>
                  <a:schemeClr val="bg1"/>
                </a:solidFill>
                <a:latin typeface="Calibri" panose="020F0502020204030204" pitchFamily="34" charset="0"/>
                <a:cs typeface="Times New Roman" panose="02020603050405020304" pitchFamily="18" charset="0"/>
              </a:rPr>
              <a:t>月</a:t>
            </a:r>
            <a:r>
              <a:rPr lang="en-US" altLang="zh-CN" sz="3600" b="1" i="1" kern="100" dirty="0">
                <a:solidFill>
                  <a:schemeClr val="bg1"/>
                </a:solidFill>
                <a:latin typeface="宋体" panose="02010600030101010101" pitchFamily="2" charset="-122"/>
                <a:cs typeface="Times New Roman" panose="02020603050405020304" pitchFamily="18" charset="0"/>
              </a:rPr>
              <a:t>-2019</a:t>
            </a:r>
            <a:r>
              <a:rPr lang="zh-CN" altLang="zh-CN" sz="3600" b="1" i="1" kern="100" dirty="0">
                <a:solidFill>
                  <a:schemeClr val="bg1"/>
                </a:solidFill>
                <a:latin typeface="Calibri" panose="020F0502020204030204" pitchFamily="34" charset="0"/>
                <a:cs typeface="Times New Roman" panose="02020603050405020304" pitchFamily="18" charset="0"/>
              </a:rPr>
              <a:t>年</a:t>
            </a:r>
            <a:r>
              <a:rPr lang="en-US" altLang="zh-CN" sz="3600" b="1" i="1" kern="100" dirty="0">
                <a:solidFill>
                  <a:schemeClr val="bg1"/>
                </a:solidFill>
                <a:latin typeface="Calibri" panose="020F0502020204030204" pitchFamily="34" charset="0"/>
                <a:cs typeface="Times New Roman" panose="02020603050405020304" pitchFamily="18" charset="0"/>
              </a:rPr>
              <a:t>4</a:t>
            </a:r>
            <a:r>
              <a:rPr lang="zh-CN" altLang="zh-CN" sz="3600" b="1" i="1" kern="100" dirty="0">
                <a:solidFill>
                  <a:schemeClr val="bg1"/>
                </a:solidFill>
                <a:latin typeface="Calibri" panose="020F0502020204030204" pitchFamily="34" charset="0"/>
                <a:cs typeface="Times New Roman" panose="02020603050405020304" pitchFamily="18" charset="0"/>
              </a:rPr>
              <a:t>月）</a:t>
            </a:r>
            <a:endParaRPr lang="zh-CN" altLang="zh-CN" sz="2400" kern="100" dirty="0">
              <a:solidFill>
                <a:schemeClr val="bg1"/>
              </a:solidFill>
              <a:latin typeface="Calibri" panose="020F0502020204030204" pitchFamily="34" charset="0"/>
              <a:cs typeface="Times New Roman" panose="02020603050405020304" pitchFamily="18" charset="0"/>
            </a:endParaRPr>
          </a:p>
          <a:p>
            <a:pPr indent="892175" algn="r">
              <a:spcAft>
                <a:spcPts val="0"/>
              </a:spcAft>
            </a:pPr>
            <a:r>
              <a:rPr lang="en-US" altLang="zh-CN" sz="3200" b="1" kern="100" dirty="0">
                <a:solidFill>
                  <a:schemeClr val="bg1"/>
                </a:solidFill>
                <a:latin typeface="宋体" panose="02010600030101010101" pitchFamily="2" charset="-122"/>
                <a:cs typeface="Times New Roman" panose="02020603050405020304" pitchFamily="18" charset="0"/>
              </a:rPr>
              <a:t>——</a:t>
            </a:r>
            <a:r>
              <a:rPr lang="zh-CN" altLang="zh-CN" sz="3200" b="1" kern="100" dirty="0">
                <a:solidFill>
                  <a:schemeClr val="bg1"/>
                </a:solidFill>
                <a:latin typeface="Calibri" panose="020F0502020204030204" pitchFamily="34" charset="0"/>
                <a:cs typeface="Times New Roman" panose="02020603050405020304" pitchFamily="18" charset="0"/>
              </a:rPr>
              <a:t>真题归类、领会立意、把握考点</a:t>
            </a:r>
            <a:endParaRPr lang="zh-CN" altLang="zh-CN" sz="2000" kern="1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68240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92">
            <a:extLst>
              <a:ext uri="{FF2B5EF4-FFF2-40B4-BE49-F238E27FC236}">
                <a16:creationId xmlns:a16="http://schemas.microsoft.com/office/drawing/2014/main" id="{F7DE80AD-9876-4DA0-ADF6-3759306E1481}"/>
              </a:ext>
            </a:extLst>
          </p:cNvPr>
          <p:cNvSpPr txBox="1">
            <a:spLocks noChangeArrowheads="1"/>
          </p:cNvSpPr>
          <p:nvPr/>
        </p:nvSpPr>
        <p:spPr bwMode="auto">
          <a:xfrm>
            <a:off x="1115484" y="1892300"/>
            <a:ext cx="1667933" cy="533400"/>
          </a:xfrm>
          <a:prstGeom prst="rect">
            <a:avLst/>
          </a:prstGeom>
          <a:solidFill>
            <a:schemeClr val="accent5">
              <a:lumMod val="60000"/>
              <a:lumOff val="40000"/>
            </a:schemeClr>
          </a:solidFill>
          <a:ln w="9525">
            <a:noFill/>
            <a:miter lim="800000"/>
          </a:ln>
        </p:spPr>
        <p:txBody>
          <a:bodyPr lIns="121917" tIns="60958" rIns="121917" bIns="60958">
            <a:spAutoFit/>
          </a:bodyPr>
          <a:lstStyle/>
          <a:p>
            <a:pPr eaLnBrk="0" hangingPunct="0">
              <a:spcBef>
                <a:spcPct val="50000"/>
              </a:spcBef>
            </a:pPr>
            <a:r>
              <a:rPr lang="zh-CN" altLang="en-US" sz="2700" b="1">
                <a:solidFill>
                  <a:schemeClr val="bg1"/>
                </a:solidFill>
                <a:ea typeface="微软雅黑" panose="020B0503020204020204" charset="-122"/>
                <a:cs typeface="微软雅黑" panose="020B0503020204020204" charset="-122"/>
              </a:rPr>
              <a:t>查漏补缺</a:t>
            </a:r>
          </a:p>
        </p:txBody>
      </p:sp>
      <p:sp>
        <p:nvSpPr>
          <p:cNvPr id="4" name="Text Box 193">
            <a:extLst>
              <a:ext uri="{FF2B5EF4-FFF2-40B4-BE49-F238E27FC236}">
                <a16:creationId xmlns:a16="http://schemas.microsoft.com/office/drawing/2014/main" id="{5DB0EA72-E161-4B22-84CE-2E1E6A2FDB61}"/>
              </a:ext>
            </a:extLst>
          </p:cNvPr>
          <p:cNvSpPr txBox="1">
            <a:spLocks noChangeArrowheads="1"/>
          </p:cNvSpPr>
          <p:nvPr/>
        </p:nvSpPr>
        <p:spPr bwMode="auto">
          <a:xfrm>
            <a:off x="2882900" y="1797051"/>
            <a:ext cx="5664200" cy="677104"/>
          </a:xfrm>
          <a:prstGeom prst="rect">
            <a:avLst/>
          </a:prstGeom>
          <a:noFill/>
          <a:ln w="9525">
            <a:noFill/>
            <a:miter lim="800000"/>
          </a:ln>
        </p:spPr>
        <p:txBody>
          <a:bodyPr wrap="square" lIns="121917" tIns="60958" rIns="121917" bIns="60958">
            <a:spAutoFit/>
          </a:bodyPr>
          <a:lstStyle/>
          <a:p>
            <a:pPr eaLnBrk="0" hangingPunct="0">
              <a:spcBef>
                <a:spcPct val="50000"/>
              </a:spcBef>
            </a:pPr>
            <a:r>
              <a:rPr lang="zh-CN" altLang="en-US" b="1" dirty="0">
                <a:ea typeface="微软雅黑" panose="020B0503020204020204" charset="-122"/>
                <a:cs typeface="微软雅黑" panose="020B0503020204020204" charset="-122"/>
              </a:rPr>
              <a:t>通过专题知识和习题训练对一轮基础知识进行查漏补缺 </a:t>
            </a:r>
          </a:p>
        </p:txBody>
      </p:sp>
      <p:sp>
        <p:nvSpPr>
          <p:cNvPr id="5" name="Text Box 194">
            <a:extLst>
              <a:ext uri="{FF2B5EF4-FFF2-40B4-BE49-F238E27FC236}">
                <a16:creationId xmlns:a16="http://schemas.microsoft.com/office/drawing/2014/main" id="{E0F322E2-82CE-482A-9276-386BB81E6AB4}"/>
              </a:ext>
            </a:extLst>
          </p:cNvPr>
          <p:cNvSpPr txBox="1">
            <a:spLocks noChangeArrowheads="1"/>
          </p:cNvSpPr>
          <p:nvPr/>
        </p:nvSpPr>
        <p:spPr bwMode="auto">
          <a:xfrm>
            <a:off x="1145118" y="2891367"/>
            <a:ext cx="1642533" cy="533400"/>
          </a:xfrm>
          <a:prstGeom prst="rect">
            <a:avLst/>
          </a:prstGeom>
          <a:solidFill>
            <a:schemeClr val="accent5">
              <a:lumMod val="60000"/>
              <a:lumOff val="40000"/>
            </a:schemeClr>
          </a:solidFill>
          <a:ln w="9525">
            <a:noFill/>
            <a:miter lim="800000"/>
          </a:ln>
        </p:spPr>
        <p:txBody>
          <a:bodyPr lIns="121917" tIns="60958" rIns="121917" bIns="60958">
            <a:spAutoFit/>
          </a:bodyPr>
          <a:lstStyle/>
          <a:p>
            <a:pPr eaLnBrk="0" hangingPunct="0">
              <a:spcBef>
                <a:spcPct val="50000"/>
              </a:spcBef>
            </a:pPr>
            <a:r>
              <a:rPr lang="zh-CN" altLang="en-US" sz="2700" b="1">
                <a:solidFill>
                  <a:schemeClr val="bg1"/>
                </a:solidFill>
                <a:ea typeface="微软雅黑" panose="020B0503020204020204" charset="-122"/>
                <a:cs typeface="微软雅黑" panose="020B0503020204020204" charset="-122"/>
              </a:rPr>
              <a:t>突出重点</a:t>
            </a:r>
          </a:p>
        </p:txBody>
      </p:sp>
      <p:sp>
        <p:nvSpPr>
          <p:cNvPr id="6" name="Text Box 195">
            <a:extLst>
              <a:ext uri="{FF2B5EF4-FFF2-40B4-BE49-F238E27FC236}">
                <a16:creationId xmlns:a16="http://schemas.microsoft.com/office/drawing/2014/main" id="{E0384996-50EC-4DCA-8DEC-2B78718741B1}"/>
              </a:ext>
            </a:extLst>
          </p:cNvPr>
          <p:cNvSpPr txBox="1">
            <a:spLocks noChangeArrowheads="1"/>
          </p:cNvSpPr>
          <p:nvPr/>
        </p:nvSpPr>
        <p:spPr bwMode="auto">
          <a:xfrm>
            <a:off x="2882901" y="2800351"/>
            <a:ext cx="5473700" cy="677104"/>
          </a:xfrm>
          <a:prstGeom prst="rect">
            <a:avLst/>
          </a:prstGeom>
          <a:noFill/>
          <a:ln w="9525">
            <a:noFill/>
            <a:miter lim="800000"/>
          </a:ln>
        </p:spPr>
        <p:txBody>
          <a:bodyPr lIns="121917" tIns="60958" rIns="121917" bIns="60958">
            <a:spAutoFit/>
          </a:bodyPr>
          <a:lstStyle/>
          <a:p>
            <a:pPr eaLnBrk="0" hangingPunct="0">
              <a:spcBef>
                <a:spcPct val="50000"/>
              </a:spcBef>
            </a:pPr>
            <a:r>
              <a:rPr lang="zh-CN" altLang="en-US" b="1">
                <a:ea typeface="微软雅黑" panose="020B0503020204020204" charset="-122"/>
                <a:cs typeface="微软雅黑" panose="020B0503020204020204" charset="-122"/>
              </a:rPr>
              <a:t>二轮会加大高频考点和重点知识的训练，不再面面俱到 </a:t>
            </a:r>
          </a:p>
        </p:txBody>
      </p:sp>
      <p:sp>
        <p:nvSpPr>
          <p:cNvPr id="7" name="Text Box 196">
            <a:extLst>
              <a:ext uri="{FF2B5EF4-FFF2-40B4-BE49-F238E27FC236}">
                <a16:creationId xmlns:a16="http://schemas.microsoft.com/office/drawing/2014/main" id="{E86D2D2C-BD3E-4038-BBB1-11FCE497BC9E}"/>
              </a:ext>
            </a:extLst>
          </p:cNvPr>
          <p:cNvSpPr txBox="1">
            <a:spLocks noChangeArrowheads="1"/>
          </p:cNvSpPr>
          <p:nvPr/>
        </p:nvSpPr>
        <p:spPr bwMode="auto">
          <a:xfrm>
            <a:off x="1115484" y="3752851"/>
            <a:ext cx="1667933" cy="533400"/>
          </a:xfrm>
          <a:prstGeom prst="rect">
            <a:avLst/>
          </a:prstGeom>
          <a:solidFill>
            <a:schemeClr val="accent5">
              <a:lumMod val="60000"/>
              <a:lumOff val="40000"/>
            </a:schemeClr>
          </a:solidFill>
          <a:ln w="9525">
            <a:noFill/>
            <a:miter lim="800000"/>
          </a:ln>
        </p:spPr>
        <p:txBody>
          <a:bodyPr lIns="121917" tIns="60958" rIns="121917" bIns="60958">
            <a:spAutoFit/>
          </a:bodyPr>
          <a:lstStyle/>
          <a:p>
            <a:pPr eaLnBrk="0" hangingPunct="0">
              <a:spcBef>
                <a:spcPct val="50000"/>
              </a:spcBef>
            </a:pPr>
            <a:r>
              <a:rPr lang="zh-CN" altLang="en-US" sz="2700" b="1">
                <a:solidFill>
                  <a:schemeClr val="bg1"/>
                </a:solidFill>
                <a:ea typeface="微软雅黑" panose="020B0503020204020204" charset="-122"/>
                <a:cs typeface="微软雅黑" panose="020B0503020204020204" charset="-122"/>
              </a:rPr>
              <a:t>网络整合</a:t>
            </a:r>
          </a:p>
        </p:txBody>
      </p:sp>
      <p:sp>
        <p:nvSpPr>
          <p:cNvPr id="8" name="Text Box 197">
            <a:extLst>
              <a:ext uri="{FF2B5EF4-FFF2-40B4-BE49-F238E27FC236}">
                <a16:creationId xmlns:a16="http://schemas.microsoft.com/office/drawing/2014/main" id="{ECEB5EB1-B282-4FD2-8729-6338507E98CD}"/>
              </a:ext>
            </a:extLst>
          </p:cNvPr>
          <p:cNvSpPr txBox="1">
            <a:spLocks noChangeArrowheads="1"/>
          </p:cNvSpPr>
          <p:nvPr/>
        </p:nvSpPr>
        <p:spPr bwMode="auto">
          <a:xfrm>
            <a:off x="2876551" y="3657601"/>
            <a:ext cx="5670549" cy="677104"/>
          </a:xfrm>
          <a:prstGeom prst="rect">
            <a:avLst/>
          </a:prstGeom>
          <a:noFill/>
          <a:ln w="9525">
            <a:noFill/>
            <a:miter lim="800000"/>
          </a:ln>
        </p:spPr>
        <p:txBody>
          <a:bodyPr lIns="121917" tIns="60958" rIns="121917" bIns="60958">
            <a:spAutoFit/>
          </a:bodyPr>
          <a:lstStyle/>
          <a:p>
            <a:pPr eaLnBrk="0" hangingPunct="0">
              <a:spcBef>
                <a:spcPct val="50000"/>
              </a:spcBef>
            </a:pPr>
            <a:r>
              <a:rPr lang="zh-CN" altLang="en-US" b="1">
                <a:ea typeface="微软雅黑" panose="020B0503020204020204" charset="-122"/>
                <a:cs typeface="微软雅黑" panose="020B0503020204020204" charset="-122"/>
              </a:rPr>
              <a:t>知识的纵横整合，加深对通史体系的建构，形成网络化、体系化的思维</a:t>
            </a:r>
          </a:p>
        </p:txBody>
      </p:sp>
      <p:sp>
        <p:nvSpPr>
          <p:cNvPr id="9" name="Rectangle 198">
            <a:extLst>
              <a:ext uri="{FF2B5EF4-FFF2-40B4-BE49-F238E27FC236}">
                <a16:creationId xmlns:a16="http://schemas.microsoft.com/office/drawing/2014/main" id="{69E1FDDA-44E0-4F41-AEF2-4A0D8F2A5FCD}"/>
              </a:ext>
            </a:extLst>
          </p:cNvPr>
          <p:cNvSpPr>
            <a:spLocks noChangeArrowheads="1"/>
          </p:cNvSpPr>
          <p:nvPr/>
        </p:nvSpPr>
        <p:spPr bwMode="auto">
          <a:xfrm>
            <a:off x="1155700" y="4658784"/>
            <a:ext cx="1627717" cy="533400"/>
          </a:xfrm>
          <a:prstGeom prst="rect">
            <a:avLst/>
          </a:prstGeom>
          <a:solidFill>
            <a:schemeClr val="accent5">
              <a:lumMod val="60000"/>
              <a:lumOff val="40000"/>
            </a:schemeClr>
          </a:solidFill>
          <a:ln w="9525">
            <a:noFill/>
            <a:miter lim="800000"/>
          </a:ln>
        </p:spPr>
        <p:txBody>
          <a:bodyPr lIns="121917" tIns="60958" rIns="121917" bIns="60958">
            <a:spAutoFit/>
          </a:bodyPr>
          <a:lstStyle/>
          <a:p>
            <a:pPr eaLnBrk="0" hangingPunct="0">
              <a:spcBef>
                <a:spcPct val="50000"/>
              </a:spcBef>
            </a:pPr>
            <a:r>
              <a:rPr lang="zh-CN" altLang="en-US" sz="2700" b="1">
                <a:solidFill>
                  <a:schemeClr val="bg1"/>
                </a:solidFill>
                <a:ea typeface="微软雅黑" panose="020B0503020204020204" charset="-122"/>
                <a:cs typeface="微软雅黑" panose="020B0503020204020204" charset="-122"/>
              </a:rPr>
              <a:t>强化规范 </a:t>
            </a:r>
          </a:p>
        </p:txBody>
      </p:sp>
      <p:sp>
        <p:nvSpPr>
          <p:cNvPr id="10" name="Text Box 199">
            <a:extLst>
              <a:ext uri="{FF2B5EF4-FFF2-40B4-BE49-F238E27FC236}">
                <a16:creationId xmlns:a16="http://schemas.microsoft.com/office/drawing/2014/main" id="{D4EBB5D6-23EC-413E-B73F-570F7D9D655D}"/>
              </a:ext>
            </a:extLst>
          </p:cNvPr>
          <p:cNvSpPr txBox="1">
            <a:spLocks noChangeArrowheads="1"/>
          </p:cNvSpPr>
          <p:nvPr/>
        </p:nvSpPr>
        <p:spPr bwMode="auto">
          <a:xfrm>
            <a:off x="2855384" y="4616451"/>
            <a:ext cx="5596467" cy="677104"/>
          </a:xfrm>
          <a:prstGeom prst="rect">
            <a:avLst/>
          </a:prstGeom>
          <a:noFill/>
          <a:ln w="9525">
            <a:noFill/>
            <a:miter lim="800000"/>
          </a:ln>
        </p:spPr>
        <p:txBody>
          <a:bodyPr lIns="121917" tIns="60958" rIns="121917" bIns="60958">
            <a:spAutoFit/>
          </a:bodyPr>
          <a:lstStyle/>
          <a:p>
            <a:pPr eaLnBrk="0" hangingPunct="0">
              <a:spcBef>
                <a:spcPct val="50000"/>
              </a:spcBef>
            </a:pPr>
            <a:r>
              <a:rPr lang="zh-CN" altLang="en-US" b="1">
                <a:ea typeface="微软雅黑" panose="020B0503020204020204" charset="-122"/>
                <a:cs typeface="微软雅黑" panose="020B0503020204020204" charset="-122"/>
              </a:rPr>
              <a:t>知识理解与表述的规范、审题与答题的规范、学科思维规范 </a:t>
            </a:r>
          </a:p>
        </p:txBody>
      </p:sp>
      <p:sp>
        <p:nvSpPr>
          <p:cNvPr id="11" name="Text Box 202">
            <a:extLst>
              <a:ext uri="{FF2B5EF4-FFF2-40B4-BE49-F238E27FC236}">
                <a16:creationId xmlns:a16="http://schemas.microsoft.com/office/drawing/2014/main" id="{F6D01622-567F-48A3-AE3F-F85C188F3B76}"/>
              </a:ext>
            </a:extLst>
          </p:cNvPr>
          <p:cNvSpPr txBox="1">
            <a:spLocks noChangeArrowheads="1"/>
          </p:cNvSpPr>
          <p:nvPr/>
        </p:nvSpPr>
        <p:spPr bwMode="auto">
          <a:xfrm>
            <a:off x="1145117" y="5575301"/>
            <a:ext cx="1710267" cy="538605"/>
          </a:xfrm>
          <a:prstGeom prst="rect">
            <a:avLst/>
          </a:prstGeom>
          <a:solidFill>
            <a:schemeClr val="accent5">
              <a:lumMod val="60000"/>
              <a:lumOff val="40000"/>
            </a:schemeClr>
          </a:solidFill>
          <a:ln w="9525">
            <a:noFill/>
            <a:miter lim="800000"/>
          </a:ln>
        </p:spPr>
        <p:txBody>
          <a:bodyPr wrap="square" lIns="121917" tIns="60958" rIns="121917" bIns="60958">
            <a:spAutoFit/>
          </a:bodyPr>
          <a:lstStyle/>
          <a:p>
            <a:pPr eaLnBrk="0" hangingPunct="0">
              <a:spcBef>
                <a:spcPct val="50000"/>
              </a:spcBef>
            </a:pPr>
            <a:r>
              <a:rPr lang="zh-CN" altLang="en-US" sz="2700" b="1" dirty="0">
                <a:solidFill>
                  <a:schemeClr val="bg1"/>
                </a:solidFill>
                <a:ea typeface="微软雅黑" panose="020B0503020204020204" charset="-122"/>
                <a:cs typeface="微软雅黑" panose="020B0503020204020204" charset="-122"/>
              </a:rPr>
              <a:t>得分意识</a:t>
            </a:r>
          </a:p>
        </p:txBody>
      </p:sp>
      <p:sp>
        <p:nvSpPr>
          <p:cNvPr id="12" name="Text Box 203">
            <a:extLst>
              <a:ext uri="{FF2B5EF4-FFF2-40B4-BE49-F238E27FC236}">
                <a16:creationId xmlns:a16="http://schemas.microsoft.com/office/drawing/2014/main" id="{22136C6D-FA07-4018-9478-05A5ED438BA6}"/>
              </a:ext>
            </a:extLst>
          </p:cNvPr>
          <p:cNvSpPr txBox="1">
            <a:spLocks noChangeArrowheads="1"/>
          </p:cNvSpPr>
          <p:nvPr/>
        </p:nvSpPr>
        <p:spPr bwMode="auto">
          <a:xfrm>
            <a:off x="2832101" y="5577417"/>
            <a:ext cx="5524500" cy="677104"/>
          </a:xfrm>
          <a:prstGeom prst="rect">
            <a:avLst/>
          </a:prstGeom>
          <a:noFill/>
          <a:ln w="9525">
            <a:noFill/>
            <a:miter lim="800000"/>
          </a:ln>
        </p:spPr>
        <p:txBody>
          <a:bodyPr lIns="121917" tIns="60958" rIns="121917" bIns="60958">
            <a:spAutoFit/>
          </a:bodyPr>
          <a:lstStyle/>
          <a:p>
            <a:pPr eaLnBrk="0" hangingPunct="0">
              <a:spcBef>
                <a:spcPct val="50000"/>
              </a:spcBef>
            </a:pPr>
            <a:r>
              <a:rPr lang="zh-CN" altLang="en-US" b="1">
                <a:ea typeface="微软雅黑" panose="020B0503020204020204" charset="-122"/>
                <a:cs typeface="微软雅黑" panose="020B0503020204020204" charset="-122"/>
              </a:rPr>
              <a:t>实现由学生向考生身份的转化，进一步提高我们的解题技巧和得分能力 </a:t>
            </a:r>
          </a:p>
        </p:txBody>
      </p:sp>
      <p:sp>
        <p:nvSpPr>
          <p:cNvPr id="13" name="TextBox 1">
            <a:extLst>
              <a:ext uri="{FF2B5EF4-FFF2-40B4-BE49-F238E27FC236}">
                <a16:creationId xmlns:a16="http://schemas.microsoft.com/office/drawing/2014/main" id="{498FA3AD-224A-4EB6-A855-8FFC752EB156}"/>
              </a:ext>
            </a:extLst>
          </p:cNvPr>
          <p:cNvSpPr txBox="1">
            <a:spLocks noChangeArrowheads="1"/>
          </p:cNvSpPr>
          <p:nvPr/>
        </p:nvSpPr>
        <p:spPr bwMode="auto">
          <a:xfrm>
            <a:off x="197908" y="1196751"/>
            <a:ext cx="3564467" cy="550333"/>
          </a:xfrm>
          <a:prstGeom prst="rect">
            <a:avLst/>
          </a:prstGeom>
          <a:noFill/>
          <a:ln w="9525">
            <a:noFill/>
            <a:miter lim="800000"/>
          </a:ln>
        </p:spPr>
        <p:txBody>
          <a:bodyPr lIns="121917" tIns="60958" rIns="121917" bIns="60958">
            <a:spAutoFit/>
          </a:bodyPr>
          <a:lstStyle/>
          <a:p>
            <a:r>
              <a:rPr lang="zh-CN" altLang="en-US" sz="2800" b="1" dirty="0">
                <a:ea typeface="微软雅黑" panose="020B0503020204020204" charset="-122"/>
                <a:cs typeface="微软雅黑" panose="020B0503020204020204" charset="-122"/>
              </a:rPr>
              <a:t>二轮任务</a:t>
            </a:r>
          </a:p>
        </p:txBody>
      </p:sp>
    </p:spTree>
    <p:extLst>
      <p:ext uri="{BB962C8B-B14F-4D97-AF65-F5344CB8AC3E}">
        <p14:creationId xmlns:p14="http://schemas.microsoft.com/office/powerpoint/2010/main" val="33761399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DB1A123-FAF2-473B-9199-45807C359619}"/>
              </a:ext>
            </a:extLst>
          </p:cNvPr>
          <p:cNvSpPr/>
          <p:nvPr/>
        </p:nvSpPr>
        <p:spPr>
          <a:xfrm>
            <a:off x="341585" y="1007156"/>
            <a:ext cx="8156029" cy="830997"/>
          </a:xfrm>
          <a:prstGeom prst="rect">
            <a:avLst/>
          </a:prstGeom>
          <a:solidFill>
            <a:schemeClr val="accent1">
              <a:lumMod val="40000"/>
              <a:lumOff val="60000"/>
            </a:schemeClr>
          </a:solidFill>
        </p:spPr>
        <p:txBody>
          <a:bodyPr wrap="square">
            <a:spAutoFit/>
          </a:bodyPr>
          <a:lstStyle/>
          <a:p>
            <a:r>
              <a:rPr lang="zh-CN" altLang="zh-CN" sz="2400" b="1" kern="100" dirty="0">
                <a:solidFill>
                  <a:schemeClr val="bg1"/>
                </a:solidFill>
                <a:latin typeface="Calibri" panose="020F0502020204030204" pitchFamily="34" charset="0"/>
                <a:cs typeface="Times New Roman" panose="02020603050405020304" pitchFamily="18" charset="0"/>
              </a:rPr>
              <a:t>（一）精准把握考纲变化（</a:t>
            </a:r>
            <a:r>
              <a:rPr lang="en-US" altLang="zh-CN" sz="2400" b="1" kern="100" dirty="0">
                <a:solidFill>
                  <a:schemeClr val="bg1"/>
                </a:solidFill>
                <a:latin typeface="Calibri" panose="020F0502020204030204" pitchFamily="34" charset="0"/>
                <a:cs typeface="Times New Roman" panose="02020603050405020304" pitchFamily="18" charset="0"/>
              </a:rPr>
              <a:t>2019</a:t>
            </a:r>
            <a:r>
              <a:rPr lang="zh-CN" altLang="zh-CN" sz="2400" b="1" kern="100" dirty="0">
                <a:solidFill>
                  <a:schemeClr val="bg1"/>
                </a:solidFill>
                <a:latin typeface="Calibri" panose="020F0502020204030204" pitchFamily="34" charset="0"/>
                <a:cs typeface="Times New Roman" panose="02020603050405020304" pitchFamily="18" charset="0"/>
              </a:rPr>
              <a:t>新考纲）</a:t>
            </a:r>
            <a:endParaRPr lang="zh-CN" altLang="zh-CN" b="1" kern="100" dirty="0">
              <a:solidFill>
                <a:schemeClr val="bg1"/>
              </a:solidFill>
              <a:latin typeface="Calibri" panose="020F0502020204030204" pitchFamily="34" charset="0"/>
              <a:cs typeface="Times New Roman" panose="02020603050405020304" pitchFamily="18" charset="0"/>
            </a:endParaRPr>
          </a:p>
          <a:p>
            <a:r>
              <a:rPr lang="zh-CN" altLang="zh-CN" sz="2400" b="1" kern="100" dirty="0">
                <a:solidFill>
                  <a:schemeClr val="bg1"/>
                </a:solidFill>
                <a:latin typeface="Calibri" panose="020F0502020204030204" pitchFamily="34" charset="0"/>
                <a:cs typeface="Times New Roman" panose="02020603050405020304" pitchFamily="18" charset="0"/>
              </a:rPr>
              <a:t>（二）精准把握试题常态（全国卷五年高考真题为主）</a:t>
            </a:r>
            <a:endParaRPr lang="zh-CN" altLang="zh-CN" b="1" kern="100" dirty="0">
              <a:solidFill>
                <a:schemeClr val="bg1"/>
              </a:solidFill>
              <a:latin typeface="Calibri" panose="020F0502020204030204" pitchFamily="34" charset="0"/>
              <a:cs typeface="Times New Roman" panose="02020603050405020304" pitchFamily="18" charset="0"/>
            </a:endParaRPr>
          </a:p>
        </p:txBody>
      </p:sp>
      <p:graphicFrame>
        <p:nvGraphicFramePr>
          <p:cNvPr id="3" name="表格 2">
            <a:extLst>
              <a:ext uri="{FF2B5EF4-FFF2-40B4-BE49-F238E27FC236}">
                <a16:creationId xmlns:a16="http://schemas.microsoft.com/office/drawing/2014/main" id="{C68C19AD-77C6-4F29-95F3-6436BAA43966}"/>
              </a:ext>
            </a:extLst>
          </p:cNvPr>
          <p:cNvGraphicFramePr>
            <a:graphicFrameLocks noGrp="1"/>
          </p:cNvGraphicFramePr>
          <p:nvPr>
            <p:extLst>
              <p:ext uri="{D42A27DB-BD31-4B8C-83A1-F6EECF244321}">
                <p14:modId xmlns:p14="http://schemas.microsoft.com/office/powerpoint/2010/main" val="3450724505"/>
              </p:ext>
            </p:extLst>
          </p:nvPr>
        </p:nvGraphicFramePr>
        <p:xfrm>
          <a:off x="799278" y="2070338"/>
          <a:ext cx="7004653" cy="3878514"/>
        </p:xfrm>
        <a:graphic>
          <a:graphicData uri="http://schemas.openxmlformats.org/drawingml/2006/table">
            <a:tbl>
              <a:tblPr firstRow="1" firstCol="1" bandRow="1" bandCol="1">
                <a:tableStyleId>{5C22544A-7EE6-4342-B048-85BDC9FD1C3A}</a:tableStyleId>
              </a:tblPr>
              <a:tblGrid>
                <a:gridCol w="798574">
                  <a:extLst>
                    <a:ext uri="{9D8B030D-6E8A-4147-A177-3AD203B41FA5}">
                      <a16:colId xmlns:a16="http://schemas.microsoft.com/office/drawing/2014/main" val="2995394756"/>
                    </a:ext>
                  </a:extLst>
                </a:gridCol>
                <a:gridCol w="6206079">
                  <a:extLst>
                    <a:ext uri="{9D8B030D-6E8A-4147-A177-3AD203B41FA5}">
                      <a16:colId xmlns:a16="http://schemas.microsoft.com/office/drawing/2014/main" val="3945659278"/>
                    </a:ext>
                  </a:extLst>
                </a:gridCol>
              </a:tblGrid>
              <a:tr h="298885">
                <a:tc>
                  <a:txBody>
                    <a:bodyPr/>
                    <a:lstStyle/>
                    <a:p>
                      <a:pPr algn="ctr">
                        <a:spcAft>
                          <a:spcPts val="0"/>
                        </a:spcAft>
                      </a:pPr>
                      <a:r>
                        <a:rPr lang="zh-CN" sz="1600" b="1" kern="100">
                          <a:effectLst/>
                        </a:rPr>
                        <a:t>题号</a:t>
                      </a:r>
                      <a:endParaRPr lang="zh-CN" sz="12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600" b="1" kern="100">
                          <a:effectLst/>
                        </a:rPr>
                        <a:t>主</a:t>
                      </a:r>
                      <a:r>
                        <a:rPr lang="en-US" sz="1600" b="1" kern="100">
                          <a:effectLst/>
                        </a:rPr>
                        <a:t>        </a:t>
                      </a:r>
                      <a:r>
                        <a:rPr lang="zh-CN" sz="1600" b="1" kern="100">
                          <a:effectLst/>
                        </a:rPr>
                        <a:t>题</a:t>
                      </a:r>
                      <a:endParaRPr lang="zh-CN" sz="12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633990282"/>
                  </a:ext>
                </a:extLst>
              </a:tr>
              <a:tr h="298885">
                <a:tc>
                  <a:txBody>
                    <a:bodyPr/>
                    <a:lstStyle/>
                    <a:p>
                      <a:pPr algn="ctr">
                        <a:spcAft>
                          <a:spcPts val="0"/>
                        </a:spcAft>
                      </a:pPr>
                      <a:r>
                        <a:rPr lang="en-US" sz="1600" b="1" kern="100">
                          <a:effectLst/>
                        </a:rPr>
                        <a:t>24</a:t>
                      </a:r>
                      <a:endParaRPr lang="zh-CN" sz="12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600" b="1" kern="100" dirty="0">
                          <a:effectLst/>
                        </a:rPr>
                        <a:t>中华文明的兴起与第一次社会转型</a:t>
                      </a:r>
                      <a:r>
                        <a:rPr lang="en-US" sz="1600" b="1" kern="100" dirty="0">
                          <a:effectLst/>
                        </a:rPr>
                        <a:t>——</a:t>
                      </a:r>
                      <a:r>
                        <a:rPr lang="zh-CN" sz="1600" b="1" kern="100" dirty="0">
                          <a:effectLst/>
                        </a:rPr>
                        <a:t>先秦</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29294756"/>
                  </a:ext>
                </a:extLst>
              </a:tr>
              <a:tr h="298885">
                <a:tc>
                  <a:txBody>
                    <a:bodyPr/>
                    <a:lstStyle/>
                    <a:p>
                      <a:pPr algn="ctr">
                        <a:spcAft>
                          <a:spcPts val="0"/>
                        </a:spcAft>
                      </a:pPr>
                      <a:r>
                        <a:rPr lang="en-US" sz="1600" b="1" kern="100">
                          <a:effectLst/>
                        </a:rPr>
                        <a:t>25</a:t>
                      </a:r>
                      <a:endParaRPr lang="zh-CN" sz="12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600" b="1" kern="100">
                          <a:effectLst/>
                        </a:rPr>
                        <a:t>中华文明的发展</a:t>
                      </a:r>
                      <a:r>
                        <a:rPr lang="en-US" sz="1600" b="1" kern="100">
                          <a:effectLst/>
                        </a:rPr>
                        <a:t>——</a:t>
                      </a:r>
                      <a:r>
                        <a:rPr lang="zh-CN" sz="1600" b="1" kern="100">
                          <a:effectLst/>
                        </a:rPr>
                        <a:t>秦汉和魏晋南北朝时期</a:t>
                      </a:r>
                      <a:endParaRPr lang="zh-CN" sz="12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291400532"/>
                  </a:ext>
                </a:extLst>
              </a:tr>
              <a:tr h="298885">
                <a:tc>
                  <a:txBody>
                    <a:bodyPr/>
                    <a:lstStyle/>
                    <a:p>
                      <a:pPr algn="ctr">
                        <a:spcAft>
                          <a:spcPts val="0"/>
                        </a:spcAft>
                      </a:pPr>
                      <a:r>
                        <a:rPr lang="en-US" sz="1600" b="1" kern="100">
                          <a:effectLst/>
                        </a:rPr>
                        <a:t>26</a:t>
                      </a:r>
                      <a:endParaRPr lang="zh-CN" sz="12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600" b="1" kern="100">
                          <a:effectLst/>
                        </a:rPr>
                        <a:t>中国古代文明的发展与繁荣</a:t>
                      </a:r>
                      <a:r>
                        <a:rPr lang="en-US" sz="1600" b="1" kern="100">
                          <a:effectLst/>
                        </a:rPr>
                        <a:t>——</a:t>
                      </a:r>
                      <a:r>
                        <a:rPr lang="zh-CN" sz="1600" b="1" kern="100">
                          <a:effectLst/>
                        </a:rPr>
                        <a:t>唐宋变革</a:t>
                      </a:r>
                      <a:endParaRPr lang="zh-CN" sz="12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370682098"/>
                  </a:ext>
                </a:extLst>
              </a:tr>
              <a:tr h="298885">
                <a:tc>
                  <a:txBody>
                    <a:bodyPr/>
                    <a:lstStyle/>
                    <a:p>
                      <a:pPr algn="ctr">
                        <a:spcAft>
                          <a:spcPts val="0"/>
                        </a:spcAft>
                      </a:pPr>
                      <a:r>
                        <a:rPr lang="en-US" sz="1600" b="1" kern="100">
                          <a:effectLst/>
                        </a:rPr>
                        <a:t>27</a:t>
                      </a:r>
                      <a:endParaRPr lang="zh-CN" sz="12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600" b="1" kern="100" dirty="0">
                          <a:effectLst/>
                        </a:rPr>
                        <a:t>中国古代文明的辉煌与衰落</a:t>
                      </a:r>
                      <a:r>
                        <a:rPr lang="en-US" sz="1600" b="1" kern="100" dirty="0">
                          <a:effectLst/>
                        </a:rPr>
                        <a:t>——</a:t>
                      </a:r>
                      <a:r>
                        <a:rPr lang="zh-CN" sz="1600" b="1" kern="100" dirty="0">
                          <a:effectLst/>
                        </a:rPr>
                        <a:t>明清社会转型与社会停滞</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094832997"/>
                  </a:ext>
                </a:extLst>
              </a:tr>
              <a:tr h="298885">
                <a:tc>
                  <a:txBody>
                    <a:bodyPr/>
                    <a:lstStyle/>
                    <a:p>
                      <a:pPr algn="ctr">
                        <a:spcAft>
                          <a:spcPts val="0"/>
                        </a:spcAft>
                      </a:pPr>
                      <a:r>
                        <a:rPr lang="en-US" sz="1600" b="1" kern="100">
                          <a:effectLst/>
                        </a:rPr>
                        <a:t>28</a:t>
                      </a:r>
                      <a:endParaRPr lang="zh-CN" sz="12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600" b="1" kern="100">
                          <a:effectLst/>
                        </a:rPr>
                        <a:t>工业文明冲击下的中国的转型</a:t>
                      </a:r>
                      <a:r>
                        <a:rPr lang="en-US" sz="1600" b="1" kern="100">
                          <a:effectLst/>
                        </a:rPr>
                        <a:t>——</a:t>
                      </a:r>
                      <a:r>
                        <a:rPr lang="zh-CN" sz="1600" b="1" kern="100">
                          <a:effectLst/>
                        </a:rPr>
                        <a:t>千年未有之大变局</a:t>
                      </a:r>
                      <a:endParaRPr lang="zh-CN" sz="12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08712683"/>
                  </a:ext>
                </a:extLst>
              </a:tr>
              <a:tr h="298885">
                <a:tc>
                  <a:txBody>
                    <a:bodyPr/>
                    <a:lstStyle/>
                    <a:p>
                      <a:pPr algn="ctr">
                        <a:spcAft>
                          <a:spcPts val="0"/>
                        </a:spcAft>
                      </a:pPr>
                      <a:r>
                        <a:rPr lang="en-US" sz="1600" b="1" kern="100">
                          <a:effectLst/>
                        </a:rPr>
                        <a:t>29</a:t>
                      </a:r>
                      <a:endParaRPr lang="zh-CN" sz="12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600" b="1" kern="100">
                          <a:effectLst/>
                        </a:rPr>
                        <a:t>近代中国的觉醒与探索</a:t>
                      </a:r>
                      <a:endParaRPr lang="zh-CN" sz="12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572295815"/>
                  </a:ext>
                </a:extLst>
              </a:tr>
              <a:tr h="291894">
                <a:tc>
                  <a:txBody>
                    <a:bodyPr/>
                    <a:lstStyle/>
                    <a:p>
                      <a:pPr algn="ctr">
                        <a:spcAft>
                          <a:spcPts val="0"/>
                        </a:spcAft>
                      </a:pPr>
                      <a:r>
                        <a:rPr lang="en-US" sz="1600" b="1" kern="100">
                          <a:effectLst/>
                        </a:rPr>
                        <a:t>30</a:t>
                      </a:r>
                      <a:endParaRPr lang="zh-CN" sz="12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600" b="1" kern="100">
                          <a:effectLst/>
                        </a:rPr>
                        <a:t>新民主主义革命</a:t>
                      </a:r>
                      <a:endParaRPr lang="zh-CN" sz="12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923914134"/>
                  </a:ext>
                </a:extLst>
              </a:tr>
              <a:tr h="298885">
                <a:tc>
                  <a:txBody>
                    <a:bodyPr/>
                    <a:lstStyle/>
                    <a:p>
                      <a:pPr algn="ctr">
                        <a:spcAft>
                          <a:spcPts val="0"/>
                        </a:spcAft>
                      </a:pPr>
                      <a:r>
                        <a:rPr lang="en-US" sz="1600" b="1" kern="100">
                          <a:effectLst/>
                        </a:rPr>
                        <a:t>31</a:t>
                      </a:r>
                      <a:endParaRPr lang="zh-CN" sz="12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600" b="1" kern="100">
                          <a:effectLst/>
                        </a:rPr>
                        <a:t>共和国的成长历程</a:t>
                      </a:r>
                      <a:endParaRPr lang="zh-CN" sz="12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871527650"/>
                  </a:ext>
                </a:extLst>
              </a:tr>
              <a:tr h="298885">
                <a:tc>
                  <a:txBody>
                    <a:bodyPr/>
                    <a:lstStyle/>
                    <a:p>
                      <a:pPr algn="ctr">
                        <a:spcAft>
                          <a:spcPts val="0"/>
                        </a:spcAft>
                      </a:pPr>
                      <a:r>
                        <a:rPr lang="en-US" sz="1600" b="1" kern="100">
                          <a:effectLst/>
                        </a:rPr>
                        <a:t>32</a:t>
                      </a:r>
                      <a:endParaRPr lang="zh-CN" sz="12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600" b="1" kern="100">
                          <a:effectLst/>
                        </a:rPr>
                        <a:t>希腊罗马的辉煌</a:t>
                      </a:r>
                      <a:endParaRPr lang="zh-CN" sz="12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66120413"/>
                  </a:ext>
                </a:extLst>
              </a:tr>
              <a:tr h="298885">
                <a:tc>
                  <a:txBody>
                    <a:bodyPr/>
                    <a:lstStyle/>
                    <a:p>
                      <a:pPr algn="ctr">
                        <a:spcAft>
                          <a:spcPts val="0"/>
                        </a:spcAft>
                      </a:pPr>
                      <a:r>
                        <a:rPr lang="en-US" sz="1600" b="1" kern="100">
                          <a:effectLst/>
                        </a:rPr>
                        <a:t>33</a:t>
                      </a:r>
                      <a:endParaRPr lang="zh-CN" sz="12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600" b="1" kern="100">
                          <a:effectLst/>
                        </a:rPr>
                        <a:t>资本主义发展历程</a:t>
                      </a:r>
                      <a:endParaRPr lang="zh-CN" sz="12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370255809"/>
                  </a:ext>
                </a:extLst>
              </a:tr>
              <a:tr h="298885">
                <a:tc>
                  <a:txBody>
                    <a:bodyPr/>
                    <a:lstStyle/>
                    <a:p>
                      <a:pPr algn="ctr">
                        <a:spcAft>
                          <a:spcPts val="0"/>
                        </a:spcAft>
                      </a:pPr>
                      <a:r>
                        <a:rPr lang="en-US" sz="1600" b="1" kern="100">
                          <a:effectLst/>
                        </a:rPr>
                        <a:t>34</a:t>
                      </a:r>
                      <a:endParaRPr lang="zh-CN" sz="12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600" b="1" kern="100">
                          <a:effectLst/>
                        </a:rPr>
                        <a:t>近代资本主义工业文明的发展</a:t>
                      </a:r>
                      <a:endParaRPr lang="zh-CN" sz="12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342333608"/>
                  </a:ext>
                </a:extLst>
              </a:tr>
              <a:tr h="298885">
                <a:tc>
                  <a:txBody>
                    <a:bodyPr/>
                    <a:lstStyle/>
                    <a:p>
                      <a:pPr algn="ctr">
                        <a:spcAft>
                          <a:spcPts val="0"/>
                        </a:spcAft>
                      </a:pPr>
                      <a:r>
                        <a:rPr lang="en-US" sz="1600" b="1" kern="100">
                          <a:effectLst/>
                        </a:rPr>
                        <a:t>35</a:t>
                      </a:r>
                      <a:endParaRPr lang="zh-CN" sz="12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600" b="1" kern="100" dirty="0">
                          <a:effectLst/>
                        </a:rPr>
                        <a:t>战后的世界发展与演变</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269639686"/>
                  </a:ext>
                </a:extLst>
              </a:tr>
            </a:tbl>
          </a:graphicData>
        </a:graphic>
      </p:graphicFrame>
    </p:spTree>
    <p:extLst>
      <p:ext uri="{BB962C8B-B14F-4D97-AF65-F5344CB8AC3E}">
        <p14:creationId xmlns:p14="http://schemas.microsoft.com/office/powerpoint/2010/main" val="24384832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35F9963-287E-4074-8B5F-1ECDCCFF6F4B}"/>
              </a:ext>
            </a:extLst>
          </p:cNvPr>
          <p:cNvSpPr/>
          <p:nvPr/>
        </p:nvSpPr>
        <p:spPr>
          <a:xfrm>
            <a:off x="772509" y="1865274"/>
            <a:ext cx="7598981" cy="2554545"/>
          </a:xfrm>
          <a:prstGeom prst="rect">
            <a:avLst/>
          </a:prstGeom>
          <a:solidFill>
            <a:schemeClr val="accent5">
              <a:lumMod val="60000"/>
              <a:lumOff val="40000"/>
            </a:schemeClr>
          </a:solidFill>
        </p:spPr>
        <p:txBody>
          <a:bodyPr wrap="square">
            <a:spAutoFit/>
          </a:bodyPr>
          <a:lstStyle/>
          <a:p>
            <a:r>
              <a:rPr lang="en-US" altLang="zh-CN" sz="3200" b="1" kern="100" dirty="0">
                <a:solidFill>
                  <a:schemeClr val="bg1"/>
                </a:solidFill>
                <a:latin typeface="Calibri" panose="020F0502020204030204" pitchFamily="34" charset="0"/>
                <a:cs typeface="Times New Roman" panose="02020603050405020304" pitchFamily="18" charset="0"/>
              </a:rPr>
              <a:t>【</a:t>
            </a:r>
            <a:r>
              <a:rPr lang="zh-CN" altLang="zh-CN" sz="3200" b="1" kern="100" dirty="0">
                <a:solidFill>
                  <a:schemeClr val="bg1"/>
                </a:solidFill>
                <a:latin typeface="Calibri" panose="020F0502020204030204" pitchFamily="34" charset="0"/>
                <a:cs typeface="Times New Roman" panose="02020603050405020304" pitchFamily="18" charset="0"/>
              </a:rPr>
              <a:t>课型</a:t>
            </a:r>
            <a:r>
              <a:rPr lang="en-US" altLang="zh-CN" sz="3200" b="1" kern="100" dirty="0">
                <a:solidFill>
                  <a:schemeClr val="bg1"/>
                </a:solidFill>
                <a:latin typeface="Calibri" panose="020F0502020204030204" pitchFamily="34" charset="0"/>
                <a:cs typeface="Times New Roman" panose="02020603050405020304" pitchFamily="18" charset="0"/>
              </a:rPr>
              <a:t>】</a:t>
            </a:r>
            <a:endParaRPr lang="zh-CN" altLang="zh-CN" sz="2400" b="1" kern="100" dirty="0">
              <a:solidFill>
                <a:schemeClr val="bg1"/>
              </a:solidFill>
              <a:latin typeface="Calibri" panose="020F0502020204030204" pitchFamily="34" charset="0"/>
              <a:cs typeface="Times New Roman" panose="02020603050405020304" pitchFamily="18" charset="0"/>
            </a:endParaRPr>
          </a:p>
          <a:p>
            <a:r>
              <a:rPr lang="zh-CN" altLang="zh-CN" sz="3200" b="1" kern="100" dirty="0">
                <a:solidFill>
                  <a:schemeClr val="bg1"/>
                </a:solidFill>
                <a:latin typeface="Calibri" panose="020F0502020204030204" pitchFamily="34" charset="0"/>
                <a:cs typeface="Times New Roman" panose="02020603050405020304" pitchFamily="18" charset="0"/>
              </a:rPr>
              <a:t>步骤一：五年高考试题呈现</a:t>
            </a:r>
            <a:endParaRPr lang="zh-CN" altLang="zh-CN" sz="2400" b="1" kern="100" dirty="0">
              <a:solidFill>
                <a:schemeClr val="bg1"/>
              </a:solidFill>
              <a:latin typeface="Calibri" panose="020F0502020204030204" pitchFamily="34" charset="0"/>
              <a:cs typeface="Times New Roman" panose="02020603050405020304" pitchFamily="18" charset="0"/>
            </a:endParaRPr>
          </a:p>
          <a:p>
            <a:r>
              <a:rPr lang="zh-CN" altLang="zh-CN" sz="3200" b="1" kern="100" dirty="0">
                <a:solidFill>
                  <a:schemeClr val="bg1"/>
                </a:solidFill>
                <a:latin typeface="Calibri" panose="020F0502020204030204" pitchFamily="34" charset="0"/>
                <a:cs typeface="Times New Roman" panose="02020603050405020304" pitchFamily="18" charset="0"/>
              </a:rPr>
              <a:t>步骤二：自主归类考点明晰考向</a:t>
            </a:r>
            <a:endParaRPr lang="zh-CN" altLang="zh-CN" sz="2400" b="1" kern="100" dirty="0">
              <a:solidFill>
                <a:schemeClr val="bg1"/>
              </a:solidFill>
              <a:latin typeface="Calibri" panose="020F0502020204030204" pitchFamily="34" charset="0"/>
              <a:cs typeface="Times New Roman" panose="02020603050405020304" pitchFamily="18" charset="0"/>
            </a:endParaRPr>
          </a:p>
          <a:p>
            <a:r>
              <a:rPr lang="zh-CN" altLang="zh-CN" sz="3200" b="1" kern="100" dirty="0">
                <a:solidFill>
                  <a:schemeClr val="bg1"/>
                </a:solidFill>
                <a:latin typeface="Calibri" panose="020F0502020204030204" pitchFamily="34" charset="0"/>
                <a:cs typeface="Times New Roman" panose="02020603050405020304" pitchFamily="18" charset="0"/>
              </a:rPr>
              <a:t>步骤三：升华阶段考点认知：深度</a:t>
            </a:r>
            <a:r>
              <a:rPr lang="en-US" altLang="zh-CN" sz="3200" b="1" kern="100" dirty="0">
                <a:solidFill>
                  <a:schemeClr val="bg1"/>
                </a:solidFill>
                <a:latin typeface="Calibri" panose="020F0502020204030204" pitchFamily="34" charset="0"/>
                <a:cs typeface="Times New Roman" panose="02020603050405020304" pitchFamily="18" charset="0"/>
              </a:rPr>
              <a:t>&amp;</a:t>
            </a:r>
            <a:r>
              <a:rPr lang="zh-CN" altLang="zh-CN" sz="3200" b="1" kern="100" dirty="0">
                <a:solidFill>
                  <a:schemeClr val="bg1"/>
                </a:solidFill>
                <a:latin typeface="Calibri" panose="020F0502020204030204" pitchFamily="34" charset="0"/>
                <a:cs typeface="Times New Roman" panose="02020603050405020304" pitchFamily="18" charset="0"/>
              </a:rPr>
              <a:t>广度</a:t>
            </a:r>
            <a:endParaRPr lang="zh-CN" altLang="zh-CN" sz="2400" b="1" kern="100" dirty="0">
              <a:solidFill>
                <a:schemeClr val="bg1"/>
              </a:solidFill>
              <a:latin typeface="Calibri" panose="020F0502020204030204" pitchFamily="34" charset="0"/>
              <a:cs typeface="Times New Roman" panose="02020603050405020304" pitchFamily="18" charset="0"/>
            </a:endParaRPr>
          </a:p>
          <a:p>
            <a:r>
              <a:rPr lang="zh-CN" altLang="zh-CN" sz="3200" b="1" kern="100" dirty="0">
                <a:solidFill>
                  <a:schemeClr val="bg1"/>
                </a:solidFill>
                <a:latin typeface="Calibri" panose="020F0502020204030204" pitchFamily="34" charset="0"/>
                <a:cs typeface="Times New Roman" panose="02020603050405020304" pitchFamily="18" charset="0"/>
              </a:rPr>
              <a:t>步骤四：体系构建：思维导图</a:t>
            </a:r>
            <a:endParaRPr lang="zh-CN" altLang="zh-CN" sz="2400" b="1" kern="1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4459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512BC6B-6843-4759-83CE-B092BE53A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853" y="1213738"/>
            <a:ext cx="5109368" cy="5109368"/>
          </a:xfrm>
          <a:prstGeom prst="rect">
            <a:avLst/>
          </a:prstGeom>
        </p:spPr>
      </p:pic>
      <p:sp>
        <p:nvSpPr>
          <p:cNvPr id="4" name="矩形 3">
            <a:extLst>
              <a:ext uri="{FF2B5EF4-FFF2-40B4-BE49-F238E27FC236}">
                <a16:creationId xmlns:a16="http://schemas.microsoft.com/office/drawing/2014/main" id="{268B2173-3C94-44F9-8AB5-FBFDCBEEE1B1}"/>
              </a:ext>
            </a:extLst>
          </p:cNvPr>
          <p:cNvSpPr/>
          <p:nvPr/>
        </p:nvSpPr>
        <p:spPr>
          <a:xfrm>
            <a:off x="4367049" y="1905506"/>
            <a:ext cx="4572000" cy="3416320"/>
          </a:xfrm>
          <a:prstGeom prst="rect">
            <a:avLst/>
          </a:prstGeom>
          <a:solidFill>
            <a:schemeClr val="accent1">
              <a:lumMod val="75000"/>
            </a:schemeClr>
          </a:solidFill>
        </p:spPr>
        <p:txBody>
          <a:bodyPr>
            <a:spAutoFit/>
          </a:bodyPr>
          <a:lstStyle/>
          <a:p>
            <a:r>
              <a:rPr lang="zh-CN" altLang="en-US" sz="2400" b="1" dirty="0">
                <a:solidFill>
                  <a:schemeClr val="bg1"/>
                </a:solidFill>
              </a:rPr>
              <a:t>200</a:t>
            </a:r>
            <a:r>
              <a:rPr lang="en-US" altLang="zh-CN" sz="2400" b="1" dirty="0">
                <a:solidFill>
                  <a:schemeClr val="bg1"/>
                </a:solidFill>
              </a:rPr>
              <a:t>9—2018</a:t>
            </a:r>
            <a:r>
              <a:rPr lang="zh-CN" altLang="en-US" sz="2400" b="1" dirty="0">
                <a:solidFill>
                  <a:schemeClr val="bg1"/>
                </a:solidFill>
              </a:rPr>
              <a:t>年全国各地高考真题。且分类汇编：</a:t>
            </a:r>
          </a:p>
          <a:p>
            <a:r>
              <a:rPr lang="zh-CN" altLang="en-US" sz="2400" b="1" dirty="0">
                <a:solidFill>
                  <a:schemeClr val="bg1"/>
                </a:solidFill>
              </a:rPr>
              <a:t>           分年度汇编</a:t>
            </a:r>
          </a:p>
          <a:p>
            <a:r>
              <a:rPr lang="zh-CN" altLang="en-US" sz="2400" b="1" dirty="0">
                <a:solidFill>
                  <a:schemeClr val="bg1"/>
                </a:solidFill>
              </a:rPr>
              <a:t>           分省份汇编</a:t>
            </a:r>
          </a:p>
          <a:p>
            <a:r>
              <a:rPr lang="zh-CN" altLang="en-US" sz="2400" b="1" dirty="0">
                <a:solidFill>
                  <a:schemeClr val="bg1"/>
                </a:solidFill>
              </a:rPr>
              <a:t>           分题型汇编</a:t>
            </a:r>
            <a:endParaRPr lang="en-US" altLang="zh-CN" sz="2400" b="1" dirty="0">
              <a:solidFill>
                <a:schemeClr val="bg1"/>
              </a:solidFill>
            </a:endParaRPr>
          </a:p>
          <a:p>
            <a:r>
              <a:rPr lang="zh-CN" altLang="en-US" sz="2400" b="1" dirty="0">
                <a:solidFill>
                  <a:schemeClr val="bg1"/>
                </a:solidFill>
              </a:rPr>
              <a:t>           分题号汇编</a:t>
            </a:r>
          </a:p>
          <a:p>
            <a:r>
              <a:rPr lang="zh-CN" altLang="en-US" sz="2400" b="1" dirty="0">
                <a:solidFill>
                  <a:schemeClr val="bg1"/>
                </a:solidFill>
              </a:rPr>
              <a:t>           按教材章节汇编</a:t>
            </a:r>
          </a:p>
          <a:p>
            <a:r>
              <a:rPr lang="zh-CN" altLang="en-US" sz="2400" b="1" dirty="0">
                <a:solidFill>
                  <a:schemeClr val="bg1"/>
                </a:solidFill>
              </a:rPr>
              <a:t>           按考纲顺序汇编</a:t>
            </a:r>
            <a:endParaRPr lang="en-US" altLang="zh-CN" sz="2400" b="1" dirty="0">
              <a:solidFill>
                <a:schemeClr val="bg1"/>
              </a:solidFill>
            </a:endParaRPr>
          </a:p>
          <a:p>
            <a:pPr algn="ctr"/>
            <a:r>
              <a:rPr lang="en-US" altLang="zh-CN" sz="2400" b="1" dirty="0">
                <a:solidFill>
                  <a:schemeClr val="bg1"/>
                </a:solidFill>
              </a:rPr>
              <a:t>……</a:t>
            </a:r>
            <a:endParaRPr lang="zh-CN" altLang="en-US" sz="2400" dirty="0">
              <a:solidFill>
                <a:schemeClr val="bg1"/>
              </a:solidFill>
            </a:endParaRPr>
          </a:p>
        </p:txBody>
      </p:sp>
    </p:spTree>
    <p:extLst>
      <p:ext uri="{BB962C8B-B14F-4D97-AF65-F5344CB8AC3E}">
        <p14:creationId xmlns:p14="http://schemas.microsoft.com/office/powerpoint/2010/main" val="27232168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61CF0BF6-6B24-4C31-960A-37693B6164D0}"/>
              </a:ext>
            </a:extLst>
          </p:cNvPr>
          <p:cNvGraphicFramePr>
            <a:graphicFrameLocks noGrp="1"/>
          </p:cNvGraphicFramePr>
          <p:nvPr>
            <p:extLst>
              <p:ext uri="{D42A27DB-BD31-4B8C-83A1-F6EECF244321}">
                <p14:modId xmlns:p14="http://schemas.microsoft.com/office/powerpoint/2010/main" val="3896589078"/>
              </p:ext>
            </p:extLst>
          </p:nvPr>
        </p:nvGraphicFramePr>
        <p:xfrm>
          <a:off x="677916" y="1524059"/>
          <a:ext cx="7525408" cy="3857237"/>
        </p:xfrm>
        <a:graphic>
          <a:graphicData uri="http://schemas.openxmlformats.org/drawingml/2006/table">
            <a:tbl>
              <a:tblPr firstRow="1" bandRow="1">
                <a:tableStyleId>{5C22544A-7EE6-4342-B048-85BDC9FD1C3A}</a:tableStyleId>
              </a:tblPr>
              <a:tblGrid>
                <a:gridCol w="947163">
                  <a:extLst>
                    <a:ext uri="{9D8B030D-6E8A-4147-A177-3AD203B41FA5}">
                      <a16:colId xmlns:a16="http://schemas.microsoft.com/office/drawing/2014/main" val="2256593453"/>
                    </a:ext>
                  </a:extLst>
                </a:gridCol>
                <a:gridCol w="6578245">
                  <a:extLst>
                    <a:ext uri="{9D8B030D-6E8A-4147-A177-3AD203B41FA5}">
                      <a16:colId xmlns:a16="http://schemas.microsoft.com/office/drawing/2014/main" val="1521223513"/>
                    </a:ext>
                  </a:extLst>
                </a:gridCol>
              </a:tblGrid>
              <a:tr h="597831">
                <a:tc>
                  <a:txBody>
                    <a:bodyPr/>
                    <a:lstStyle/>
                    <a:p>
                      <a:pPr algn="ctr">
                        <a:spcAft>
                          <a:spcPts val="0"/>
                        </a:spcAft>
                      </a:pPr>
                      <a:r>
                        <a:rPr lang="zh-CN" sz="2400" b="1" kern="100" dirty="0">
                          <a:effectLst/>
                          <a:latin typeface="黑体" panose="02010609060101010101" pitchFamily="49" charset="-122"/>
                          <a:ea typeface="黑体" panose="02010609060101010101" pitchFamily="49" charset="-122"/>
                        </a:rPr>
                        <a:t>题号</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spcAft>
                          <a:spcPts val="0"/>
                        </a:spcAft>
                      </a:pPr>
                      <a:r>
                        <a:rPr lang="zh-CN" sz="2400" b="1" kern="100" dirty="0">
                          <a:effectLst/>
                          <a:latin typeface="黑体" panose="02010609060101010101" pitchFamily="49" charset="-122"/>
                          <a:ea typeface="黑体" panose="02010609060101010101" pitchFamily="49" charset="-122"/>
                        </a:rPr>
                        <a:t>主</a:t>
                      </a:r>
                      <a:r>
                        <a:rPr lang="en-US" sz="2400" b="1" kern="100" dirty="0">
                          <a:effectLst/>
                          <a:latin typeface="黑体" panose="02010609060101010101" pitchFamily="49" charset="-122"/>
                          <a:ea typeface="黑体" panose="02010609060101010101" pitchFamily="49" charset="-122"/>
                        </a:rPr>
                        <a:t>        </a:t>
                      </a:r>
                      <a:r>
                        <a:rPr lang="zh-CN" sz="2400" b="1" kern="100" dirty="0">
                          <a:effectLst/>
                          <a:latin typeface="黑体" panose="02010609060101010101" pitchFamily="49" charset="-122"/>
                          <a:ea typeface="黑体" panose="02010609060101010101" pitchFamily="49" charset="-122"/>
                        </a:rPr>
                        <a:t>题</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168948533"/>
                  </a:ext>
                </a:extLst>
              </a:tr>
              <a:tr h="597831">
                <a:tc>
                  <a:txBody>
                    <a:bodyPr/>
                    <a:lstStyle/>
                    <a:p>
                      <a:pPr algn="ctr">
                        <a:spcAft>
                          <a:spcPts val="0"/>
                        </a:spcAft>
                      </a:pPr>
                      <a:r>
                        <a:rPr lang="en-US" sz="2400" b="1" kern="100" dirty="0">
                          <a:effectLst/>
                          <a:latin typeface="黑体" panose="02010609060101010101" pitchFamily="49" charset="-122"/>
                          <a:ea typeface="黑体" panose="02010609060101010101" pitchFamily="49" charset="-122"/>
                        </a:rPr>
                        <a:t>24</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spcAft>
                          <a:spcPts val="0"/>
                        </a:spcAft>
                      </a:pPr>
                      <a:r>
                        <a:rPr lang="zh-CN" sz="2400" b="1" kern="100" dirty="0">
                          <a:effectLst/>
                          <a:latin typeface="黑体" panose="02010609060101010101" pitchFamily="49" charset="-122"/>
                          <a:ea typeface="黑体" panose="02010609060101010101" pitchFamily="49" charset="-122"/>
                        </a:rPr>
                        <a:t>中华文明的兴起与第一次社会转型</a:t>
                      </a:r>
                      <a:r>
                        <a:rPr lang="en-US" sz="2400" b="1" kern="100" dirty="0">
                          <a:effectLst/>
                          <a:latin typeface="黑体" panose="02010609060101010101" pitchFamily="49" charset="-122"/>
                          <a:ea typeface="黑体" panose="02010609060101010101" pitchFamily="49" charset="-122"/>
                        </a:rPr>
                        <a:t>——</a:t>
                      </a:r>
                      <a:r>
                        <a:rPr lang="zh-CN" sz="2400" b="1" kern="100" dirty="0">
                          <a:effectLst/>
                          <a:latin typeface="黑体" panose="02010609060101010101" pitchFamily="49" charset="-122"/>
                          <a:ea typeface="黑体" panose="02010609060101010101" pitchFamily="49" charset="-122"/>
                        </a:rPr>
                        <a:t>先秦</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975015100"/>
                  </a:ext>
                </a:extLst>
              </a:tr>
              <a:tr h="1031872">
                <a:tc>
                  <a:txBody>
                    <a:bodyPr/>
                    <a:lstStyle/>
                    <a:p>
                      <a:r>
                        <a:rPr lang="zh-CN" altLang="en-US" sz="2400" b="1" dirty="0">
                          <a:latin typeface="黑体" panose="02010609060101010101" pitchFamily="49" charset="-122"/>
                          <a:ea typeface="黑体" panose="02010609060101010101" pitchFamily="49" charset="-122"/>
                        </a:rPr>
                        <a:t>主干知识</a:t>
                      </a:r>
                    </a:p>
                  </a:txBody>
                  <a:tcPr/>
                </a:tc>
                <a:tc>
                  <a:txBody>
                    <a:bodyPr/>
                    <a:lstStyle/>
                    <a:p>
                      <a:endParaRPr lang="zh-CN" altLang="en-US" sz="2400" b="1">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3847485960"/>
                  </a:ext>
                </a:extLst>
              </a:tr>
              <a:tr h="1031872">
                <a:tc>
                  <a:txBody>
                    <a:bodyPr/>
                    <a:lstStyle/>
                    <a:p>
                      <a:r>
                        <a:rPr lang="zh-CN" altLang="en-US" sz="2400" b="1" dirty="0">
                          <a:latin typeface="黑体" panose="02010609060101010101" pitchFamily="49" charset="-122"/>
                          <a:ea typeface="黑体" panose="02010609060101010101" pitchFamily="49" charset="-122"/>
                        </a:rPr>
                        <a:t>重点突破</a:t>
                      </a:r>
                    </a:p>
                  </a:txBody>
                  <a:tcPr/>
                </a:tc>
                <a:tc>
                  <a:txBody>
                    <a:bodyPr/>
                    <a:lstStyle/>
                    <a:p>
                      <a:endParaRPr lang="zh-CN" altLang="en-US" sz="2400" b="1">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358563268"/>
                  </a:ext>
                </a:extLst>
              </a:tr>
              <a:tr h="597831">
                <a:tc>
                  <a:txBody>
                    <a:bodyPr/>
                    <a:lstStyle/>
                    <a:p>
                      <a:endParaRPr lang="zh-CN" altLang="en-US" sz="2400" b="1">
                        <a:latin typeface="黑体" panose="02010609060101010101" pitchFamily="49" charset="-122"/>
                        <a:ea typeface="黑体" panose="02010609060101010101" pitchFamily="49" charset="-122"/>
                      </a:endParaRPr>
                    </a:p>
                  </a:txBody>
                  <a:tcPr/>
                </a:tc>
                <a:tc>
                  <a:txBody>
                    <a:bodyPr/>
                    <a:lstStyle/>
                    <a:p>
                      <a:endParaRPr lang="zh-CN" altLang="en-US" sz="2400" b="1"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3737362086"/>
                  </a:ext>
                </a:extLst>
              </a:tr>
            </a:tbl>
          </a:graphicData>
        </a:graphic>
      </p:graphicFrame>
    </p:spTree>
    <p:extLst>
      <p:ext uri="{BB962C8B-B14F-4D97-AF65-F5344CB8AC3E}">
        <p14:creationId xmlns:p14="http://schemas.microsoft.com/office/powerpoint/2010/main" val="16271704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478B468-A755-4217-AE05-700404327433}"/>
              </a:ext>
            </a:extLst>
          </p:cNvPr>
          <p:cNvSpPr/>
          <p:nvPr/>
        </p:nvSpPr>
        <p:spPr>
          <a:xfrm>
            <a:off x="966950" y="2191434"/>
            <a:ext cx="6926319" cy="1659493"/>
          </a:xfrm>
          <a:prstGeom prst="rect">
            <a:avLst/>
          </a:prstGeom>
          <a:solidFill>
            <a:schemeClr val="accent5">
              <a:lumMod val="60000"/>
              <a:lumOff val="40000"/>
            </a:schemeClr>
          </a:solidFill>
        </p:spPr>
        <p:txBody>
          <a:bodyPr wrap="square">
            <a:spAutoFit/>
          </a:bodyPr>
          <a:lstStyle/>
          <a:p>
            <a:pPr>
              <a:lnSpc>
                <a:spcPct val="150000"/>
              </a:lnSpc>
            </a:pPr>
            <a:r>
              <a:rPr lang="en-US" altLang="zh-CN" sz="36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3</a:t>
            </a:r>
            <a:r>
              <a:rPr lang="zh-CN" altLang="zh-CN" sz="36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、基于热点主题探究的三轮复习思考</a:t>
            </a:r>
            <a:r>
              <a:rPr lang="zh-CN" altLang="zh-CN" sz="3600" b="1" i="1" kern="100" dirty="0">
                <a:solidFill>
                  <a:schemeClr val="bg1"/>
                </a:solidFill>
                <a:latin typeface="Calibri" panose="020F0502020204030204" pitchFamily="34" charset="0"/>
                <a:cs typeface="Times New Roman" panose="02020603050405020304" pitchFamily="18" charset="0"/>
              </a:rPr>
              <a:t>（</a:t>
            </a:r>
            <a:r>
              <a:rPr lang="en-US" altLang="zh-CN" sz="3600" b="1" i="1" kern="100" dirty="0">
                <a:solidFill>
                  <a:schemeClr val="bg1"/>
                </a:solidFill>
                <a:latin typeface="Calibri" panose="020F0502020204030204" pitchFamily="34" charset="0"/>
                <a:cs typeface="Times New Roman" panose="02020603050405020304" pitchFamily="18" charset="0"/>
              </a:rPr>
              <a:t>2019</a:t>
            </a:r>
            <a:r>
              <a:rPr lang="zh-CN" altLang="zh-CN" sz="3600" b="1" i="1" kern="100" dirty="0">
                <a:solidFill>
                  <a:schemeClr val="bg1"/>
                </a:solidFill>
                <a:latin typeface="Calibri" panose="020F0502020204030204" pitchFamily="34" charset="0"/>
                <a:cs typeface="Times New Roman" panose="02020603050405020304" pitchFamily="18" charset="0"/>
              </a:rPr>
              <a:t>年</a:t>
            </a:r>
            <a:r>
              <a:rPr lang="en-US" altLang="zh-CN" sz="3600" b="1" i="1" kern="100" dirty="0">
                <a:solidFill>
                  <a:schemeClr val="bg1"/>
                </a:solidFill>
                <a:latin typeface="Calibri" panose="020F0502020204030204" pitchFamily="34" charset="0"/>
                <a:cs typeface="Times New Roman" panose="02020603050405020304" pitchFamily="18" charset="0"/>
              </a:rPr>
              <a:t>5</a:t>
            </a:r>
            <a:r>
              <a:rPr lang="zh-CN" altLang="zh-CN" sz="3600" b="1" i="1" kern="100" dirty="0">
                <a:solidFill>
                  <a:schemeClr val="bg1"/>
                </a:solidFill>
                <a:latin typeface="Calibri" panose="020F0502020204030204" pitchFamily="34" charset="0"/>
                <a:cs typeface="Times New Roman" panose="02020603050405020304" pitchFamily="18" charset="0"/>
              </a:rPr>
              <a:t>月）</a:t>
            </a:r>
            <a:endParaRPr lang="zh-CN" altLang="zh-CN" sz="2400" kern="1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18028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A21D927E-1707-4DBD-94DC-A6BBB49BF216}"/>
              </a:ext>
            </a:extLst>
          </p:cNvPr>
          <p:cNvSpPr txBox="1">
            <a:spLocks noChangeArrowheads="1"/>
          </p:cNvSpPr>
          <p:nvPr/>
        </p:nvSpPr>
        <p:spPr>
          <a:xfrm>
            <a:off x="488730" y="1411015"/>
            <a:ext cx="8305800" cy="4419600"/>
          </a:xfrm>
          <a:prstGeom prst="rect">
            <a:avLst/>
          </a:prstGeom>
          <a:solidFill>
            <a:schemeClr val="accent5">
              <a:lumMod val="40000"/>
              <a:lumOff val="60000"/>
            </a:schemeClr>
          </a:solidFill>
          <a:ln w="25400">
            <a:solidFill>
              <a:srgbClr val="CC0000"/>
            </a:solidFill>
            <a:miter lim="800000"/>
            <a:headEnd/>
            <a:tailEnd/>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buFont typeface="Wingdings" pitchFamily="2" charset="2"/>
              <a:buNone/>
            </a:pPr>
            <a:r>
              <a:rPr lang="zh-CN" altLang="en-US" sz="2800" b="1">
                <a:solidFill>
                  <a:schemeClr val="bg1"/>
                </a:solidFill>
                <a:latin typeface="+mn-ea"/>
              </a:rPr>
              <a:t>一是既能体现当今社会战略性价值，又能符合人</a:t>
            </a:r>
            <a:br>
              <a:rPr lang="zh-CN" altLang="en-US" sz="2800" b="1">
                <a:solidFill>
                  <a:schemeClr val="bg1"/>
                </a:solidFill>
                <a:latin typeface="+mn-ea"/>
              </a:rPr>
            </a:br>
            <a:r>
              <a:rPr lang="zh-CN" altLang="en-US" sz="2800" b="1">
                <a:solidFill>
                  <a:schemeClr val="bg1"/>
                </a:solidFill>
                <a:latin typeface="+mn-ea"/>
              </a:rPr>
              <a:t>   类社会未来发展命运的热点问题；</a:t>
            </a:r>
            <a:br>
              <a:rPr lang="zh-CN" altLang="en-US" sz="2800" b="1">
                <a:solidFill>
                  <a:schemeClr val="bg1"/>
                </a:solidFill>
                <a:latin typeface="+mn-ea"/>
              </a:rPr>
            </a:br>
            <a:r>
              <a:rPr lang="zh-CN" altLang="en-US" sz="2800" b="1">
                <a:solidFill>
                  <a:schemeClr val="bg1"/>
                </a:solidFill>
                <a:latin typeface="+mn-ea"/>
              </a:rPr>
              <a:t>  （高考命题的前瞻性特点）</a:t>
            </a:r>
          </a:p>
          <a:p>
            <a:pPr algn="l">
              <a:lnSpc>
                <a:spcPct val="100000"/>
              </a:lnSpc>
              <a:buFont typeface="Wingdings" pitchFamily="2" charset="2"/>
              <a:buNone/>
            </a:pPr>
            <a:r>
              <a:rPr lang="zh-CN" altLang="en-US" sz="2800" b="1">
                <a:solidFill>
                  <a:schemeClr val="bg1"/>
                </a:solidFill>
                <a:latin typeface="+mn-ea"/>
              </a:rPr>
              <a:t>二是既能体现国家意志，又能关系到老百姓民生</a:t>
            </a:r>
            <a:br>
              <a:rPr lang="zh-CN" altLang="en-US" sz="2800" b="1">
                <a:solidFill>
                  <a:schemeClr val="bg1"/>
                </a:solidFill>
                <a:latin typeface="+mn-ea"/>
              </a:rPr>
            </a:br>
            <a:r>
              <a:rPr lang="zh-CN" altLang="en-US" sz="2800" b="1">
                <a:solidFill>
                  <a:schemeClr val="bg1"/>
                </a:solidFill>
                <a:latin typeface="+mn-ea"/>
              </a:rPr>
              <a:t>    的大事和热点问题；（高考命题的现实性特点）</a:t>
            </a:r>
          </a:p>
          <a:p>
            <a:pPr algn="l">
              <a:lnSpc>
                <a:spcPct val="100000"/>
              </a:lnSpc>
              <a:buFont typeface="Wingdings" pitchFamily="2" charset="2"/>
              <a:buNone/>
            </a:pPr>
            <a:r>
              <a:rPr lang="zh-CN" altLang="en-US" sz="2800" b="1">
                <a:solidFill>
                  <a:schemeClr val="bg1"/>
                </a:solidFill>
                <a:latin typeface="+mn-ea"/>
              </a:rPr>
              <a:t>三是历史教材中有关人文知识和体现学科素养的</a:t>
            </a:r>
            <a:br>
              <a:rPr lang="zh-CN" altLang="en-US" sz="2800" b="1">
                <a:solidFill>
                  <a:schemeClr val="bg1"/>
                </a:solidFill>
                <a:latin typeface="+mn-ea"/>
              </a:rPr>
            </a:br>
            <a:r>
              <a:rPr lang="zh-CN" altLang="en-US" sz="2800" b="1">
                <a:solidFill>
                  <a:schemeClr val="bg1"/>
                </a:solidFill>
                <a:latin typeface="+mn-ea"/>
              </a:rPr>
              <a:t>    知识点；（高考命题的人文性特点）</a:t>
            </a:r>
          </a:p>
          <a:p>
            <a:pPr algn="l">
              <a:lnSpc>
                <a:spcPct val="100000"/>
              </a:lnSpc>
              <a:buFont typeface="Wingdings" pitchFamily="2" charset="2"/>
              <a:buNone/>
            </a:pPr>
            <a:r>
              <a:rPr lang="zh-CN" altLang="en-US" sz="2800" b="1">
                <a:solidFill>
                  <a:schemeClr val="bg1"/>
                </a:solidFill>
                <a:latin typeface="+mn-ea"/>
              </a:rPr>
              <a:t>四是与现实热点问题相联系的隐性知识点；</a:t>
            </a:r>
            <a:br>
              <a:rPr lang="zh-CN" altLang="en-US" sz="2800" b="1">
                <a:solidFill>
                  <a:schemeClr val="bg1"/>
                </a:solidFill>
                <a:latin typeface="+mn-ea"/>
              </a:rPr>
            </a:br>
            <a:r>
              <a:rPr lang="zh-CN" altLang="en-US" sz="2800" b="1">
                <a:solidFill>
                  <a:schemeClr val="bg1"/>
                </a:solidFill>
                <a:latin typeface="+mn-ea"/>
              </a:rPr>
              <a:t>  （高考命题隐性介入的特点）</a:t>
            </a:r>
          </a:p>
        </p:txBody>
      </p:sp>
    </p:spTree>
    <p:extLst>
      <p:ext uri="{BB962C8B-B14F-4D97-AF65-F5344CB8AC3E}">
        <p14:creationId xmlns:p14="http://schemas.microsoft.com/office/powerpoint/2010/main" val="34445548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FD2D13A9-5877-4627-91C7-8B12D6216225}"/>
              </a:ext>
            </a:extLst>
          </p:cNvPr>
          <p:cNvSpPr/>
          <p:nvPr/>
        </p:nvSpPr>
        <p:spPr>
          <a:xfrm>
            <a:off x="798782" y="1308565"/>
            <a:ext cx="7793423" cy="1077218"/>
          </a:xfrm>
          <a:prstGeom prst="rect">
            <a:avLst/>
          </a:prstGeom>
          <a:solidFill>
            <a:schemeClr val="accent5">
              <a:lumMod val="60000"/>
              <a:lumOff val="40000"/>
            </a:schemeClr>
          </a:solidFill>
        </p:spPr>
        <p:txBody>
          <a:bodyPr wrap="square">
            <a:spAutoFit/>
          </a:bodyPr>
          <a:lstStyle/>
          <a:p>
            <a:r>
              <a:rPr lang="en-US" altLang="zh-CN" sz="3200" b="1" kern="100" dirty="0">
                <a:solidFill>
                  <a:schemeClr val="bg1"/>
                </a:solidFill>
                <a:latin typeface="Calibri" panose="020F0502020204030204" pitchFamily="34" charset="0"/>
                <a:cs typeface="Times New Roman" panose="02020603050405020304" pitchFamily="18" charset="0"/>
              </a:rPr>
              <a:t>【</a:t>
            </a:r>
            <a:r>
              <a:rPr lang="zh-CN" altLang="zh-CN" sz="3200" b="1" kern="100" dirty="0">
                <a:solidFill>
                  <a:schemeClr val="bg1"/>
                </a:solidFill>
                <a:latin typeface="Calibri" panose="020F0502020204030204" pitchFamily="34" charset="0"/>
                <a:cs typeface="Times New Roman" panose="02020603050405020304" pitchFamily="18" charset="0"/>
              </a:rPr>
              <a:t>热点主题探究</a:t>
            </a:r>
            <a:r>
              <a:rPr lang="en-US" altLang="zh-CN" sz="3200" b="1" kern="100" dirty="0">
                <a:solidFill>
                  <a:schemeClr val="bg1"/>
                </a:solidFill>
                <a:latin typeface="Calibri" panose="020F0502020204030204" pitchFamily="34" charset="0"/>
                <a:cs typeface="Times New Roman" panose="02020603050405020304" pitchFamily="18" charset="0"/>
              </a:rPr>
              <a:t>】</a:t>
            </a:r>
          </a:p>
          <a:p>
            <a:r>
              <a:rPr lang="zh-CN" altLang="zh-CN" sz="3200" b="1" kern="100" dirty="0">
                <a:solidFill>
                  <a:schemeClr val="bg1"/>
                </a:solidFill>
                <a:latin typeface="Calibri" panose="020F0502020204030204" pitchFamily="34" charset="0"/>
                <a:cs typeface="Times New Roman" panose="02020603050405020304" pitchFamily="18" charset="0"/>
              </a:rPr>
              <a:t>长效热点 </a:t>
            </a:r>
            <a:r>
              <a:rPr lang="en-US" altLang="zh-CN" sz="3200" b="1" kern="100" dirty="0">
                <a:solidFill>
                  <a:schemeClr val="bg1"/>
                </a:solidFill>
                <a:latin typeface="Calibri" panose="020F0502020204030204" pitchFamily="34" charset="0"/>
                <a:cs typeface="Times New Roman" panose="02020603050405020304" pitchFamily="18" charset="0"/>
              </a:rPr>
              <a:t>&amp; </a:t>
            </a:r>
            <a:r>
              <a:rPr lang="zh-CN" altLang="zh-CN" sz="3200" b="1" kern="100" dirty="0">
                <a:solidFill>
                  <a:schemeClr val="bg1"/>
                </a:solidFill>
                <a:latin typeface="Calibri" panose="020F0502020204030204" pitchFamily="34" charset="0"/>
                <a:cs typeface="Times New Roman" panose="02020603050405020304" pitchFamily="18" charset="0"/>
              </a:rPr>
              <a:t>考纲热点 </a:t>
            </a:r>
            <a:r>
              <a:rPr lang="en-US" altLang="zh-CN" sz="3200" b="1" kern="100" dirty="0">
                <a:solidFill>
                  <a:schemeClr val="bg1"/>
                </a:solidFill>
                <a:latin typeface="Calibri" panose="020F0502020204030204" pitchFamily="34" charset="0"/>
                <a:cs typeface="Times New Roman" panose="02020603050405020304" pitchFamily="18" charset="0"/>
              </a:rPr>
              <a:t>&amp; </a:t>
            </a:r>
            <a:r>
              <a:rPr lang="zh-CN" altLang="zh-CN" sz="3200" b="1" kern="100" dirty="0">
                <a:solidFill>
                  <a:schemeClr val="bg1"/>
                </a:solidFill>
                <a:latin typeface="Calibri" panose="020F0502020204030204" pitchFamily="34" charset="0"/>
                <a:cs typeface="Times New Roman" panose="02020603050405020304" pitchFamily="18" charset="0"/>
              </a:rPr>
              <a:t>学术热点</a:t>
            </a:r>
            <a:endParaRPr lang="zh-CN" altLang="zh-CN" sz="2400" b="1" kern="100" dirty="0">
              <a:solidFill>
                <a:schemeClr val="bg1"/>
              </a:solidFill>
              <a:latin typeface="Calibri" panose="020F0502020204030204" pitchFamily="34" charset="0"/>
              <a:cs typeface="Times New Roman" panose="02020603050405020304" pitchFamily="18" charset="0"/>
            </a:endParaRPr>
          </a:p>
        </p:txBody>
      </p:sp>
      <p:graphicFrame>
        <p:nvGraphicFramePr>
          <p:cNvPr id="5" name="表格 4">
            <a:extLst>
              <a:ext uri="{FF2B5EF4-FFF2-40B4-BE49-F238E27FC236}">
                <a16:creationId xmlns:a16="http://schemas.microsoft.com/office/drawing/2014/main" id="{68F215D8-53B4-4ED0-AA1E-308F2B486DD5}"/>
              </a:ext>
            </a:extLst>
          </p:cNvPr>
          <p:cNvGraphicFramePr>
            <a:graphicFrameLocks noGrp="1"/>
          </p:cNvGraphicFramePr>
          <p:nvPr>
            <p:extLst>
              <p:ext uri="{D42A27DB-BD31-4B8C-83A1-F6EECF244321}">
                <p14:modId xmlns:p14="http://schemas.microsoft.com/office/powerpoint/2010/main" val="4198400003"/>
              </p:ext>
            </p:extLst>
          </p:nvPr>
        </p:nvGraphicFramePr>
        <p:xfrm>
          <a:off x="1076806" y="2813094"/>
          <a:ext cx="6837483" cy="2457844"/>
        </p:xfrm>
        <a:graphic>
          <a:graphicData uri="http://schemas.openxmlformats.org/drawingml/2006/table">
            <a:tbl>
              <a:tblPr firstRow="1" firstCol="1" bandRow="1" bandCol="1">
                <a:tableStyleId>{5C22544A-7EE6-4342-B048-85BDC9FD1C3A}</a:tableStyleId>
              </a:tblPr>
              <a:tblGrid>
                <a:gridCol w="724525">
                  <a:extLst>
                    <a:ext uri="{9D8B030D-6E8A-4147-A177-3AD203B41FA5}">
                      <a16:colId xmlns:a16="http://schemas.microsoft.com/office/drawing/2014/main" val="1952417138"/>
                    </a:ext>
                  </a:extLst>
                </a:gridCol>
                <a:gridCol w="6112958">
                  <a:extLst>
                    <a:ext uri="{9D8B030D-6E8A-4147-A177-3AD203B41FA5}">
                      <a16:colId xmlns:a16="http://schemas.microsoft.com/office/drawing/2014/main" val="4128380743"/>
                    </a:ext>
                  </a:extLst>
                </a:gridCol>
              </a:tblGrid>
              <a:tr h="324244">
                <a:tc>
                  <a:txBody>
                    <a:bodyPr/>
                    <a:lstStyle/>
                    <a:p>
                      <a:pPr algn="ctr">
                        <a:spcAft>
                          <a:spcPts val="0"/>
                        </a:spcAft>
                      </a:pPr>
                      <a:r>
                        <a:rPr lang="zh-CN" sz="2000" b="1" kern="100">
                          <a:effectLst/>
                        </a:rPr>
                        <a:t>序号</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000" b="1" kern="100">
                          <a:effectLst/>
                        </a:rPr>
                        <a:t>主</a:t>
                      </a:r>
                      <a:r>
                        <a:rPr lang="en-US" sz="2000" b="1" kern="100">
                          <a:effectLst/>
                        </a:rPr>
                        <a:t>   </a:t>
                      </a:r>
                      <a:r>
                        <a:rPr lang="zh-CN" sz="2000" b="1" kern="100">
                          <a:effectLst/>
                        </a:rPr>
                        <a:t>题</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98044867"/>
                  </a:ext>
                </a:extLst>
              </a:tr>
              <a:tr h="299954">
                <a:tc>
                  <a:txBody>
                    <a:bodyPr/>
                    <a:lstStyle/>
                    <a:p>
                      <a:pPr algn="ctr">
                        <a:spcAft>
                          <a:spcPts val="0"/>
                        </a:spcAft>
                      </a:pPr>
                      <a:r>
                        <a:rPr lang="en-US" sz="2000" b="1" kern="100">
                          <a:effectLst/>
                        </a:rPr>
                        <a:t>1</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000" b="1" kern="100" dirty="0">
                          <a:solidFill>
                            <a:schemeClr val="bg1"/>
                          </a:solidFill>
                          <a:effectLst/>
                          <a:latin typeface="黑体" panose="02010609060101010101" pitchFamily="49" charset="-122"/>
                          <a:ea typeface="黑体" panose="02010609060101010101" pitchFamily="49" charset="-122"/>
                        </a:rPr>
                        <a:t>民主与法治</a:t>
                      </a:r>
                      <a:endParaRPr lang="zh-CN" sz="16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52190117"/>
                  </a:ext>
                </a:extLst>
              </a:tr>
              <a:tr h="299954">
                <a:tc>
                  <a:txBody>
                    <a:bodyPr/>
                    <a:lstStyle/>
                    <a:p>
                      <a:pPr algn="ctr">
                        <a:spcAft>
                          <a:spcPts val="0"/>
                        </a:spcAft>
                      </a:pPr>
                      <a:r>
                        <a:rPr lang="en-US" sz="2000" b="1" kern="100">
                          <a:effectLst/>
                        </a:rPr>
                        <a:t>2</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000" b="1" kern="100" dirty="0">
                          <a:solidFill>
                            <a:schemeClr val="bg1"/>
                          </a:solidFill>
                          <a:effectLst/>
                          <a:latin typeface="黑体" panose="02010609060101010101" pitchFamily="49" charset="-122"/>
                          <a:ea typeface="黑体" panose="02010609060101010101" pitchFamily="49" charset="-122"/>
                        </a:rPr>
                        <a:t>改革与创新</a:t>
                      </a:r>
                      <a:endParaRPr lang="zh-CN" sz="16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273204160"/>
                  </a:ext>
                </a:extLst>
              </a:tr>
              <a:tr h="299954">
                <a:tc>
                  <a:txBody>
                    <a:bodyPr/>
                    <a:lstStyle/>
                    <a:p>
                      <a:pPr algn="ctr">
                        <a:spcAft>
                          <a:spcPts val="0"/>
                        </a:spcAft>
                      </a:pPr>
                      <a:r>
                        <a:rPr lang="en-US" sz="2000" b="1" kern="100">
                          <a:effectLst/>
                        </a:rPr>
                        <a:t>3</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000" b="1" kern="100" dirty="0">
                          <a:solidFill>
                            <a:schemeClr val="bg1"/>
                          </a:solidFill>
                          <a:effectLst/>
                          <a:latin typeface="黑体" panose="02010609060101010101" pitchFamily="49" charset="-122"/>
                          <a:ea typeface="黑体" panose="02010609060101010101" pitchFamily="49" charset="-122"/>
                        </a:rPr>
                        <a:t>反腐倡廉</a:t>
                      </a:r>
                      <a:endParaRPr lang="zh-CN" sz="16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285290805"/>
                  </a:ext>
                </a:extLst>
              </a:tr>
              <a:tr h="299954">
                <a:tc>
                  <a:txBody>
                    <a:bodyPr/>
                    <a:lstStyle/>
                    <a:p>
                      <a:pPr algn="ctr">
                        <a:spcAft>
                          <a:spcPts val="0"/>
                        </a:spcAft>
                      </a:pPr>
                      <a:r>
                        <a:rPr lang="en-US" sz="2000" b="1" kern="100">
                          <a:effectLst/>
                        </a:rPr>
                        <a:t>4</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000" b="1" kern="100" dirty="0">
                          <a:solidFill>
                            <a:schemeClr val="bg1"/>
                          </a:solidFill>
                          <a:effectLst/>
                          <a:latin typeface="黑体" panose="02010609060101010101" pitchFamily="49" charset="-122"/>
                          <a:ea typeface="黑体" panose="02010609060101010101" pitchFamily="49" charset="-122"/>
                        </a:rPr>
                        <a:t>关注民生</a:t>
                      </a:r>
                      <a:r>
                        <a:rPr lang="en-US" sz="2000" b="1" kern="100" dirty="0">
                          <a:solidFill>
                            <a:schemeClr val="bg1"/>
                          </a:solidFill>
                          <a:effectLst/>
                          <a:latin typeface="黑体" panose="02010609060101010101" pitchFamily="49" charset="-122"/>
                          <a:ea typeface="黑体" panose="02010609060101010101" pitchFamily="49" charset="-122"/>
                        </a:rPr>
                        <a:t>——</a:t>
                      </a:r>
                      <a:r>
                        <a:rPr lang="zh-CN" sz="2000" b="1" kern="100" dirty="0">
                          <a:solidFill>
                            <a:schemeClr val="bg1"/>
                          </a:solidFill>
                          <a:effectLst/>
                          <a:latin typeface="黑体" panose="02010609060101010101" pitchFamily="49" charset="-122"/>
                          <a:ea typeface="黑体" panose="02010609060101010101" pitchFamily="49" charset="-122"/>
                        </a:rPr>
                        <a:t>“三农、环境、养老”</a:t>
                      </a:r>
                      <a:endParaRPr lang="zh-CN" sz="16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291109961"/>
                  </a:ext>
                </a:extLst>
              </a:tr>
              <a:tr h="299954">
                <a:tc>
                  <a:txBody>
                    <a:bodyPr/>
                    <a:lstStyle/>
                    <a:p>
                      <a:pPr algn="ctr">
                        <a:spcAft>
                          <a:spcPts val="0"/>
                        </a:spcAft>
                      </a:pPr>
                      <a:r>
                        <a:rPr lang="en-US" sz="2000" b="1" kern="100">
                          <a:effectLst/>
                        </a:rPr>
                        <a:t>5</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000" b="1" kern="100" dirty="0">
                          <a:solidFill>
                            <a:schemeClr val="bg1"/>
                          </a:solidFill>
                          <a:effectLst/>
                          <a:latin typeface="黑体" panose="02010609060101010101" pitchFamily="49" charset="-122"/>
                          <a:ea typeface="黑体" panose="02010609060101010101" pitchFamily="49" charset="-122"/>
                        </a:rPr>
                        <a:t>家国情怀</a:t>
                      </a:r>
                      <a:r>
                        <a:rPr lang="en-US" sz="2000" b="1" kern="100" dirty="0">
                          <a:solidFill>
                            <a:schemeClr val="bg1"/>
                          </a:solidFill>
                          <a:effectLst/>
                          <a:latin typeface="黑体" panose="02010609060101010101" pitchFamily="49" charset="-122"/>
                          <a:ea typeface="黑体" panose="02010609060101010101" pitchFamily="49" charset="-122"/>
                        </a:rPr>
                        <a:t>——</a:t>
                      </a:r>
                      <a:r>
                        <a:rPr lang="zh-CN" sz="2000" b="1" kern="100" dirty="0">
                          <a:solidFill>
                            <a:schemeClr val="bg1"/>
                          </a:solidFill>
                          <a:effectLst/>
                          <a:latin typeface="黑体" panose="02010609060101010101" pitchFamily="49" charset="-122"/>
                          <a:ea typeface="黑体" panose="02010609060101010101" pitchFamily="49" charset="-122"/>
                        </a:rPr>
                        <a:t>统一多民族国家</a:t>
                      </a:r>
                      <a:endParaRPr lang="zh-CN" sz="16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791572055"/>
                  </a:ext>
                </a:extLst>
              </a:tr>
              <a:tr h="299954">
                <a:tc>
                  <a:txBody>
                    <a:bodyPr/>
                    <a:lstStyle/>
                    <a:p>
                      <a:pPr algn="ctr">
                        <a:spcAft>
                          <a:spcPts val="0"/>
                        </a:spcAft>
                      </a:pPr>
                      <a:r>
                        <a:rPr lang="en-US" sz="2000" b="1" kern="100">
                          <a:effectLst/>
                        </a:rPr>
                        <a:t>6</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000" b="1" kern="100" dirty="0">
                          <a:solidFill>
                            <a:schemeClr val="bg1"/>
                          </a:solidFill>
                          <a:effectLst/>
                          <a:latin typeface="黑体" panose="02010609060101010101" pitchFamily="49" charset="-122"/>
                          <a:ea typeface="黑体" panose="02010609060101010101" pitchFamily="49" charset="-122"/>
                        </a:rPr>
                        <a:t>全球化与人类命运共同体</a:t>
                      </a:r>
                      <a:endParaRPr lang="zh-CN" sz="16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267740534"/>
                  </a:ext>
                </a:extLst>
              </a:tr>
              <a:tr h="0">
                <a:tc>
                  <a:txBody>
                    <a:bodyPr/>
                    <a:lstStyle/>
                    <a:p>
                      <a:pPr algn="ctr">
                        <a:spcAft>
                          <a:spcPts val="0"/>
                        </a:spcAft>
                      </a:pPr>
                      <a:r>
                        <a:rPr lang="en-US" sz="2000" b="1" kern="100">
                          <a:effectLst/>
                        </a:rPr>
                        <a:t>7</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000" b="1" kern="100" dirty="0">
                          <a:solidFill>
                            <a:schemeClr val="bg1"/>
                          </a:solidFill>
                          <a:effectLst/>
                          <a:latin typeface="黑体" panose="02010609060101010101" pitchFamily="49" charset="-122"/>
                          <a:ea typeface="黑体" panose="02010609060101010101" pitchFamily="49" charset="-122"/>
                        </a:rPr>
                        <a:t>唯物史观</a:t>
                      </a:r>
                      <a:endParaRPr lang="en-US" altLang="zh-CN" sz="2000" b="1" kern="100" dirty="0">
                        <a:solidFill>
                          <a:schemeClr val="bg1"/>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3170344776"/>
                  </a:ext>
                </a:extLst>
              </a:tr>
            </a:tbl>
          </a:graphicData>
        </a:graphic>
      </p:graphicFrame>
    </p:spTree>
    <p:extLst>
      <p:ext uri="{BB962C8B-B14F-4D97-AF65-F5344CB8AC3E}">
        <p14:creationId xmlns:p14="http://schemas.microsoft.com/office/powerpoint/2010/main" val="3751918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5B7B8FD-3C2F-4C7F-A737-0C29CA6DFD80}"/>
              </a:ext>
            </a:extLst>
          </p:cNvPr>
          <p:cNvSpPr/>
          <p:nvPr/>
        </p:nvSpPr>
        <p:spPr>
          <a:xfrm>
            <a:off x="323192" y="1823234"/>
            <a:ext cx="8497615" cy="2554545"/>
          </a:xfrm>
          <a:prstGeom prst="rect">
            <a:avLst/>
          </a:prstGeom>
          <a:solidFill>
            <a:schemeClr val="accent5">
              <a:lumMod val="60000"/>
              <a:lumOff val="40000"/>
            </a:schemeClr>
          </a:solidFill>
        </p:spPr>
        <p:txBody>
          <a:bodyPr wrap="square">
            <a:spAutoFit/>
          </a:bodyPr>
          <a:lstStyle/>
          <a:p>
            <a:r>
              <a:rPr lang="en-US" altLang="zh-CN" sz="3200" b="1" kern="100" dirty="0">
                <a:solidFill>
                  <a:schemeClr val="bg1"/>
                </a:solidFill>
                <a:latin typeface="黑体" panose="02010609060101010101" pitchFamily="49" charset="-122"/>
                <a:ea typeface="黑体" panose="02010609060101010101" pitchFamily="49" charset="-122"/>
                <a:cs typeface="Times New Roman" panose="02020603050405020304" pitchFamily="18" charset="0"/>
              </a:rPr>
              <a:t>【</a:t>
            </a:r>
            <a:r>
              <a:rPr lang="zh-CN" altLang="zh-CN" sz="3200" b="1" kern="100" dirty="0">
                <a:solidFill>
                  <a:schemeClr val="bg1"/>
                </a:solidFill>
                <a:latin typeface="黑体" panose="02010609060101010101" pitchFamily="49" charset="-122"/>
                <a:ea typeface="黑体" panose="02010609060101010101" pitchFamily="49" charset="-122"/>
                <a:cs typeface="Times New Roman" panose="02020603050405020304" pitchFamily="18" charset="0"/>
              </a:rPr>
              <a:t>课型</a:t>
            </a:r>
            <a:r>
              <a:rPr lang="en-US" altLang="zh-CN" sz="3200" b="1" kern="100" dirty="0">
                <a:solidFill>
                  <a:schemeClr val="bg1"/>
                </a:solidFill>
                <a:latin typeface="黑体" panose="02010609060101010101" pitchFamily="49" charset="-122"/>
                <a:ea typeface="黑体" panose="02010609060101010101" pitchFamily="49" charset="-122"/>
                <a:cs typeface="Times New Roman" panose="02020603050405020304" pitchFamily="18" charset="0"/>
              </a:rPr>
              <a:t>】</a:t>
            </a:r>
            <a:endParaRPr lang="zh-CN" altLang="zh-CN" sz="2400" b="1" kern="100"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a:p>
            <a:pPr algn="just">
              <a:spcAft>
                <a:spcPts val="0"/>
              </a:spcAft>
            </a:pPr>
            <a:r>
              <a:rPr lang="zh-CN" altLang="zh-CN" sz="3200" b="1" kern="100" dirty="0">
                <a:solidFill>
                  <a:schemeClr val="bg1"/>
                </a:solidFill>
                <a:latin typeface="Calibri" panose="020F0502020204030204" pitchFamily="34" charset="0"/>
                <a:cs typeface="Times New Roman" panose="02020603050405020304" pitchFamily="18" charset="0"/>
              </a:rPr>
              <a:t>突显：核心方法：史料实证</a:t>
            </a:r>
            <a:endParaRPr lang="zh-CN" altLang="zh-CN" sz="2400" b="1" kern="100" dirty="0">
              <a:solidFill>
                <a:schemeClr val="bg1"/>
              </a:solidFill>
              <a:latin typeface="Calibri" panose="020F0502020204030204" pitchFamily="34" charset="0"/>
              <a:cs typeface="Times New Roman" panose="02020603050405020304" pitchFamily="18" charset="0"/>
            </a:endParaRPr>
          </a:p>
          <a:p>
            <a:pPr indent="459105" algn="just">
              <a:spcAft>
                <a:spcPts val="0"/>
              </a:spcAft>
            </a:pPr>
            <a:r>
              <a:rPr lang="en-US" altLang="zh-CN" sz="3200" b="1" kern="100" dirty="0">
                <a:solidFill>
                  <a:schemeClr val="bg1"/>
                </a:solidFill>
                <a:latin typeface="Calibri" panose="020F0502020204030204" pitchFamily="34" charset="0"/>
                <a:cs typeface="Times New Roman" panose="02020603050405020304" pitchFamily="18" charset="0"/>
              </a:rPr>
              <a:t>        </a:t>
            </a:r>
            <a:r>
              <a:rPr lang="zh-CN" altLang="zh-CN" sz="3200" b="1" kern="100" dirty="0">
                <a:solidFill>
                  <a:schemeClr val="bg1"/>
                </a:solidFill>
                <a:latin typeface="Calibri" panose="020F0502020204030204" pitchFamily="34" charset="0"/>
                <a:cs typeface="Times New Roman" panose="02020603050405020304" pitchFamily="18" charset="0"/>
              </a:rPr>
              <a:t>核心能力：历史解释</a:t>
            </a:r>
            <a:endParaRPr lang="zh-CN" altLang="zh-CN" sz="2400" b="1" kern="100" dirty="0">
              <a:solidFill>
                <a:schemeClr val="bg1"/>
              </a:solidFill>
              <a:latin typeface="Calibri" panose="020F0502020204030204" pitchFamily="34" charset="0"/>
              <a:cs typeface="Times New Roman" panose="02020603050405020304" pitchFamily="18" charset="0"/>
            </a:endParaRPr>
          </a:p>
          <a:p>
            <a:pPr indent="459105" algn="just">
              <a:spcAft>
                <a:spcPts val="0"/>
              </a:spcAft>
            </a:pPr>
            <a:r>
              <a:rPr lang="en-US" altLang="zh-CN" sz="3200" b="1" kern="100" dirty="0">
                <a:solidFill>
                  <a:schemeClr val="bg1"/>
                </a:solidFill>
                <a:latin typeface="Calibri" panose="020F0502020204030204" pitchFamily="34" charset="0"/>
                <a:cs typeface="Times New Roman" panose="02020603050405020304" pitchFamily="18" charset="0"/>
              </a:rPr>
              <a:t>        </a:t>
            </a:r>
            <a:r>
              <a:rPr lang="zh-CN" altLang="zh-CN" sz="3200" b="1" kern="100" dirty="0">
                <a:solidFill>
                  <a:schemeClr val="bg1"/>
                </a:solidFill>
                <a:latin typeface="Calibri" panose="020F0502020204030204" pitchFamily="34" charset="0"/>
                <a:cs typeface="Times New Roman" panose="02020603050405020304" pitchFamily="18" charset="0"/>
              </a:rPr>
              <a:t>关键能力：表达能力 </a:t>
            </a:r>
            <a:r>
              <a:rPr lang="en-US" altLang="zh-CN" sz="3200" b="1" kern="100" dirty="0">
                <a:solidFill>
                  <a:schemeClr val="bg1"/>
                </a:solidFill>
                <a:latin typeface="Calibri" panose="020F0502020204030204" pitchFamily="34" charset="0"/>
                <a:cs typeface="Times New Roman" panose="02020603050405020304" pitchFamily="18" charset="0"/>
              </a:rPr>
              <a:t>&amp; </a:t>
            </a:r>
            <a:r>
              <a:rPr lang="zh-CN" altLang="zh-CN" sz="3200" b="1" kern="100" dirty="0">
                <a:solidFill>
                  <a:schemeClr val="bg1"/>
                </a:solidFill>
                <a:latin typeface="Calibri" panose="020F0502020204030204" pitchFamily="34" charset="0"/>
                <a:cs typeface="Times New Roman" panose="02020603050405020304" pitchFamily="18" charset="0"/>
              </a:rPr>
              <a:t>迁移能力 </a:t>
            </a:r>
            <a:endParaRPr lang="en-US" altLang="zh-CN" sz="3200" b="1" kern="100" dirty="0">
              <a:solidFill>
                <a:schemeClr val="bg1"/>
              </a:solidFill>
              <a:latin typeface="Calibri" panose="020F0502020204030204" pitchFamily="34" charset="0"/>
              <a:cs typeface="Times New Roman" panose="02020603050405020304" pitchFamily="18" charset="0"/>
            </a:endParaRPr>
          </a:p>
          <a:p>
            <a:pPr indent="459105" algn="just">
              <a:spcAft>
                <a:spcPts val="0"/>
              </a:spcAft>
            </a:pPr>
            <a:r>
              <a:rPr lang="en-US" altLang="zh-CN" sz="3200" b="1" kern="100" dirty="0">
                <a:solidFill>
                  <a:schemeClr val="bg1"/>
                </a:solidFill>
                <a:latin typeface="Calibri" panose="020F0502020204030204" pitchFamily="34" charset="0"/>
                <a:cs typeface="Times New Roman" panose="02020603050405020304" pitchFamily="18" charset="0"/>
              </a:rPr>
              <a:t>        &amp; </a:t>
            </a:r>
            <a:r>
              <a:rPr lang="zh-CN" altLang="zh-CN" sz="3200" b="1" kern="100" dirty="0">
                <a:solidFill>
                  <a:schemeClr val="bg1"/>
                </a:solidFill>
                <a:latin typeface="Calibri" panose="020F0502020204030204" pitchFamily="34" charset="0"/>
                <a:cs typeface="Times New Roman" panose="02020603050405020304" pitchFamily="18" charset="0"/>
              </a:rPr>
              <a:t>探究能力</a:t>
            </a:r>
            <a:endParaRPr lang="zh-CN" altLang="zh-CN" sz="2400" b="1" kern="1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74877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7C0F528-027D-4333-BB6E-B7B242A2F03E}"/>
              </a:ext>
            </a:extLst>
          </p:cNvPr>
          <p:cNvSpPr/>
          <p:nvPr/>
        </p:nvSpPr>
        <p:spPr>
          <a:xfrm>
            <a:off x="617482" y="2402865"/>
            <a:ext cx="7909035" cy="1138773"/>
          </a:xfrm>
          <a:prstGeom prst="rect">
            <a:avLst/>
          </a:prstGeom>
          <a:solidFill>
            <a:schemeClr val="accent5">
              <a:lumMod val="60000"/>
              <a:lumOff val="40000"/>
            </a:schemeClr>
          </a:solidFill>
        </p:spPr>
        <p:txBody>
          <a:bodyPr wrap="square">
            <a:spAutoFit/>
          </a:bodyPr>
          <a:lstStyle/>
          <a:p>
            <a:r>
              <a:rPr lang="en-US" altLang="zh-CN" sz="36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4</a:t>
            </a:r>
            <a:r>
              <a:rPr lang="zh-CN" altLang="zh-CN" sz="36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、基于潜能提升的清单式自主复习</a:t>
            </a:r>
            <a:endParaRPr lang="zh-CN" altLang="zh-CN" sz="3600" b="1" kern="100" dirty="0">
              <a:solidFill>
                <a:schemeClr val="bg1"/>
              </a:solidFill>
              <a:latin typeface="Calibri" panose="020F0502020204030204" pitchFamily="34" charset="0"/>
              <a:cs typeface="Times New Roman" panose="02020603050405020304" pitchFamily="18" charset="0"/>
            </a:endParaRPr>
          </a:p>
          <a:p>
            <a:pPr indent="304800" algn="r"/>
            <a:r>
              <a:rPr lang="zh-CN" altLang="zh-CN" sz="3200" b="1" kern="100" dirty="0">
                <a:solidFill>
                  <a:schemeClr val="bg1"/>
                </a:solidFill>
                <a:latin typeface="Calibri" panose="020F0502020204030204" pitchFamily="34" charset="0"/>
                <a:cs typeface="Times New Roman" panose="02020603050405020304" pitchFamily="18" charset="0"/>
              </a:rPr>
              <a:t>——</a:t>
            </a:r>
            <a:r>
              <a:rPr lang="zh-CN" altLang="en-US" sz="3200" b="1" kern="100" dirty="0">
                <a:solidFill>
                  <a:schemeClr val="bg1"/>
                </a:solidFill>
                <a:latin typeface="Calibri" panose="020F0502020204030204" pitchFamily="34" charset="0"/>
                <a:cs typeface="Times New Roman" panose="02020603050405020304" pitchFamily="18" charset="0"/>
              </a:rPr>
              <a:t>贯穿全程</a:t>
            </a:r>
            <a:endParaRPr lang="zh-CN" altLang="zh-CN" sz="2400" b="1" kern="1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06989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7C0F528-027D-4333-BB6E-B7B242A2F03E}"/>
              </a:ext>
            </a:extLst>
          </p:cNvPr>
          <p:cNvSpPr/>
          <p:nvPr/>
        </p:nvSpPr>
        <p:spPr>
          <a:xfrm>
            <a:off x="719958" y="1446423"/>
            <a:ext cx="7909035" cy="4462760"/>
          </a:xfrm>
          <a:prstGeom prst="rect">
            <a:avLst/>
          </a:prstGeom>
          <a:solidFill>
            <a:schemeClr val="accent5">
              <a:lumMod val="60000"/>
              <a:lumOff val="40000"/>
            </a:schemeClr>
          </a:solidFill>
        </p:spPr>
        <p:txBody>
          <a:bodyPr wrap="square">
            <a:spAutoFit/>
          </a:bodyPr>
          <a:lstStyle/>
          <a:p>
            <a:r>
              <a:rPr lang="en-US" altLang="zh-CN" sz="32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4</a:t>
            </a:r>
            <a:r>
              <a:rPr lang="zh-CN" altLang="zh-CN" sz="32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、基于潜能提升的清单式自主复习</a:t>
            </a:r>
            <a:endParaRPr lang="zh-CN" altLang="zh-CN" sz="2000" b="1" kern="100" dirty="0">
              <a:solidFill>
                <a:schemeClr val="bg1"/>
              </a:solidFill>
              <a:latin typeface="Calibri" panose="020F0502020204030204" pitchFamily="34" charset="0"/>
              <a:cs typeface="Times New Roman" panose="02020603050405020304" pitchFamily="18" charset="0"/>
            </a:endParaRPr>
          </a:p>
          <a:p>
            <a:pPr indent="304800" algn="r"/>
            <a:r>
              <a:rPr lang="zh-CN" altLang="zh-CN" sz="2800" b="1" kern="100" dirty="0">
                <a:solidFill>
                  <a:schemeClr val="bg1"/>
                </a:solidFill>
                <a:latin typeface="Calibri" panose="020F0502020204030204" pitchFamily="34" charset="0"/>
                <a:cs typeface="Times New Roman" panose="02020603050405020304" pitchFamily="18" charset="0"/>
              </a:rPr>
              <a:t>——</a:t>
            </a:r>
            <a:r>
              <a:rPr lang="zh-CN" altLang="zh-CN" sz="2800" b="1" i="1" kern="100" dirty="0">
                <a:solidFill>
                  <a:schemeClr val="bg1"/>
                </a:solidFill>
                <a:latin typeface="Calibri" panose="020F0502020204030204" pitchFamily="34" charset="0"/>
                <a:cs typeface="Times New Roman" panose="02020603050405020304" pitchFamily="18" charset="0"/>
              </a:rPr>
              <a:t>给时间 明方向 指方法 抓落实</a:t>
            </a:r>
            <a:endParaRPr lang="zh-CN" altLang="zh-CN" sz="2000" b="1" i="1" kern="100" dirty="0">
              <a:solidFill>
                <a:schemeClr val="bg1"/>
              </a:solidFill>
              <a:latin typeface="Calibri" panose="020F0502020204030204" pitchFamily="34" charset="0"/>
              <a:cs typeface="Times New Roman" panose="02020603050405020304" pitchFamily="18" charset="0"/>
            </a:endParaRPr>
          </a:p>
          <a:p>
            <a:r>
              <a:rPr lang="zh-CN" altLang="zh-CN" sz="2800" b="1" kern="100" dirty="0">
                <a:solidFill>
                  <a:schemeClr val="bg1"/>
                </a:solidFill>
                <a:latin typeface="Calibri" panose="020F0502020204030204" pitchFamily="34" charset="0"/>
                <a:cs typeface="Times New Roman" panose="02020603050405020304" pitchFamily="18" charset="0"/>
              </a:rPr>
              <a:t>（一）贯穿始终的自主复习</a:t>
            </a:r>
            <a:endParaRPr lang="zh-CN" altLang="zh-CN" sz="2000" b="1" kern="100" dirty="0">
              <a:solidFill>
                <a:schemeClr val="bg1"/>
              </a:solidFill>
              <a:latin typeface="Calibri" panose="020F0502020204030204" pitchFamily="34" charset="0"/>
              <a:cs typeface="Times New Roman" panose="02020603050405020304" pitchFamily="18" charset="0"/>
            </a:endParaRPr>
          </a:p>
          <a:p>
            <a:r>
              <a:rPr lang="zh-CN" altLang="zh-CN" sz="2800" b="1" kern="100" dirty="0">
                <a:solidFill>
                  <a:schemeClr val="bg1"/>
                </a:solidFill>
                <a:latin typeface="Calibri" panose="020F0502020204030204" pitchFamily="34" charset="0"/>
                <a:cs typeface="Times New Roman" panose="02020603050405020304" pitchFamily="18" charset="0"/>
              </a:rPr>
              <a:t>（二）一轮复习结束后的自主复习（</a:t>
            </a:r>
            <a:r>
              <a:rPr lang="en-US" altLang="zh-CN" sz="2800" b="1" kern="100" dirty="0">
                <a:solidFill>
                  <a:schemeClr val="bg1"/>
                </a:solidFill>
                <a:latin typeface="Calibri" panose="020F0502020204030204" pitchFamily="34" charset="0"/>
                <a:cs typeface="Times New Roman" panose="02020603050405020304" pitchFamily="18" charset="0"/>
              </a:rPr>
              <a:t>3</a:t>
            </a:r>
            <a:r>
              <a:rPr lang="zh-CN" altLang="zh-CN" sz="2800" b="1" kern="100" dirty="0">
                <a:solidFill>
                  <a:schemeClr val="bg1"/>
                </a:solidFill>
                <a:latin typeface="Calibri" panose="020F0502020204030204" pitchFamily="34" charset="0"/>
                <a:cs typeface="Times New Roman" panose="02020603050405020304" pitchFamily="18" charset="0"/>
              </a:rPr>
              <a:t>天）</a:t>
            </a:r>
            <a:endParaRPr lang="zh-CN" altLang="zh-CN" sz="2000" b="1" kern="100" dirty="0">
              <a:solidFill>
                <a:schemeClr val="bg1"/>
              </a:solidFill>
              <a:latin typeface="Calibri" panose="020F0502020204030204" pitchFamily="34" charset="0"/>
              <a:cs typeface="Times New Roman" panose="02020603050405020304" pitchFamily="18" charset="0"/>
            </a:endParaRPr>
          </a:p>
          <a:p>
            <a:r>
              <a:rPr lang="zh-CN" altLang="zh-CN" sz="2800" b="1" kern="100" dirty="0">
                <a:solidFill>
                  <a:schemeClr val="bg1"/>
                </a:solidFill>
                <a:latin typeface="Calibri" panose="020F0502020204030204" pitchFamily="34" charset="0"/>
                <a:cs typeface="Times New Roman" panose="02020603050405020304" pitchFamily="18" charset="0"/>
              </a:rPr>
              <a:t>（三）二轮复习结束后的自主复习（</a:t>
            </a:r>
            <a:r>
              <a:rPr lang="en-US" altLang="zh-CN" sz="2800" b="1" kern="100" dirty="0">
                <a:solidFill>
                  <a:schemeClr val="bg1"/>
                </a:solidFill>
                <a:latin typeface="Calibri" panose="020F0502020204030204" pitchFamily="34" charset="0"/>
                <a:cs typeface="Times New Roman" panose="02020603050405020304" pitchFamily="18" charset="0"/>
              </a:rPr>
              <a:t>7</a:t>
            </a:r>
            <a:r>
              <a:rPr lang="zh-CN" altLang="zh-CN" sz="2800" b="1" kern="100" dirty="0">
                <a:solidFill>
                  <a:schemeClr val="bg1"/>
                </a:solidFill>
                <a:latin typeface="Calibri" panose="020F0502020204030204" pitchFamily="34" charset="0"/>
                <a:cs typeface="Times New Roman" panose="02020603050405020304" pitchFamily="18" charset="0"/>
              </a:rPr>
              <a:t>天）</a:t>
            </a:r>
            <a:endParaRPr lang="zh-CN" altLang="zh-CN" sz="2000" b="1" kern="100" dirty="0">
              <a:solidFill>
                <a:schemeClr val="bg1"/>
              </a:solidFill>
              <a:latin typeface="Calibri" panose="020F0502020204030204" pitchFamily="34" charset="0"/>
              <a:cs typeface="Times New Roman" panose="02020603050405020304" pitchFamily="18" charset="0"/>
            </a:endParaRPr>
          </a:p>
          <a:p>
            <a:pPr indent="457200"/>
            <a:r>
              <a:rPr lang="zh-CN" altLang="zh-CN" sz="2800" b="1" kern="100" dirty="0">
                <a:solidFill>
                  <a:schemeClr val="bg1"/>
                </a:solidFill>
                <a:latin typeface="楷体" panose="02010609060101010101" pitchFamily="49" charset="-122"/>
                <a:ea typeface="楷体" panose="02010609060101010101" pitchFamily="49" charset="-122"/>
                <a:cs typeface="Times New Roman" panose="02020603050405020304" pitchFamily="18" charset="0"/>
              </a:rPr>
              <a:t>针对学有余力的学生，教会其运用“知识清单”的方法在高考复习中进行针对性的自主复习，从而提高效率，扫除知识盲点。</a:t>
            </a:r>
            <a:endParaRPr lang="zh-CN" altLang="zh-CN" sz="2000" b="1" kern="100" dirty="0">
              <a:solidFill>
                <a:schemeClr val="bg1"/>
              </a:solidFill>
              <a:latin typeface="楷体" panose="02010609060101010101" pitchFamily="49" charset="-122"/>
              <a:ea typeface="楷体" panose="02010609060101010101" pitchFamily="49" charset="-122"/>
              <a:cs typeface="Times New Roman" panose="02020603050405020304" pitchFamily="18" charset="0"/>
            </a:endParaRPr>
          </a:p>
          <a:p>
            <a:pPr indent="457200"/>
            <a:r>
              <a:rPr lang="zh-CN" altLang="zh-CN" sz="2800" b="1" kern="100" dirty="0">
                <a:solidFill>
                  <a:schemeClr val="bg1"/>
                </a:solidFill>
                <a:latin typeface="楷体" panose="02010609060101010101" pitchFamily="49" charset="-122"/>
                <a:ea typeface="楷体" panose="02010609060101010101" pitchFamily="49" charset="-122"/>
                <a:cs typeface="Times New Roman" panose="02020603050405020304" pitchFamily="18" charset="0"/>
              </a:rPr>
              <a:t>针对学困生，给出“内容式指令清单”督促其落实完成，不让其掉队。</a:t>
            </a:r>
            <a:endParaRPr lang="zh-CN" altLang="zh-CN" sz="2000" b="1" kern="100" dirty="0">
              <a:solidFill>
                <a:schemeClr val="bg1"/>
              </a:solidFill>
              <a:latin typeface="楷体" panose="02010609060101010101" pitchFamily="49" charset="-122"/>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9220264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BACB084-2CD6-45CB-BC10-C846C02229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890" y="199696"/>
            <a:ext cx="5719042" cy="4283986"/>
          </a:xfrm>
          <a:prstGeom prst="rect">
            <a:avLst/>
          </a:prstGeom>
        </p:spPr>
      </p:pic>
      <p:pic>
        <p:nvPicPr>
          <p:cNvPr id="7" name="图片 6">
            <a:extLst>
              <a:ext uri="{FF2B5EF4-FFF2-40B4-BE49-F238E27FC236}">
                <a16:creationId xmlns:a16="http://schemas.microsoft.com/office/drawing/2014/main" id="{CB20A421-44DC-4579-9B9E-DD316E2A36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0" y="0"/>
            <a:ext cx="5143500" cy="6858000"/>
          </a:xfrm>
          <a:prstGeom prst="rect">
            <a:avLst/>
          </a:prstGeom>
        </p:spPr>
      </p:pic>
    </p:spTree>
    <p:extLst>
      <p:ext uri="{BB962C8B-B14F-4D97-AF65-F5344CB8AC3E}">
        <p14:creationId xmlns:p14="http://schemas.microsoft.com/office/powerpoint/2010/main" val="10809155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0E354BD-BA93-4DA3-ACC2-9438638A16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276" y="130917"/>
            <a:ext cx="8329448" cy="6239373"/>
          </a:xfrm>
          <a:prstGeom prst="rect">
            <a:avLst/>
          </a:prstGeom>
        </p:spPr>
      </p:pic>
    </p:spTree>
    <p:extLst>
      <p:ext uri="{BB962C8B-B14F-4D97-AF65-F5344CB8AC3E}">
        <p14:creationId xmlns:p14="http://schemas.microsoft.com/office/powerpoint/2010/main" val="10694453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ED34711-938D-41B2-B400-8D26C48A8D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29" y="0"/>
            <a:ext cx="5806087" cy="6858000"/>
          </a:xfrm>
          <a:prstGeom prst="rect">
            <a:avLst/>
          </a:prstGeom>
        </p:spPr>
      </p:pic>
      <p:graphicFrame>
        <p:nvGraphicFramePr>
          <p:cNvPr id="5" name="表格 4">
            <a:extLst>
              <a:ext uri="{FF2B5EF4-FFF2-40B4-BE49-F238E27FC236}">
                <a16:creationId xmlns:a16="http://schemas.microsoft.com/office/drawing/2014/main" id="{DACE072F-B068-4119-B51B-68D01A834EBE}"/>
              </a:ext>
            </a:extLst>
          </p:cNvPr>
          <p:cNvGraphicFramePr>
            <a:graphicFrameLocks noGrp="1"/>
          </p:cNvGraphicFramePr>
          <p:nvPr>
            <p:extLst>
              <p:ext uri="{D42A27DB-BD31-4B8C-83A1-F6EECF244321}">
                <p14:modId xmlns:p14="http://schemas.microsoft.com/office/powerpoint/2010/main" val="2515162073"/>
              </p:ext>
            </p:extLst>
          </p:nvPr>
        </p:nvGraphicFramePr>
        <p:xfrm>
          <a:off x="788276" y="1360213"/>
          <a:ext cx="7478110" cy="4131444"/>
        </p:xfrm>
        <a:graphic>
          <a:graphicData uri="http://schemas.openxmlformats.org/drawingml/2006/table">
            <a:tbl>
              <a:tblPr firstRow="1" bandRow="1">
                <a:tableStyleId>{5C22544A-7EE6-4342-B048-85BDC9FD1C3A}</a:tableStyleId>
              </a:tblPr>
              <a:tblGrid>
                <a:gridCol w="989667">
                  <a:extLst>
                    <a:ext uri="{9D8B030D-6E8A-4147-A177-3AD203B41FA5}">
                      <a16:colId xmlns:a16="http://schemas.microsoft.com/office/drawing/2014/main" val="360263798"/>
                    </a:ext>
                  </a:extLst>
                </a:gridCol>
                <a:gridCol w="3636196">
                  <a:extLst>
                    <a:ext uri="{9D8B030D-6E8A-4147-A177-3AD203B41FA5}">
                      <a16:colId xmlns:a16="http://schemas.microsoft.com/office/drawing/2014/main" val="641517288"/>
                    </a:ext>
                  </a:extLst>
                </a:gridCol>
                <a:gridCol w="1523421">
                  <a:extLst>
                    <a:ext uri="{9D8B030D-6E8A-4147-A177-3AD203B41FA5}">
                      <a16:colId xmlns:a16="http://schemas.microsoft.com/office/drawing/2014/main" val="3884341587"/>
                    </a:ext>
                  </a:extLst>
                </a:gridCol>
                <a:gridCol w="1328826">
                  <a:extLst>
                    <a:ext uri="{9D8B030D-6E8A-4147-A177-3AD203B41FA5}">
                      <a16:colId xmlns:a16="http://schemas.microsoft.com/office/drawing/2014/main" val="4294578742"/>
                    </a:ext>
                  </a:extLst>
                </a:gridCol>
              </a:tblGrid>
              <a:tr h="688574">
                <a:tc>
                  <a:txBody>
                    <a:bodyPr/>
                    <a:lstStyle/>
                    <a:p>
                      <a:pPr algn="ctr"/>
                      <a:r>
                        <a:rPr lang="zh-CN" altLang="en-US" sz="2400" b="1" dirty="0">
                          <a:latin typeface="黑体" panose="02010609060101010101" pitchFamily="49" charset="-122"/>
                          <a:ea typeface="黑体" panose="02010609060101010101" pitchFamily="49" charset="-122"/>
                        </a:rPr>
                        <a:t>时间</a:t>
                      </a:r>
                    </a:p>
                  </a:txBody>
                  <a:tcPr/>
                </a:tc>
                <a:tc>
                  <a:txBody>
                    <a:bodyPr/>
                    <a:lstStyle/>
                    <a:p>
                      <a:pPr algn="ctr"/>
                      <a:r>
                        <a:rPr lang="zh-CN" altLang="en-US" sz="2400" b="1" dirty="0">
                          <a:latin typeface="黑体" panose="02010609060101010101" pitchFamily="49" charset="-122"/>
                          <a:ea typeface="黑体" panose="02010609060101010101" pitchFamily="49" charset="-122"/>
                        </a:rPr>
                        <a:t>内容</a:t>
                      </a:r>
                    </a:p>
                  </a:txBody>
                  <a:tcPr/>
                </a:tc>
                <a:tc>
                  <a:txBody>
                    <a:bodyPr/>
                    <a:lstStyle/>
                    <a:p>
                      <a:pPr algn="ctr"/>
                      <a:r>
                        <a:rPr lang="zh-CN" altLang="en-US" sz="2400" b="1" dirty="0">
                          <a:latin typeface="黑体" panose="02010609060101010101" pitchFamily="49" charset="-122"/>
                          <a:ea typeface="黑体" panose="02010609060101010101" pitchFamily="49" charset="-122"/>
                        </a:rPr>
                        <a:t>完成情况</a:t>
                      </a:r>
                    </a:p>
                  </a:txBody>
                  <a:tcPr/>
                </a:tc>
                <a:tc>
                  <a:txBody>
                    <a:bodyPr/>
                    <a:lstStyle/>
                    <a:p>
                      <a:pPr algn="ctr"/>
                      <a:r>
                        <a:rPr lang="zh-CN" altLang="en-US" sz="2400" b="1" dirty="0">
                          <a:latin typeface="黑体" panose="02010609060101010101" pitchFamily="49" charset="-122"/>
                          <a:ea typeface="黑体" panose="02010609060101010101" pitchFamily="49" charset="-122"/>
                        </a:rPr>
                        <a:t>监督人</a:t>
                      </a:r>
                    </a:p>
                  </a:txBody>
                  <a:tcPr/>
                </a:tc>
                <a:extLst>
                  <a:ext uri="{0D108BD9-81ED-4DB2-BD59-A6C34878D82A}">
                    <a16:rowId xmlns:a16="http://schemas.microsoft.com/office/drawing/2014/main" val="1399064354"/>
                  </a:ext>
                </a:extLst>
              </a:tr>
              <a:tr h="688574">
                <a:tc>
                  <a:txBody>
                    <a:bodyPr/>
                    <a:lstStyle/>
                    <a:p>
                      <a:pPr algn="ctr"/>
                      <a:endParaRPr lang="zh-CN" altLang="en-US" sz="2400" b="1" dirty="0">
                        <a:latin typeface="黑体" panose="02010609060101010101" pitchFamily="49" charset="-122"/>
                        <a:ea typeface="黑体" panose="02010609060101010101" pitchFamily="49" charset="-122"/>
                      </a:endParaRPr>
                    </a:p>
                  </a:txBody>
                  <a:tcPr/>
                </a:tc>
                <a:tc>
                  <a:txBody>
                    <a:bodyPr/>
                    <a:lstStyle/>
                    <a:p>
                      <a:pPr algn="ctr"/>
                      <a:endParaRPr lang="zh-CN" altLang="en-US" sz="2400" b="1" dirty="0">
                        <a:latin typeface="黑体" panose="02010609060101010101" pitchFamily="49" charset="-122"/>
                        <a:ea typeface="黑体" panose="02010609060101010101" pitchFamily="49" charset="-122"/>
                      </a:endParaRPr>
                    </a:p>
                  </a:txBody>
                  <a:tcPr/>
                </a:tc>
                <a:tc>
                  <a:txBody>
                    <a:bodyPr/>
                    <a:lstStyle/>
                    <a:p>
                      <a:pPr algn="ctr"/>
                      <a:endParaRPr lang="zh-CN" altLang="en-US" sz="2400" b="1">
                        <a:latin typeface="黑体" panose="02010609060101010101" pitchFamily="49" charset="-122"/>
                        <a:ea typeface="黑体" panose="02010609060101010101" pitchFamily="49" charset="-122"/>
                      </a:endParaRPr>
                    </a:p>
                  </a:txBody>
                  <a:tcPr/>
                </a:tc>
                <a:tc>
                  <a:txBody>
                    <a:bodyPr/>
                    <a:lstStyle/>
                    <a:p>
                      <a:pPr algn="ctr"/>
                      <a:endParaRPr lang="zh-CN" altLang="en-US" sz="2400" b="1">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4107231600"/>
                  </a:ext>
                </a:extLst>
              </a:tr>
              <a:tr h="688574">
                <a:tc>
                  <a:txBody>
                    <a:bodyPr/>
                    <a:lstStyle/>
                    <a:p>
                      <a:pPr algn="ctr"/>
                      <a:endParaRPr lang="zh-CN" altLang="en-US" sz="2400" b="1">
                        <a:latin typeface="黑体" panose="02010609060101010101" pitchFamily="49" charset="-122"/>
                        <a:ea typeface="黑体" panose="02010609060101010101" pitchFamily="49" charset="-122"/>
                      </a:endParaRPr>
                    </a:p>
                  </a:txBody>
                  <a:tcPr/>
                </a:tc>
                <a:tc>
                  <a:txBody>
                    <a:bodyPr/>
                    <a:lstStyle/>
                    <a:p>
                      <a:pPr algn="ctr"/>
                      <a:endParaRPr lang="zh-CN" altLang="en-US" sz="2400" b="1">
                        <a:latin typeface="黑体" panose="02010609060101010101" pitchFamily="49" charset="-122"/>
                        <a:ea typeface="黑体" panose="02010609060101010101" pitchFamily="49" charset="-122"/>
                      </a:endParaRPr>
                    </a:p>
                  </a:txBody>
                  <a:tcPr/>
                </a:tc>
                <a:tc>
                  <a:txBody>
                    <a:bodyPr/>
                    <a:lstStyle/>
                    <a:p>
                      <a:pPr algn="ctr"/>
                      <a:endParaRPr lang="zh-CN" altLang="en-US" sz="2400" b="1" dirty="0">
                        <a:latin typeface="黑体" panose="02010609060101010101" pitchFamily="49" charset="-122"/>
                        <a:ea typeface="黑体" panose="02010609060101010101" pitchFamily="49" charset="-122"/>
                      </a:endParaRPr>
                    </a:p>
                  </a:txBody>
                  <a:tcPr/>
                </a:tc>
                <a:tc>
                  <a:txBody>
                    <a:bodyPr/>
                    <a:lstStyle/>
                    <a:p>
                      <a:pPr algn="ctr"/>
                      <a:endParaRPr lang="zh-CN" altLang="en-US" sz="2400" b="1">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123754086"/>
                  </a:ext>
                </a:extLst>
              </a:tr>
              <a:tr h="688574">
                <a:tc>
                  <a:txBody>
                    <a:bodyPr/>
                    <a:lstStyle/>
                    <a:p>
                      <a:pPr algn="ctr"/>
                      <a:endParaRPr lang="zh-CN" altLang="en-US" sz="2400" b="1">
                        <a:latin typeface="黑体" panose="02010609060101010101" pitchFamily="49" charset="-122"/>
                        <a:ea typeface="黑体" panose="02010609060101010101" pitchFamily="49" charset="-122"/>
                      </a:endParaRPr>
                    </a:p>
                  </a:txBody>
                  <a:tcPr/>
                </a:tc>
                <a:tc>
                  <a:txBody>
                    <a:bodyPr/>
                    <a:lstStyle/>
                    <a:p>
                      <a:pPr algn="ctr"/>
                      <a:endParaRPr lang="zh-CN" altLang="en-US" sz="2400" b="1">
                        <a:latin typeface="黑体" panose="02010609060101010101" pitchFamily="49" charset="-122"/>
                        <a:ea typeface="黑体" panose="02010609060101010101" pitchFamily="49" charset="-122"/>
                      </a:endParaRPr>
                    </a:p>
                  </a:txBody>
                  <a:tcPr/>
                </a:tc>
                <a:tc>
                  <a:txBody>
                    <a:bodyPr/>
                    <a:lstStyle/>
                    <a:p>
                      <a:pPr algn="ctr"/>
                      <a:endParaRPr lang="zh-CN" altLang="en-US" sz="2400" b="1">
                        <a:latin typeface="黑体" panose="02010609060101010101" pitchFamily="49" charset="-122"/>
                        <a:ea typeface="黑体" panose="02010609060101010101" pitchFamily="49" charset="-122"/>
                      </a:endParaRPr>
                    </a:p>
                  </a:txBody>
                  <a:tcPr/>
                </a:tc>
                <a:tc>
                  <a:txBody>
                    <a:bodyPr/>
                    <a:lstStyle/>
                    <a:p>
                      <a:pPr algn="ctr"/>
                      <a:endParaRPr lang="zh-CN" altLang="en-US" sz="2400" b="1">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3947463222"/>
                  </a:ext>
                </a:extLst>
              </a:tr>
              <a:tr h="688574">
                <a:tc>
                  <a:txBody>
                    <a:bodyPr/>
                    <a:lstStyle/>
                    <a:p>
                      <a:pPr algn="ctr"/>
                      <a:endParaRPr lang="zh-CN" altLang="en-US" sz="2400" b="1">
                        <a:latin typeface="黑体" panose="02010609060101010101" pitchFamily="49" charset="-122"/>
                        <a:ea typeface="黑体" panose="02010609060101010101" pitchFamily="49" charset="-122"/>
                      </a:endParaRPr>
                    </a:p>
                  </a:txBody>
                  <a:tcPr/>
                </a:tc>
                <a:tc>
                  <a:txBody>
                    <a:bodyPr/>
                    <a:lstStyle/>
                    <a:p>
                      <a:pPr algn="ctr"/>
                      <a:endParaRPr lang="zh-CN" altLang="en-US" sz="2400" b="1">
                        <a:latin typeface="黑体" panose="02010609060101010101" pitchFamily="49" charset="-122"/>
                        <a:ea typeface="黑体" panose="02010609060101010101" pitchFamily="49" charset="-122"/>
                      </a:endParaRPr>
                    </a:p>
                  </a:txBody>
                  <a:tcPr/>
                </a:tc>
                <a:tc>
                  <a:txBody>
                    <a:bodyPr/>
                    <a:lstStyle/>
                    <a:p>
                      <a:pPr algn="ctr"/>
                      <a:endParaRPr lang="zh-CN" altLang="en-US" sz="2400" b="1">
                        <a:latin typeface="黑体" panose="02010609060101010101" pitchFamily="49" charset="-122"/>
                        <a:ea typeface="黑体" panose="02010609060101010101" pitchFamily="49" charset="-122"/>
                      </a:endParaRPr>
                    </a:p>
                  </a:txBody>
                  <a:tcPr/>
                </a:tc>
                <a:tc>
                  <a:txBody>
                    <a:bodyPr/>
                    <a:lstStyle/>
                    <a:p>
                      <a:pPr algn="ctr"/>
                      <a:endParaRPr lang="zh-CN" altLang="en-US" sz="2400" b="1">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3190503468"/>
                  </a:ext>
                </a:extLst>
              </a:tr>
              <a:tr h="688574">
                <a:tc>
                  <a:txBody>
                    <a:bodyPr/>
                    <a:lstStyle/>
                    <a:p>
                      <a:pPr algn="ctr"/>
                      <a:endParaRPr lang="zh-CN" altLang="en-US" sz="2400" b="1">
                        <a:latin typeface="黑体" panose="02010609060101010101" pitchFamily="49" charset="-122"/>
                        <a:ea typeface="黑体" panose="02010609060101010101" pitchFamily="49" charset="-122"/>
                      </a:endParaRPr>
                    </a:p>
                  </a:txBody>
                  <a:tcPr/>
                </a:tc>
                <a:tc>
                  <a:txBody>
                    <a:bodyPr/>
                    <a:lstStyle/>
                    <a:p>
                      <a:pPr algn="ctr"/>
                      <a:endParaRPr lang="zh-CN" altLang="en-US" sz="2400" b="1">
                        <a:latin typeface="黑体" panose="02010609060101010101" pitchFamily="49" charset="-122"/>
                        <a:ea typeface="黑体" panose="02010609060101010101" pitchFamily="49" charset="-122"/>
                      </a:endParaRPr>
                    </a:p>
                  </a:txBody>
                  <a:tcPr/>
                </a:tc>
                <a:tc>
                  <a:txBody>
                    <a:bodyPr/>
                    <a:lstStyle/>
                    <a:p>
                      <a:pPr algn="ctr"/>
                      <a:endParaRPr lang="zh-CN" altLang="en-US" sz="2400" b="1">
                        <a:latin typeface="黑体" panose="02010609060101010101" pitchFamily="49" charset="-122"/>
                        <a:ea typeface="黑体" panose="02010609060101010101" pitchFamily="49" charset="-122"/>
                      </a:endParaRPr>
                    </a:p>
                  </a:txBody>
                  <a:tcPr/>
                </a:tc>
                <a:tc>
                  <a:txBody>
                    <a:bodyPr/>
                    <a:lstStyle/>
                    <a:p>
                      <a:pPr algn="ctr"/>
                      <a:endParaRPr lang="zh-CN" altLang="en-US" sz="2400" b="1"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930766188"/>
                  </a:ext>
                </a:extLst>
              </a:tr>
            </a:tbl>
          </a:graphicData>
        </a:graphic>
      </p:graphicFrame>
    </p:spTree>
    <p:extLst>
      <p:ext uri="{BB962C8B-B14F-4D97-AF65-F5344CB8AC3E}">
        <p14:creationId xmlns:p14="http://schemas.microsoft.com/office/powerpoint/2010/main" val="337360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20BEA6F-54B5-4EBB-9B60-B1AD445FC4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5973" y="1779084"/>
            <a:ext cx="2499655" cy="3351492"/>
          </a:xfrm>
          <a:prstGeom prst="rect">
            <a:avLst/>
          </a:prstGeom>
        </p:spPr>
      </p:pic>
      <p:pic>
        <p:nvPicPr>
          <p:cNvPr id="8" name="图片 7">
            <a:extLst>
              <a:ext uri="{FF2B5EF4-FFF2-40B4-BE49-F238E27FC236}">
                <a16:creationId xmlns:a16="http://schemas.microsoft.com/office/drawing/2014/main" id="{188A8A9F-D4F2-4903-AE9F-1E34A78F47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5671" y="1775800"/>
            <a:ext cx="2544632" cy="3351492"/>
          </a:xfrm>
          <a:prstGeom prst="rect">
            <a:avLst/>
          </a:prstGeom>
        </p:spPr>
      </p:pic>
      <p:pic>
        <p:nvPicPr>
          <p:cNvPr id="10" name="图片 9">
            <a:extLst>
              <a:ext uri="{FF2B5EF4-FFF2-40B4-BE49-F238E27FC236}">
                <a16:creationId xmlns:a16="http://schemas.microsoft.com/office/drawing/2014/main" id="{8F7893EF-18FC-4A7A-9793-3EC2C1D3FA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842" y="1728505"/>
            <a:ext cx="2568086" cy="3452649"/>
          </a:xfrm>
          <a:prstGeom prst="rect">
            <a:avLst/>
          </a:prstGeom>
        </p:spPr>
      </p:pic>
    </p:spTree>
    <p:extLst>
      <p:ext uri="{BB962C8B-B14F-4D97-AF65-F5344CB8AC3E}">
        <p14:creationId xmlns:p14="http://schemas.microsoft.com/office/powerpoint/2010/main" val="40149026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CB8BCC3-BA43-4EF5-B18C-524789A97860}"/>
              </a:ext>
            </a:extLst>
          </p:cNvPr>
          <p:cNvSpPr txBox="1"/>
          <p:nvPr/>
        </p:nvSpPr>
        <p:spPr>
          <a:xfrm>
            <a:off x="1768365" y="2695904"/>
            <a:ext cx="4879427" cy="1015663"/>
          </a:xfrm>
          <a:prstGeom prst="rect">
            <a:avLst/>
          </a:prstGeom>
          <a:solidFill>
            <a:schemeClr val="accent2">
              <a:lumMod val="75000"/>
            </a:schemeClr>
          </a:solidFill>
        </p:spPr>
        <p:txBody>
          <a:bodyPr wrap="square" rtlCol="0">
            <a:spAutoFit/>
          </a:bodyPr>
          <a:lstStyle/>
          <a:p>
            <a:r>
              <a:rPr lang="zh-CN" altLang="en-US" sz="6000" b="1" dirty="0">
                <a:latin typeface="华文行楷" panose="02010800040101010101" pitchFamily="2" charset="-122"/>
                <a:ea typeface="华文行楷" panose="02010800040101010101" pitchFamily="2" charset="-122"/>
              </a:rPr>
              <a:t>三、精进突破</a:t>
            </a:r>
          </a:p>
        </p:txBody>
      </p:sp>
    </p:spTree>
    <p:extLst>
      <p:ext uri="{BB962C8B-B14F-4D97-AF65-F5344CB8AC3E}">
        <p14:creationId xmlns:p14="http://schemas.microsoft.com/office/powerpoint/2010/main" val="23172987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347906-2FCE-480E-90BC-C087664F9C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0950" y="0"/>
            <a:ext cx="4600389" cy="7062952"/>
          </a:xfrm>
          <a:prstGeom prst="rect">
            <a:avLst/>
          </a:prstGeom>
        </p:spPr>
      </p:pic>
    </p:spTree>
    <p:extLst>
      <p:ext uri="{BB962C8B-B14F-4D97-AF65-F5344CB8AC3E}">
        <p14:creationId xmlns:p14="http://schemas.microsoft.com/office/powerpoint/2010/main" val="34720277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03D41D84-E1C8-4598-865A-1CEB65E2147D}"/>
              </a:ext>
            </a:extLst>
          </p:cNvPr>
          <p:cNvSpPr txBox="1">
            <a:spLocks/>
          </p:cNvSpPr>
          <p:nvPr/>
        </p:nvSpPr>
        <p:spPr>
          <a:xfrm>
            <a:off x="483080" y="405660"/>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3200" b="1" dirty="0">
                <a:solidFill>
                  <a:schemeClr val="tx1">
                    <a:lumMod val="95000"/>
                    <a:lumOff val="5000"/>
                  </a:schemeClr>
                </a:solidFill>
                <a:latin typeface="黑体" panose="02010609060101010101" pitchFamily="49" charset="-122"/>
                <a:ea typeface="黑体" panose="02010609060101010101" pitchFamily="49" charset="-122"/>
              </a:rPr>
              <a:t>寻找教与学的差距</a:t>
            </a:r>
          </a:p>
        </p:txBody>
      </p:sp>
      <p:sp>
        <p:nvSpPr>
          <p:cNvPr id="5" name="文本框 4">
            <a:extLst>
              <a:ext uri="{FF2B5EF4-FFF2-40B4-BE49-F238E27FC236}">
                <a16:creationId xmlns:a16="http://schemas.microsoft.com/office/drawing/2014/main" id="{262F3C0E-4272-4F9D-A74F-27EA351C6AAE}"/>
              </a:ext>
            </a:extLst>
          </p:cNvPr>
          <p:cNvSpPr txBox="1"/>
          <p:nvPr/>
        </p:nvSpPr>
        <p:spPr>
          <a:xfrm>
            <a:off x="1273492" y="1498513"/>
            <a:ext cx="6597015" cy="1568450"/>
          </a:xfrm>
          <a:prstGeom prst="rect">
            <a:avLst/>
          </a:prstGeom>
          <a:solidFill>
            <a:schemeClr val="accent2">
              <a:lumMod val="20000"/>
              <a:lumOff val="80000"/>
            </a:schemeClr>
          </a:solidFill>
          <a:ln w="12700" cmpd="sng">
            <a:solidFill>
              <a:srgbClr val="FF0000"/>
            </a:solidFill>
            <a:prstDash val="solid"/>
          </a:ln>
        </p:spPr>
        <p:txBody>
          <a:bodyPr wrap="square" rtlCol="0">
            <a:spAutoFit/>
          </a:bodyPr>
          <a:lstStyle/>
          <a:p>
            <a:r>
              <a:rPr lang="zh-CN" altLang="en-US" sz="2400" b="1" dirty="0"/>
              <a:t>高考题到底</a:t>
            </a:r>
            <a:r>
              <a:rPr lang="en-US" altLang="zh-CN" sz="2400" b="1" dirty="0"/>
              <a:t>“</a:t>
            </a:r>
            <a:r>
              <a:rPr lang="zh-CN" altLang="en-US" sz="2400" b="1" dirty="0"/>
              <a:t>难</a:t>
            </a:r>
            <a:r>
              <a:rPr lang="en-US" altLang="zh-CN" sz="2400" b="1" dirty="0"/>
              <a:t>”</a:t>
            </a:r>
            <a:r>
              <a:rPr lang="zh-CN" altLang="en-US" sz="2400" b="1" dirty="0"/>
              <a:t>在哪里？</a:t>
            </a:r>
          </a:p>
          <a:p>
            <a:r>
              <a:rPr lang="zh-CN" altLang="en-US" sz="2400" b="1" dirty="0"/>
              <a:t>背熟教材为何不能得高分？</a:t>
            </a:r>
          </a:p>
          <a:p>
            <a:r>
              <a:rPr lang="zh-CN" altLang="en-US" sz="2400" b="1" dirty="0"/>
              <a:t>平时的</a:t>
            </a:r>
            <a:r>
              <a:rPr lang="en-US" altLang="zh-CN" sz="2400" b="1" dirty="0"/>
              <a:t>“</a:t>
            </a:r>
            <a:r>
              <a:rPr lang="zh-CN" altLang="en-US" sz="2400" b="1" dirty="0"/>
              <a:t>好学生</a:t>
            </a:r>
            <a:r>
              <a:rPr lang="en-US" altLang="zh-CN" sz="2400" b="1" dirty="0"/>
              <a:t>”</a:t>
            </a:r>
            <a:r>
              <a:rPr lang="zh-CN" altLang="en-US" sz="2400" b="1" dirty="0"/>
              <a:t>为何高考时有时</a:t>
            </a:r>
            <a:r>
              <a:rPr lang="en-US" altLang="zh-CN" sz="2400" b="1" dirty="0"/>
              <a:t>“</a:t>
            </a:r>
            <a:r>
              <a:rPr lang="zh-CN" altLang="en-US" sz="2400" b="1" dirty="0"/>
              <a:t>失利</a:t>
            </a:r>
            <a:r>
              <a:rPr lang="en-US" altLang="zh-CN" sz="2400" b="1" dirty="0"/>
              <a:t>”</a:t>
            </a:r>
            <a:r>
              <a:rPr lang="zh-CN" altLang="en-US" sz="2400" b="1" dirty="0"/>
              <a:t>？</a:t>
            </a:r>
          </a:p>
          <a:p>
            <a:r>
              <a:rPr lang="en-US" altLang="zh-CN" sz="2400" b="1" dirty="0"/>
              <a:t>“</a:t>
            </a:r>
            <a:r>
              <a:rPr lang="zh-CN" altLang="en-US" sz="2400" b="1" dirty="0"/>
              <a:t>工到</a:t>
            </a:r>
            <a:r>
              <a:rPr lang="en-US" altLang="zh-CN" sz="2400" b="1" dirty="0"/>
              <a:t>”</a:t>
            </a:r>
            <a:r>
              <a:rPr lang="zh-CN" altLang="en-US" sz="2400" b="1" dirty="0"/>
              <a:t>为何不能</a:t>
            </a:r>
            <a:r>
              <a:rPr lang="en-US" altLang="zh-CN" sz="2400" b="1" dirty="0"/>
              <a:t>“</a:t>
            </a:r>
            <a:r>
              <a:rPr lang="zh-CN" altLang="en-US" sz="2400" b="1" dirty="0"/>
              <a:t>自然成</a:t>
            </a:r>
            <a:r>
              <a:rPr lang="en-US" altLang="zh-CN" sz="2400" b="1" dirty="0"/>
              <a:t>”</a:t>
            </a:r>
            <a:r>
              <a:rPr lang="zh-CN" altLang="en-US" sz="2400" b="1" dirty="0"/>
              <a:t>？</a:t>
            </a:r>
          </a:p>
        </p:txBody>
      </p:sp>
      <p:sp>
        <p:nvSpPr>
          <p:cNvPr id="6" name="文本框 5">
            <a:extLst>
              <a:ext uri="{FF2B5EF4-FFF2-40B4-BE49-F238E27FC236}">
                <a16:creationId xmlns:a16="http://schemas.microsoft.com/office/drawing/2014/main" id="{94DB66BF-EABE-4291-94B8-2F32CC9BCF71}"/>
              </a:ext>
            </a:extLst>
          </p:cNvPr>
          <p:cNvSpPr txBox="1"/>
          <p:nvPr/>
        </p:nvSpPr>
        <p:spPr>
          <a:xfrm>
            <a:off x="466724" y="3282315"/>
            <a:ext cx="4030345" cy="3046988"/>
          </a:xfrm>
          <a:prstGeom prst="rect">
            <a:avLst/>
          </a:prstGeom>
          <a:solidFill>
            <a:schemeClr val="accent5">
              <a:lumMod val="60000"/>
              <a:lumOff val="40000"/>
            </a:schemeClr>
          </a:solidFill>
          <a:ln w="12700" cmpd="sng">
            <a:solidFill>
              <a:srgbClr val="FF0000"/>
            </a:solidFill>
            <a:prstDash val="solid"/>
          </a:ln>
        </p:spPr>
        <p:txBody>
          <a:bodyPr wrap="square" rtlCol="0">
            <a:spAutoFit/>
          </a:bodyPr>
          <a:lstStyle/>
          <a:p>
            <a:r>
              <a:rPr lang="zh-CN" altLang="en-US" sz="2400" b="1" dirty="0">
                <a:solidFill>
                  <a:srgbClr val="FF0000"/>
                </a:solidFill>
              </a:rPr>
              <a:t>学生：</a:t>
            </a:r>
            <a:r>
              <a:rPr lang="zh-CN" altLang="en-US" sz="2400" b="1" dirty="0"/>
              <a:t>存在的共性问题</a:t>
            </a:r>
          </a:p>
          <a:p>
            <a:r>
              <a:rPr lang="zh-CN" altLang="en-US" sz="2400" b="1" dirty="0"/>
              <a:t>一听就懂，一看就会，一做就错</a:t>
            </a:r>
          </a:p>
          <a:p>
            <a:r>
              <a:rPr lang="en-US" altLang="zh-CN" sz="2400" b="1" dirty="0"/>
              <a:t>1.</a:t>
            </a:r>
            <a:r>
              <a:rPr lang="zh-CN" altLang="en-US" sz="2400" b="1" dirty="0"/>
              <a:t>基础知识掌握有漏洞</a:t>
            </a:r>
            <a:endParaRPr lang="en-US" altLang="zh-CN" sz="2400" b="1" dirty="0"/>
          </a:p>
          <a:p>
            <a:r>
              <a:rPr lang="en-US" altLang="zh-CN" sz="2400" b="1" dirty="0"/>
              <a:t>2.</a:t>
            </a:r>
            <a:r>
              <a:rPr lang="zh-CN" altLang="en-US" sz="2400" b="1" dirty="0"/>
              <a:t>不会利用试题给定的条件和要求审题</a:t>
            </a:r>
          </a:p>
          <a:p>
            <a:r>
              <a:rPr lang="en-US" altLang="zh-CN" sz="2400" b="1" dirty="0"/>
              <a:t>3.</a:t>
            </a:r>
            <a:r>
              <a:rPr lang="zh-CN" altLang="en-US" sz="2400" b="1" dirty="0"/>
              <a:t>获取和解读信息能力较差</a:t>
            </a:r>
          </a:p>
          <a:p>
            <a:r>
              <a:rPr lang="en-US" altLang="zh-CN" sz="2400" b="1" dirty="0"/>
              <a:t>4.</a:t>
            </a:r>
            <a:r>
              <a:rPr lang="zh-CN" altLang="en-US" sz="2400" b="1" dirty="0"/>
              <a:t>不会用历史语言表述问题</a:t>
            </a:r>
          </a:p>
        </p:txBody>
      </p:sp>
      <p:sp>
        <p:nvSpPr>
          <p:cNvPr id="7" name="文本框 6">
            <a:extLst>
              <a:ext uri="{FF2B5EF4-FFF2-40B4-BE49-F238E27FC236}">
                <a16:creationId xmlns:a16="http://schemas.microsoft.com/office/drawing/2014/main" id="{FE1CCF01-23E2-4A2D-98D0-30BD19ED327C}"/>
              </a:ext>
            </a:extLst>
          </p:cNvPr>
          <p:cNvSpPr txBox="1"/>
          <p:nvPr/>
        </p:nvSpPr>
        <p:spPr>
          <a:xfrm>
            <a:off x="4993005" y="3282315"/>
            <a:ext cx="3989705" cy="1938020"/>
          </a:xfrm>
          <a:prstGeom prst="rect">
            <a:avLst/>
          </a:prstGeom>
          <a:solidFill>
            <a:schemeClr val="accent6">
              <a:lumMod val="60000"/>
              <a:lumOff val="40000"/>
            </a:schemeClr>
          </a:solidFill>
          <a:ln w="12700" cmpd="sng">
            <a:solidFill>
              <a:srgbClr val="FF0000"/>
            </a:solidFill>
            <a:prstDash val="solid"/>
          </a:ln>
        </p:spPr>
        <p:txBody>
          <a:bodyPr wrap="square" rtlCol="0">
            <a:spAutoFit/>
          </a:bodyPr>
          <a:lstStyle/>
          <a:p>
            <a:r>
              <a:rPr lang="zh-CN" altLang="en-US" sz="2400" b="1">
                <a:solidFill>
                  <a:srgbClr val="FF0000"/>
                </a:solidFill>
              </a:rPr>
              <a:t>教师：</a:t>
            </a:r>
            <a:r>
              <a:rPr lang="zh-CN" altLang="en-US" sz="2400" b="1"/>
              <a:t>面临的主要问题</a:t>
            </a:r>
          </a:p>
          <a:p>
            <a:r>
              <a:rPr lang="zh-CN" altLang="en-US" sz="2400" b="1"/>
              <a:t>教学内容缺乏必要的深度</a:t>
            </a:r>
          </a:p>
          <a:p>
            <a:r>
              <a:rPr lang="zh-CN" altLang="en-US" sz="2400" b="1"/>
              <a:t>能力训练缺乏应有的效度</a:t>
            </a:r>
          </a:p>
          <a:p>
            <a:r>
              <a:rPr lang="zh-CN" altLang="en-US" sz="2400" b="1"/>
              <a:t>学科视野缺乏自然的广度</a:t>
            </a:r>
          </a:p>
          <a:p>
            <a:r>
              <a:rPr lang="zh-CN" altLang="en-US" sz="2400" b="1"/>
              <a:t>复习备考缺乏学生的参与度</a:t>
            </a:r>
          </a:p>
        </p:txBody>
      </p:sp>
    </p:spTree>
    <p:extLst>
      <p:ext uri="{BB962C8B-B14F-4D97-AF65-F5344CB8AC3E}">
        <p14:creationId xmlns:p14="http://schemas.microsoft.com/office/powerpoint/2010/main" val="39767915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a:extLst>
              <a:ext uri="{FF2B5EF4-FFF2-40B4-BE49-F238E27FC236}">
                <a16:creationId xmlns:a16="http://schemas.microsoft.com/office/drawing/2014/main" id="{CEC700AB-8E2A-4B2F-9BF6-A61C00F30599}"/>
              </a:ext>
            </a:extLst>
          </p:cNvPr>
          <p:cNvGraphicFramePr/>
          <p:nvPr>
            <p:extLst>
              <p:ext uri="{D42A27DB-BD31-4B8C-83A1-F6EECF244321}">
                <p14:modId xmlns:p14="http://schemas.microsoft.com/office/powerpoint/2010/main" val="1015271034"/>
              </p:ext>
            </p:extLst>
          </p:nvPr>
        </p:nvGraphicFramePr>
        <p:xfrm>
          <a:off x="651640" y="1034393"/>
          <a:ext cx="7956331" cy="4825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2628444"/>
      </p:ext>
    </p:extLst>
  </p:cSld>
  <p:clrMapOvr>
    <a:masterClrMapping/>
  </p:clrMapOvr>
  <p:transition advTm="0"/>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a:extLst>
              <a:ext uri="{FF2B5EF4-FFF2-40B4-BE49-F238E27FC236}">
                <a16:creationId xmlns:a16="http://schemas.microsoft.com/office/drawing/2014/main" id="{7699F5F8-8155-43AF-888C-523F109D8637}"/>
              </a:ext>
            </a:extLst>
          </p:cNvPr>
          <p:cNvGraphicFramePr/>
          <p:nvPr>
            <p:extLst>
              <p:ext uri="{D42A27DB-BD31-4B8C-83A1-F6EECF244321}">
                <p14:modId xmlns:p14="http://schemas.microsoft.com/office/powerpoint/2010/main" val="1090517450"/>
              </p:ext>
            </p:extLst>
          </p:nvPr>
        </p:nvGraphicFramePr>
        <p:xfrm>
          <a:off x="911772" y="1197302"/>
          <a:ext cx="7320455" cy="4882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4229836"/>
      </p:ext>
    </p:extLst>
  </p:cSld>
  <p:clrMapOvr>
    <a:masterClrMapping/>
  </p:clrMapOvr>
  <p:transition advTm="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DBD09AC-25F3-4524-851C-F574814A8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407" y="1166649"/>
            <a:ext cx="7309945" cy="4824248"/>
          </a:xfrm>
          <a:prstGeom prst="rect">
            <a:avLst/>
          </a:prstGeom>
        </p:spPr>
      </p:pic>
    </p:spTree>
    <p:extLst>
      <p:ext uri="{BB962C8B-B14F-4D97-AF65-F5344CB8AC3E}">
        <p14:creationId xmlns:p14="http://schemas.microsoft.com/office/powerpoint/2010/main" val="5588256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FC6CB17-E8C8-4186-9B52-D7B36867BC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563497" cy="6858000"/>
          </a:xfrm>
          <a:prstGeom prst="rect">
            <a:avLst/>
          </a:prstGeom>
        </p:spPr>
      </p:pic>
      <p:pic>
        <p:nvPicPr>
          <p:cNvPr id="9" name="图片 8">
            <a:extLst>
              <a:ext uri="{FF2B5EF4-FFF2-40B4-BE49-F238E27FC236}">
                <a16:creationId xmlns:a16="http://schemas.microsoft.com/office/drawing/2014/main" id="{0FF0CE8C-EAD9-4427-941B-CC7EF82AAB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173" y="1217882"/>
            <a:ext cx="6830680" cy="1141690"/>
          </a:xfrm>
          <a:prstGeom prst="rect">
            <a:avLst/>
          </a:prstGeom>
        </p:spPr>
      </p:pic>
      <p:pic>
        <p:nvPicPr>
          <p:cNvPr id="11" name="图片 10">
            <a:extLst>
              <a:ext uri="{FF2B5EF4-FFF2-40B4-BE49-F238E27FC236}">
                <a16:creationId xmlns:a16="http://schemas.microsoft.com/office/drawing/2014/main" id="{A375D427-8BF2-4C24-B229-4502C9BBF9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172" y="2347916"/>
            <a:ext cx="6879625" cy="1081084"/>
          </a:xfrm>
          <a:prstGeom prst="rect">
            <a:avLst/>
          </a:prstGeom>
        </p:spPr>
      </p:pic>
      <p:pic>
        <p:nvPicPr>
          <p:cNvPr id="13" name="图片 12">
            <a:extLst>
              <a:ext uri="{FF2B5EF4-FFF2-40B4-BE49-F238E27FC236}">
                <a16:creationId xmlns:a16="http://schemas.microsoft.com/office/drawing/2014/main" id="{4E44F20A-3117-40CD-85A4-1397F348A3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2080" y="3429000"/>
            <a:ext cx="5581129" cy="630291"/>
          </a:xfrm>
          <a:prstGeom prst="rect">
            <a:avLst/>
          </a:prstGeom>
        </p:spPr>
      </p:pic>
      <p:pic>
        <p:nvPicPr>
          <p:cNvPr id="15" name="图片 14">
            <a:extLst>
              <a:ext uri="{FF2B5EF4-FFF2-40B4-BE49-F238E27FC236}">
                <a16:creationId xmlns:a16="http://schemas.microsoft.com/office/drawing/2014/main" id="{C0D82774-116C-4991-935A-0F79D383BE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3362" y="4059291"/>
            <a:ext cx="3398564" cy="778581"/>
          </a:xfrm>
          <a:prstGeom prst="rect">
            <a:avLst/>
          </a:prstGeom>
        </p:spPr>
      </p:pic>
    </p:spTree>
    <p:extLst>
      <p:ext uri="{BB962C8B-B14F-4D97-AF65-F5344CB8AC3E}">
        <p14:creationId xmlns:p14="http://schemas.microsoft.com/office/powerpoint/2010/main" val="292780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FE1F140A-F4EE-4B85-A5F5-8A7F19A79B69}"/>
              </a:ext>
            </a:extLst>
          </p:cNvPr>
          <p:cNvGraphicFramePr>
            <a:graphicFrameLocks noGrp="1"/>
          </p:cNvGraphicFramePr>
          <p:nvPr>
            <p:extLst/>
          </p:nvPr>
        </p:nvGraphicFramePr>
        <p:xfrm>
          <a:off x="945932" y="2490075"/>
          <a:ext cx="6999888" cy="3714244"/>
        </p:xfrm>
        <a:graphic>
          <a:graphicData uri="http://schemas.openxmlformats.org/drawingml/2006/table">
            <a:tbl>
              <a:tblPr firstRow="1" bandRow="1">
                <a:tableStyleId>{5C22544A-7EE6-4342-B048-85BDC9FD1C3A}</a:tableStyleId>
              </a:tblPr>
              <a:tblGrid>
                <a:gridCol w="2333296">
                  <a:extLst>
                    <a:ext uri="{9D8B030D-6E8A-4147-A177-3AD203B41FA5}">
                      <a16:colId xmlns:a16="http://schemas.microsoft.com/office/drawing/2014/main" val="3519853627"/>
                    </a:ext>
                  </a:extLst>
                </a:gridCol>
                <a:gridCol w="2333296">
                  <a:extLst>
                    <a:ext uri="{9D8B030D-6E8A-4147-A177-3AD203B41FA5}">
                      <a16:colId xmlns:a16="http://schemas.microsoft.com/office/drawing/2014/main" val="348728222"/>
                    </a:ext>
                  </a:extLst>
                </a:gridCol>
                <a:gridCol w="2333296">
                  <a:extLst>
                    <a:ext uri="{9D8B030D-6E8A-4147-A177-3AD203B41FA5}">
                      <a16:colId xmlns:a16="http://schemas.microsoft.com/office/drawing/2014/main" val="918725541"/>
                    </a:ext>
                  </a:extLst>
                </a:gridCol>
              </a:tblGrid>
              <a:tr h="570648">
                <a:tc>
                  <a:txBody>
                    <a:bodyPr/>
                    <a:lstStyle/>
                    <a:p>
                      <a:pPr algn="ctr"/>
                      <a:r>
                        <a:rPr lang="zh-CN" altLang="en-US" sz="3200" b="1" dirty="0"/>
                        <a:t>内    容</a:t>
                      </a:r>
                    </a:p>
                  </a:txBody>
                  <a:tcPr/>
                </a:tc>
                <a:tc>
                  <a:txBody>
                    <a:bodyPr/>
                    <a:lstStyle/>
                    <a:p>
                      <a:pPr algn="ctr"/>
                      <a:r>
                        <a:rPr lang="zh-CN" altLang="en-US" sz="3200" b="1" dirty="0"/>
                        <a:t>分值</a:t>
                      </a:r>
                    </a:p>
                  </a:txBody>
                  <a:tcPr/>
                </a:tc>
                <a:tc>
                  <a:txBody>
                    <a:bodyPr/>
                    <a:lstStyle/>
                    <a:p>
                      <a:pPr algn="ctr"/>
                      <a:r>
                        <a:rPr lang="zh-CN" altLang="en-US" sz="3200" b="1" dirty="0"/>
                        <a:t>比例</a:t>
                      </a:r>
                    </a:p>
                  </a:txBody>
                  <a:tcPr/>
                </a:tc>
                <a:extLst>
                  <a:ext uri="{0D108BD9-81ED-4DB2-BD59-A6C34878D82A}">
                    <a16:rowId xmlns:a16="http://schemas.microsoft.com/office/drawing/2014/main" val="1906092291"/>
                  </a:ext>
                </a:extLst>
              </a:tr>
              <a:tr h="783781">
                <a:tc>
                  <a:txBody>
                    <a:bodyPr/>
                    <a:lstStyle/>
                    <a:p>
                      <a:pPr algn="ctr"/>
                      <a:r>
                        <a:rPr lang="zh-CN" altLang="en-US" sz="3200" b="1" dirty="0"/>
                        <a:t>古代中国</a:t>
                      </a:r>
                    </a:p>
                  </a:txBody>
                  <a:tcPr/>
                </a:tc>
                <a:tc>
                  <a:txBody>
                    <a:bodyPr/>
                    <a:lstStyle/>
                    <a:p>
                      <a:pPr algn="ctr"/>
                      <a:r>
                        <a:rPr lang="en-US" altLang="zh-CN" sz="3200" b="1" dirty="0"/>
                        <a:t>48+8+4</a:t>
                      </a:r>
                      <a:endParaRPr lang="zh-CN" altLang="en-US" sz="3200" b="1" dirty="0"/>
                    </a:p>
                  </a:txBody>
                  <a:tcPr/>
                </a:tc>
                <a:tc>
                  <a:txBody>
                    <a:bodyPr/>
                    <a:lstStyle/>
                    <a:p>
                      <a:pPr algn="ctr"/>
                      <a:r>
                        <a:rPr lang="en-US" altLang="zh-CN" sz="3200" b="1" dirty="0"/>
                        <a:t>60%</a:t>
                      </a:r>
                      <a:endParaRPr lang="zh-CN" altLang="en-US" sz="3200" b="1" dirty="0"/>
                    </a:p>
                  </a:txBody>
                  <a:tcPr/>
                </a:tc>
                <a:extLst>
                  <a:ext uri="{0D108BD9-81ED-4DB2-BD59-A6C34878D82A}">
                    <a16:rowId xmlns:a16="http://schemas.microsoft.com/office/drawing/2014/main" val="4034330065"/>
                  </a:ext>
                </a:extLst>
              </a:tr>
              <a:tr h="783781">
                <a:tc>
                  <a:txBody>
                    <a:bodyPr/>
                    <a:lstStyle/>
                    <a:p>
                      <a:pPr algn="ctr"/>
                      <a:r>
                        <a:rPr lang="zh-CN" altLang="en-US" sz="3200" b="1" dirty="0"/>
                        <a:t>古代世界</a:t>
                      </a:r>
                    </a:p>
                  </a:txBody>
                  <a:tcPr/>
                </a:tc>
                <a:tc>
                  <a:txBody>
                    <a:bodyPr/>
                    <a:lstStyle/>
                    <a:p>
                      <a:pPr algn="ctr"/>
                      <a:r>
                        <a:rPr lang="en-US" altLang="zh-CN" sz="3200" b="1" dirty="0"/>
                        <a:t>7+8+3</a:t>
                      </a:r>
                      <a:endParaRPr lang="zh-CN" altLang="en-US" sz="3200" b="1" dirty="0"/>
                    </a:p>
                  </a:txBody>
                  <a:tcPr/>
                </a:tc>
                <a:tc>
                  <a:txBody>
                    <a:bodyPr/>
                    <a:lstStyle/>
                    <a:p>
                      <a:pPr algn="ctr"/>
                      <a:r>
                        <a:rPr lang="en-US" altLang="zh-CN" sz="3200" b="1" dirty="0"/>
                        <a:t>18%</a:t>
                      </a:r>
                      <a:endParaRPr lang="zh-CN" altLang="en-US" sz="3200" b="1" dirty="0"/>
                    </a:p>
                  </a:txBody>
                  <a:tcPr/>
                </a:tc>
                <a:extLst>
                  <a:ext uri="{0D108BD9-81ED-4DB2-BD59-A6C34878D82A}">
                    <a16:rowId xmlns:a16="http://schemas.microsoft.com/office/drawing/2014/main" val="1359793722"/>
                  </a:ext>
                </a:extLst>
              </a:tr>
              <a:tr h="783781">
                <a:tc>
                  <a:txBody>
                    <a:bodyPr/>
                    <a:lstStyle/>
                    <a:p>
                      <a:pPr algn="ctr"/>
                      <a:r>
                        <a:rPr lang="zh-CN" altLang="en-US" sz="3200" b="1" dirty="0"/>
                        <a:t>近代世界</a:t>
                      </a:r>
                    </a:p>
                  </a:txBody>
                  <a:tcPr/>
                </a:tc>
                <a:tc>
                  <a:txBody>
                    <a:bodyPr/>
                    <a:lstStyle/>
                    <a:p>
                      <a:pPr algn="ctr"/>
                      <a:r>
                        <a:rPr lang="en-US" altLang="zh-CN" sz="3200" b="1" dirty="0"/>
                        <a:t>7+10</a:t>
                      </a:r>
                      <a:endParaRPr lang="zh-CN" altLang="en-US" sz="3200" b="1" dirty="0"/>
                    </a:p>
                  </a:txBody>
                  <a:tcPr/>
                </a:tc>
                <a:tc>
                  <a:txBody>
                    <a:bodyPr/>
                    <a:lstStyle/>
                    <a:p>
                      <a:pPr algn="ctr"/>
                      <a:r>
                        <a:rPr lang="en-US" altLang="zh-CN" sz="3200" b="1" dirty="0"/>
                        <a:t>17%</a:t>
                      </a:r>
                      <a:endParaRPr lang="zh-CN" altLang="en-US" sz="3200" b="1" dirty="0"/>
                    </a:p>
                  </a:txBody>
                  <a:tcPr/>
                </a:tc>
                <a:extLst>
                  <a:ext uri="{0D108BD9-81ED-4DB2-BD59-A6C34878D82A}">
                    <a16:rowId xmlns:a16="http://schemas.microsoft.com/office/drawing/2014/main" val="3401638758"/>
                  </a:ext>
                </a:extLst>
              </a:tr>
              <a:tr h="783781">
                <a:tc>
                  <a:txBody>
                    <a:bodyPr/>
                    <a:lstStyle/>
                    <a:p>
                      <a:pPr algn="ctr"/>
                      <a:r>
                        <a:rPr lang="zh-CN" altLang="en-US" sz="3200" b="1" dirty="0"/>
                        <a:t>史学素养</a:t>
                      </a:r>
                    </a:p>
                  </a:txBody>
                  <a:tcPr/>
                </a:tc>
                <a:tc>
                  <a:txBody>
                    <a:bodyPr/>
                    <a:lstStyle/>
                    <a:p>
                      <a:pPr algn="ctr"/>
                      <a:r>
                        <a:rPr lang="en-US" altLang="zh-CN" sz="3200" b="1" dirty="0"/>
                        <a:t>5</a:t>
                      </a:r>
                      <a:endParaRPr lang="zh-CN" altLang="en-US" sz="3200" b="1" dirty="0"/>
                    </a:p>
                  </a:txBody>
                  <a:tcPr/>
                </a:tc>
                <a:tc>
                  <a:txBody>
                    <a:bodyPr/>
                    <a:lstStyle/>
                    <a:p>
                      <a:pPr algn="ctr"/>
                      <a:r>
                        <a:rPr lang="en-US" altLang="zh-CN" sz="3200" b="1" dirty="0"/>
                        <a:t>5%</a:t>
                      </a:r>
                      <a:endParaRPr lang="zh-CN" altLang="en-US" sz="3200" b="1" dirty="0"/>
                    </a:p>
                  </a:txBody>
                  <a:tcPr/>
                </a:tc>
                <a:extLst>
                  <a:ext uri="{0D108BD9-81ED-4DB2-BD59-A6C34878D82A}">
                    <a16:rowId xmlns:a16="http://schemas.microsoft.com/office/drawing/2014/main" val="3612295878"/>
                  </a:ext>
                </a:extLst>
              </a:tr>
            </a:tbl>
          </a:graphicData>
        </a:graphic>
      </p:graphicFrame>
      <p:sp>
        <p:nvSpPr>
          <p:cNvPr id="3" name="文本框 2">
            <a:extLst>
              <a:ext uri="{FF2B5EF4-FFF2-40B4-BE49-F238E27FC236}">
                <a16:creationId xmlns:a16="http://schemas.microsoft.com/office/drawing/2014/main" id="{1AC6381A-5282-4A79-8654-1A59F7C8B3EA}"/>
              </a:ext>
            </a:extLst>
          </p:cNvPr>
          <p:cNvSpPr txBox="1"/>
          <p:nvPr/>
        </p:nvSpPr>
        <p:spPr>
          <a:xfrm>
            <a:off x="152401" y="1074490"/>
            <a:ext cx="2401613" cy="523220"/>
          </a:xfrm>
          <a:prstGeom prst="rect">
            <a:avLst/>
          </a:prstGeom>
          <a:solidFill>
            <a:srgbClr val="92D050"/>
          </a:solidFill>
        </p:spPr>
        <p:txBody>
          <a:bodyPr wrap="square" rtlCol="0">
            <a:spAutoFit/>
          </a:bodyPr>
          <a:lstStyle/>
          <a:p>
            <a:r>
              <a:rPr lang="zh-CN" altLang="en-US" sz="2800" b="1" dirty="0">
                <a:latin typeface="黑体" panose="02010609060101010101" pitchFamily="49" charset="-122"/>
                <a:ea typeface="黑体" panose="02010609060101010101" pitchFamily="49" charset="-122"/>
              </a:rPr>
              <a:t>一、试卷结构</a:t>
            </a:r>
          </a:p>
        </p:txBody>
      </p:sp>
      <p:sp>
        <p:nvSpPr>
          <p:cNvPr id="4" name="文本框 3">
            <a:extLst>
              <a:ext uri="{FF2B5EF4-FFF2-40B4-BE49-F238E27FC236}">
                <a16:creationId xmlns:a16="http://schemas.microsoft.com/office/drawing/2014/main" id="{969D185E-D473-4498-8D1E-6622442D0ED7}"/>
              </a:ext>
            </a:extLst>
          </p:cNvPr>
          <p:cNvSpPr txBox="1"/>
          <p:nvPr/>
        </p:nvSpPr>
        <p:spPr>
          <a:xfrm>
            <a:off x="1056289" y="1770993"/>
            <a:ext cx="7047187" cy="461665"/>
          </a:xfrm>
          <a:prstGeom prst="rect">
            <a:avLst/>
          </a:prstGeom>
          <a:noFill/>
        </p:spPr>
        <p:txBody>
          <a:bodyPr wrap="square" rtlCol="0">
            <a:spAutoFit/>
          </a:bodyPr>
          <a:lstStyle/>
          <a:p>
            <a:r>
              <a:rPr lang="zh-CN" altLang="en-US" sz="2400" b="1" dirty="0"/>
              <a:t>总分：</a:t>
            </a:r>
            <a:r>
              <a:rPr lang="en-US" altLang="zh-CN" sz="2400" b="1" dirty="0"/>
              <a:t>100</a:t>
            </a:r>
            <a:r>
              <a:rPr lang="zh-CN" altLang="en-US" sz="2400" b="1" dirty="0"/>
              <a:t>分    时间：</a:t>
            </a:r>
            <a:r>
              <a:rPr lang="en-US" altLang="zh-CN" sz="2400" b="1" dirty="0"/>
              <a:t>120</a:t>
            </a:r>
            <a:r>
              <a:rPr lang="zh-CN" altLang="en-US" sz="2400" b="1" dirty="0"/>
              <a:t>分钟      字数：</a:t>
            </a:r>
            <a:r>
              <a:rPr lang="en-US" altLang="zh-CN" sz="2400" b="1" dirty="0"/>
              <a:t>1</a:t>
            </a:r>
            <a:r>
              <a:rPr lang="zh-CN" altLang="en-US" sz="2400" b="1" dirty="0"/>
              <a:t>万</a:t>
            </a:r>
            <a:r>
              <a:rPr lang="en-US" altLang="zh-CN" sz="2400" b="1" dirty="0"/>
              <a:t>2</a:t>
            </a:r>
            <a:r>
              <a:rPr lang="zh-CN" altLang="en-US" sz="2400" b="1" dirty="0"/>
              <a:t>千字</a:t>
            </a:r>
          </a:p>
        </p:txBody>
      </p:sp>
    </p:spTree>
    <p:extLst>
      <p:ext uri="{BB962C8B-B14F-4D97-AF65-F5344CB8AC3E}">
        <p14:creationId xmlns:p14="http://schemas.microsoft.com/office/powerpoint/2010/main" val="22770619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925C0120-750D-481B-9D5C-E568C2E79E89}"/>
              </a:ext>
            </a:extLst>
          </p:cNvPr>
          <p:cNvGraphicFramePr>
            <a:graphicFrameLocks noGrp="1"/>
          </p:cNvGraphicFramePr>
          <p:nvPr>
            <p:extLst/>
          </p:nvPr>
        </p:nvGraphicFramePr>
        <p:xfrm>
          <a:off x="764627" y="2060028"/>
          <a:ext cx="7701455" cy="4251111"/>
        </p:xfrm>
        <a:graphic>
          <a:graphicData uri="http://schemas.openxmlformats.org/drawingml/2006/table">
            <a:tbl>
              <a:tblPr>
                <a:tableStyleId>{5C22544A-7EE6-4342-B048-85BDC9FD1C3A}</a:tableStyleId>
              </a:tblPr>
              <a:tblGrid>
                <a:gridCol w="1333575">
                  <a:extLst>
                    <a:ext uri="{9D8B030D-6E8A-4147-A177-3AD203B41FA5}">
                      <a16:colId xmlns:a16="http://schemas.microsoft.com/office/drawing/2014/main" val="3524980765"/>
                    </a:ext>
                  </a:extLst>
                </a:gridCol>
                <a:gridCol w="741863">
                  <a:extLst>
                    <a:ext uri="{9D8B030D-6E8A-4147-A177-3AD203B41FA5}">
                      <a16:colId xmlns:a16="http://schemas.microsoft.com/office/drawing/2014/main" val="2888975468"/>
                    </a:ext>
                  </a:extLst>
                </a:gridCol>
                <a:gridCol w="741863">
                  <a:extLst>
                    <a:ext uri="{9D8B030D-6E8A-4147-A177-3AD203B41FA5}">
                      <a16:colId xmlns:a16="http://schemas.microsoft.com/office/drawing/2014/main" val="1375648750"/>
                    </a:ext>
                  </a:extLst>
                </a:gridCol>
                <a:gridCol w="902266">
                  <a:extLst>
                    <a:ext uri="{9D8B030D-6E8A-4147-A177-3AD203B41FA5}">
                      <a16:colId xmlns:a16="http://schemas.microsoft.com/office/drawing/2014/main" val="2480222698"/>
                    </a:ext>
                  </a:extLst>
                </a:gridCol>
                <a:gridCol w="802012">
                  <a:extLst>
                    <a:ext uri="{9D8B030D-6E8A-4147-A177-3AD203B41FA5}">
                      <a16:colId xmlns:a16="http://schemas.microsoft.com/office/drawing/2014/main" val="895022414"/>
                    </a:ext>
                  </a:extLst>
                </a:gridCol>
                <a:gridCol w="802012">
                  <a:extLst>
                    <a:ext uri="{9D8B030D-6E8A-4147-A177-3AD203B41FA5}">
                      <a16:colId xmlns:a16="http://schemas.microsoft.com/office/drawing/2014/main" val="1381091836"/>
                    </a:ext>
                  </a:extLst>
                </a:gridCol>
                <a:gridCol w="802012">
                  <a:extLst>
                    <a:ext uri="{9D8B030D-6E8A-4147-A177-3AD203B41FA5}">
                      <a16:colId xmlns:a16="http://schemas.microsoft.com/office/drawing/2014/main" val="838290889"/>
                    </a:ext>
                  </a:extLst>
                </a:gridCol>
                <a:gridCol w="727588">
                  <a:extLst>
                    <a:ext uri="{9D8B030D-6E8A-4147-A177-3AD203B41FA5}">
                      <a16:colId xmlns:a16="http://schemas.microsoft.com/office/drawing/2014/main" val="4143875400"/>
                    </a:ext>
                  </a:extLst>
                </a:gridCol>
                <a:gridCol w="848264">
                  <a:extLst>
                    <a:ext uri="{9D8B030D-6E8A-4147-A177-3AD203B41FA5}">
                      <a16:colId xmlns:a16="http://schemas.microsoft.com/office/drawing/2014/main" val="459137880"/>
                    </a:ext>
                  </a:extLst>
                </a:gridCol>
              </a:tblGrid>
              <a:tr h="341180">
                <a:tc rowSpan="2">
                  <a:txBody>
                    <a:bodyPr/>
                    <a:lstStyle/>
                    <a:p>
                      <a:pPr algn="ctr" fontAlgn="ctr"/>
                      <a:r>
                        <a:rPr lang="zh-CN" altLang="en-US" sz="2400" b="1" u="none" strike="noStrike" dirty="0">
                          <a:effectLst/>
                        </a:rPr>
                        <a:t>班级</a:t>
                      </a:r>
                      <a:endParaRPr lang="zh-CN" altLang="en-US"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gridSpan="3">
                  <a:txBody>
                    <a:bodyPr/>
                    <a:lstStyle/>
                    <a:p>
                      <a:pPr algn="ctr" fontAlgn="ctr"/>
                      <a:r>
                        <a:rPr lang="zh-CN" altLang="en-US" sz="2400" b="1" u="none" strike="noStrike">
                          <a:effectLst/>
                        </a:rPr>
                        <a:t>总分</a:t>
                      </a:r>
                      <a:endParaRPr lang="zh-CN" altLang="en-US" sz="2400" b="1"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hMerge="1">
                  <a:txBody>
                    <a:bodyPr/>
                    <a:lstStyle/>
                    <a:p>
                      <a:endParaRPr lang="zh-CN" altLang="en-US"/>
                    </a:p>
                  </a:txBody>
                  <a:tcPr/>
                </a:tc>
                <a:tc hMerge="1">
                  <a:txBody>
                    <a:bodyPr/>
                    <a:lstStyle/>
                    <a:p>
                      <a:endParaRPr lang="zh-CN" altLang="en-US"/>
                    </a:p>
                  </a:txBody>
                  <a:tcPr/>
                </a:tc>
                <a:tc gridSpan="5">
                  <a:txBody>
                    <a:bodyPr/>
                    <a:lstStyle/>
                    <a:p>
                      <a:pPr algn="ctr" fontAlgn="ctr"/>
                      <a:r>
                        <a:rPr lang="zh-CN" altLang="en-US" sz="2400" b="1" u="none" strike="noStrike" dirty="0">
                          <a:effectLst/>
                        </a:rPr>
                        <a:t>分数段</a:t>
                      </a:r>
                      <a:endParaRPr lang="en-US" altLang="zh-CN" sz="2400" b="1" u="none" strike="noStrike" dirty="0">
                        <a:effectLst/>
                      </a:endParaRPr>
                    </a:p>
                  </a:txBody>
                  <a:tcPr marL="4763" marR="4763" marT="4763" marB="0" anchor="ctr"/>
                </a:tc>
                <a:tc hMerge="1">
                  <a:txBody>
                    <a:bodyPr/>
                    <a:lstStyle/>
                    <a:p>
                      <a:endParaRPr lang="zh-CN" altLang="en-US" dirty="0"/>
                    </a:p>
                  </a:txBody>
                  <a:tcPr marL="4763" marR="4763" marT="4763" marB="0" anchor="ctr"/>
                </a:tc>
                <a:tc hMerge="1">
                  <a:txBody>
                    <a:bodyPr/>
                    <a:lstStyle/>
                    <a:p>
                      <a:endParaRPr lang="zh-CN" altLang="en-US" dirty="0"/>
                    </a:p>
                  </a:txBody>
                  <a:tcPr marL="4763" marR="4763" marT="4763" marB="0" anchor="ctr"/>
                </a:tc>
                <a:tc hMerge="1">
                  <a:txBody>
                    <a:bodyPr/>
                    <a:lstStyle/>
                    <a:p>
                      <a:endParaRPr lang="zh-CN" altLang="en-US" dirty="0"/>
                    </a:p>
                  </a:txBody>
                  <a:tcPr marL="4763" marR="4763" marT="4763" marB="0" anchor="ctr"/>
                </a:tc>
                <a:tc hMerge="1">
                  <a:txBody>
                    <a:bodyPr/>
                    <a:lstStyle/>
                    <a:p>
                      <a:endParaRPr lang="zh-CN" altLang="en-US" dirty="0"/>
                    </a:p>
                  </a:txBody>
                  <a:tcPr marL="4763" marR="4763" marT="4763" marB="0" anchor="ctr"/>
                </a:tc>
                <a:extLst>
                  <a:ext uri="{0D108BD9-81ED-4DB2-BD59-A6C34878D82A}">
                    <a16:rowId xmlns:a16="http://schemas.microsoft.com/office/drawing/2014/main" val="4257838328"/>
                  </a:ext>
                </a:extLst>
              </a:tr>
              <a:tr h="675822">
                <a:tc vMerge="1">
                  <a:txBody>
                    <a:bodyPr/>
                    <a:lstStyle/>
                    <a:p>
                      <a:endParaRPr lang="zh-CN" altLang="en-US"/>
                    </a:p>
                  </a:txBody>
                  <a:tcPr/>
                </a:tc>
                <a:tc>
                  <a:txBody>
                    <a:bodyPr/>
                    <a:lstStyle/>
                    <a:p>
                      <a:pPr algn="ctr" fontAlgn="ctr"/>
                      <a:r>
                        <a:rPr lang="zh-CN" altLang="en-US" sz="2400" b="1" u="none" strike="noStrike" dirty="0">
                          <a:effectLst/>
                        </a:rPr>
                        <a:t>最高</a:t>
                      </a:r>
                      <a:endParaRPr lang="zh-CN" altLang="en-US"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zh-CN" altLang="en-US" sz="2400" b="1" u="none" strike="noStrike">
                          <a:effectLst/>
                        </a:rPr>
                        <a:t>最低</a:t>
                      </a:r>
                      <a:endParaRPr lang="zh-CN" altLang="en-US" sz="2400" b="1"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zh-CN" altLang="en-US" sz="2400" b="1" u="none" strike="noStrike" dirty="0">
                          <a:effectLst/>
                        </a:rPr>
                        <a:t>均分</a:t>
                      </a:r>
                      <a:endParaRPr lang="zh-CN" altLang="en-US"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zh-CN" altLang="en-US" sz="2400" b="1" u="none" strike="noStrike">
                          <a:effectLst/>
                        </a:rPr>
                        <a:t>≥</a:t>
                      </a:r>
                      <a:r>
                        <a:rPr lang="en-US" altLang="zh-CN" sz="2400" b="1" u="none" strike="noStrike">
                          <a:effectLst/>
                        </a:rPr>
                        <a:t>70</a:t>
                      </a:r>
                      <a:endParaRPr lang="en-US" altLang="zh-CN" sz="2400" b="1"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zh-CN" altLang="en-US" sz="2400" b="1" u="none" strike="noStrike" dirty="0">
                          <a:effectLst/>
                        </a:rPr>
                        <a:t>≥</a:t>
                      </a:r>
                      <a:r>
                        <a:rPr lang="en-US" altLang="zh-CN" sz="2400" b="1" u="none" strike="noStrike" dirty="0">
                          <a:effectLst/>
                        </a:rPr>
                        <a:t>60</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zh-CN" altLang="en-US" sz="2400" b="1" u="none" strike="noStrike" dirty="0">
                          <a:effectLst/>
                        </a:rPr>
                        <a:t>≥</a:t>
                      </a:r>
                      <a:r>
                        <a:rPr lang="en-US" altLang="zh-CN" sz="2400" b="1" u="none" strike="noStrike" dirty="0">
                          <a:effectLst/>
                        </a:rPr>
                        <a:t>50</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zh-CN" altLang="en-US" sz="2400" b="1" u="none" strike="noStrike" dirty="0">
                          <a:effectLst/>
                        </a:rPr>
                        <a:t>≥</a:t>
                      </a:r>
                      <a:r>
                        <a:rPr lang="en-US" altLang="zh-CN" sz="2400" b="1" u="none" strike="noStrike" dirty="0">
                          <a:effectLst/>
                        </a:rPr>
                        <a:t>40</a:t>
                      </a:r>
                    </a:p>
                  </a:txBody>
                  <a:tcPr marL="4763" marR="4763" marT="4763"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2400" b="1" u="none" strike="noStrike" dirty="0">
                          <a:effectLst/>
                        </a:rPr>
                        <a:t>≥</a:t>
                      </a:r>
                      <a:r>
                        <a:rPr lang="en-US" altLang="zh-CN" sz="2400" b="1" u="none" strike="noStrike" dirty="0">
                          <a:effectLst/>
                        </a:rPr>
                        <a:t>30</a:t>
                      </a:r>
                    </a:p>
                  </a:txBody>
                  <a:tcPr marL="4763" marR="4763" marT="4763" marB="0" anchor="ctr"/>
                </a:tc>
                <a:extLst>
                  <a:ext uri="{0D108BD9-81ED-4DB2-BD59-A6C34878D82A}">
                    <a16:rowId xmlns:a16="http://schemas.microsoft.com/office/drawing/2014/main" val="3739277169"/>
                  </a:ext>
                </a:extLst>
              </a:tr>
              <a:tr h="341180">
                <a:tc>
                  <a:txBody>
                    <a:bodyPr/>
                    <a:lstStyle/>
                    <a:p>
                      <a:pPr algn="ctr" fontAlgn="ctr"/>
                      <a:r>
                        <a:rPr lang="en-US" altLang="zh-CN" sz="2400" b="1" u="none" strike="noStrike" dirty="0">
                          <a:effectLst/>
                        </a:rPr>
                        <a:t>15</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69</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36</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56.7</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0</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18</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26</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4</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i="0" u="none" strike="noStrike" dirty="0">
                          <a:solidFill>
                            <a:srgbClr val="000000"/>
                          </a:solidFill>
                          <a:effectLst/>
                          <a:latin typeface="等线" panose="02010600030101010101" pitchFamily="2" charset="-122"/>
                          <a:ea typeface="等线" panose="02010600030101010101" pitchFamily="2" charset="-122"/>
                        </a:rPr>
                        <a:t>1</a:t>
                      </a:r>
                    </a:p>
                  </a:txBody>
                  <a:tcPr marL="4763" marR="4763" marT="4763" marB="0" anchor="ctr"/>
                </a:tc>
                <a:extLst>
                  <a:ext uri="{0D108BD9-81ED-4DB2-BD59-A6C34878D82A}">
                    <a16:rowId xmlns:a16="http://schemas.microsoft.com/office/drawing/2014/main" val="1172279689"/>
                  </a:ext>
                </a:extLst>
              </a:tr>
              <a:tr h="341180">
                <a:tc>
                  <a:txBody>
                    <a:bodyPr/>
                    <a:lstStyle/>
                    <a:p>
                      <a:pPr algn="ctr" fontAlgn="ctr"/>
                      <a:r>
                        <a:rPr lang="en-US" altLang="zh-CN" sz="2400" b="1" u="none" strike="noStrike">
                          <a:effectLst/>
                        </a:rPr>
                        <a:t>16</a:t>
                      </a:r>
                      <a:endParaRPr lang="en-US" altLang="zh-CN" sz="2400" b="1"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74</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i="0" u="none" strike="noStrike" dirty="0">
                          <a:solidFill>
                            <a:srgbClr val="000000"/>
                          </a:solidFill>
                          <a:effectLst/>
                          <a:latin typeface="等线" panose="02010600030101010101" pitchFamily="2" charset="-122"/>
                          <a:ea typeface="等线" panose="02010600030101010101" pitchFamily="2" charset="-122"/>
                        </a:rPr>
                        <a:t>41</a:t>
                      </a:r>
                    </a:p>
                  </a:txBody>
                  <a:tcPr marL="4763" marR="4763" marT="4763" marB="0" anchor="ctr"/>
                </a:tc>
                <a:tc>
                  <a:txBody>
                    <a:bodyPr/>
                    <a:lstStyle/>
                    <a:p>
                      <a:pPr algn="ctr" fontAlgn="ctr"/>
                      <a:r>
                        <a:rPr lang="en-US" altLang="zh-CN" sz="2400" b="1" i="0" u="none" strike="noStrike" dirty="0">
                          <a:solidFill>
                            <a:srgbClr val="000000"/>
                          </a:solidFill>
                          <a:effectLst/>
                          <a:latin typeface="等线" panose="02010600030101010101" pitchFamily="2" charset="-122"/>
                          <a:ea typeface="等线" panose="02010600030101010101" pitchFamily="2" charset="-122"/>
                        </a:rPr>
                        <a:t>58</a:t>
                      </a:r>
                    </a:p>
                  </a:txBody>
                  <a:tcPr marL="4763" marR="4763" marT="4763" marB="0" anchor="ctr"/>
                </a:tc>
                <a:tc>
                  <a:txBody>
                    <a:bodyPr/>
                    <a:lstStyle/>
                    <a:p>
                      <a:pPr algn="ctr" fontAlgn="ctr"/>
                      <a:r>
                        <a:rPr lang="en-US" altLang="zh-CN" sz="2400" b="1" u="none" strike="noStrike" dirty="0">
                          <a:effectLst/>
                        </a:rPr>
                        <a:t>2</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23</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20</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4</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i="0" u="none" strike="noStrike" dirty="0">
                          <a:solidFill>
                            <a:srgbClr val="000000"/>
                          </a:solidFill>
                          <a:effectLst/>
                          <a:latin typeface="等线" panose="02010600030101010101" pitchFamily="2" charset="-122"/>
                          <a:ea typeface="等线" panose="02010600030101010101" pitchFamily="2" charset="-122"/>
                        </a:rPr>
                        <a:t>0</a:t>
                      </a:r>
                    </a:p>
                  </a:txBody>
                  <a:tcPr marL="4763" marR="4763" marT="4763" marB="0" anchor="ctr"/>
                </a:tc>
                <a:extLst>
                  <a:ext uri="{0D108BD9-81ED-4DB2-BD59-A6C34878D82A}">
                    <a16:rowId xmlns:a16="http://schemas.microsoft.com/office/drawing/2014/main" val="2746226558"/>
                  </a:ext>
                </a:extLst>
              </a:tr>
              <a:tr h="341180">
                <a:tc>
                  <a:txBody>
                    <a:bodyPr/>
                    <a:lstStyle/>
                    <a:p>
                      <a:pPr algn="ctr" fontAlgn="ctr"/>
                      <a:r>
                        <a:rPr lang="en-US" altLang="zh-CN" sz="2400" b="1" u="none" strike="noStrike">
                          <a:effectLst/>
                        </a:rPr>
                        <a:t>17</a:t>
                      </a:r>
                      <a:endParaRPr lang="en-US" altLang="zh-CN" sz="2400" b="1"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76</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37</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58</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3</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19</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21</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4</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i="0" u="none" strike="noStrike" dirty="0">
                          <a:solidFill>
                            <a:srgbClr val="000000"/>
                          </a:solidFill>
                          <a:effectLst/>
                          <a:latin typeface="等线" panose="02010600030101010101" pitchFamily="2" charset="-122"/>
                          <a:ea typeface="等线" panose="02010600030101010101" pitchFamily="2" charset="-122"/>
                        </a:rPr>
                        <a:t>1</a:t>
                      </a:r>
                    </a:p>
                  </a:txBody>
                  <a:tcPr marL="4763" marR="4763" marT="4763" marB="0" anchor="ctr"/>
                </a:tc>
                <a:extLst>
                  <a:ext uri="{0D108BD9-81ED-4DB2-BD59-A6C34878D82A}">
                    <a16:rowId xmlns:a16="http://schemas.microsoft.com/office/drawing/2014/main" val="3312296282"/>
                  </a:ext>
                </a:extLst>
              </a:tr>
              <a:tr h="341180">
                <a:tc>
                  <a:txBody>
                    <a:bodyPr/>
                    <a:lstStyle/>
                    <a:p>
                      <a:pPr algn="ctr" fontAlgn="ctr"/>
                      <a:r>
                        <a:rPr lang="en-US" altLang="zh-CN" sz="2400" b="1" u="none" strike="noStrike">
                          <a:effectLst/>
                        </a:rPr>
                        <a:t>18</a:t>
                      </a:r>
                      <a:endParaRPr lang="en-US" altLang="zh-CN" sz="2400" b="1"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73</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42</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56.5</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1</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14</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28</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6</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i="0" u="none" strike="noStrike" dirty="0">
                          <a:solidFill>
                            <a:srgbClr val="000000"/>
                          </a:solidFill>
                          <a:effectLst/>
                          <a:latin typeface="等线" panose="02010600030101010101" pitchFamily="2" charset="-122"/>
                          <a:ea typeface="等线" panose="02010600030101010101" pitchFamily="2" charset="-122"/>
                        </a:rPr>
                        <a:t>0</a:t>
                      </a:r>
                    </a:p>
                  </a:txBody>
                  <a:tcPr marL="4763" marR="4763" marT="4763" marB="0" anchor="ctr"/>
                </a:tc>
                <a:extLst>
                  <a:ext uri="{0D108BD9-81ED-4DB2-BD59-A6C34878D82A}">
                    <a16:rowId xmlns:a16="http://schemas.microsoft.com/office/drawing/2014/main" val="809500231"/>
                  </a:ext>
                </a:extLst>
              </a:tr>
              <a:tr h="341180">
                <a:tc>
                  <a:txBody>
                    <a:bodyPr/>
                    <a:lstStyle/>
                    <a:p>
                      <a:pPr algn="ctr" fontAlgn="ctr"/>
                      <a:r>
                        <a:rPr lang="en-US" altLang="zh-CN" sz="2400" b="1" u="none" strike="noStrike">
                          <a:effectLst/>
                        </a:rPr>
                        <a:t>19</a:t>
                      </a:r>
                      <a:endParaRPr lang="en-US" altLang="zh-CN" sz="2400" b="1"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72</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39</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57.3</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2</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15</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29</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3</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i="0" u="none" strike="noStrike" dirty="0">
                          <a:solidFill>
                            <a:srgbClr val="000000"/>
                          </a:solidFill>
                          <a:effectLst/>
                          <a:latin typeface="等线" panose="02010600030101010101" pitchFamily="2" charset="-122"/>
                          <a:ea typeface="等线" panose="02010600030101010101" pitchFamily="2" charset="-122"/>
                        </a:rPr>
                        <a:t>1</a:t>
                      </a:r>
                    </a:p>
                  </a:txBody>
                  <a:tcPr marL="4763" marR="4763" marT="4763" marB="0" anchor="ctr"/>
                </a:tc>
                <a:extLst>
                  <a:ext uri="{0D108BD9-81ED-4DB2-BD59-A6C34878D82A}">
                    <a16:rowId xmlns:a16="http://schemas.microsoft.com/office/drawing/2014/main" val="2211013036"/>
                  </a:ext>
                </a:extLst>
              </a:tr>
              <a:tr h="341180">
                <a:tc>
                  <a:txBody>
                    <a:bodyPr/>
                    <a:lstStyle/>
                    <a:p>
                      <a:pPr algn="ctr" fontAlgn="ctr"/>
                      <a:r>
                        <a:rPr lang="en-US" altLang="zh-CN" sz="2400" b="1" u="none" strike="noStrike" dirty="0">
                          <a:effectLst/>
                        </a:rPr>
                        <a:t>20</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70</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38</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56.4</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1</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16</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23</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u="none" strike="noStrike" dirty="0">
                          <a:effectLst/>
                        </a:rPr>
                        <a:t>7</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400" b="1" i="0" u="none" strike="noStrike" dirty="0">
                          <a:solidFill>
                            <a:srgbClr val="000000"/>
                          </a:solidFill>
                          <a:effectLst/>
                          <a:latin typeface="等线" panose="02010600030101010101" pitchFamily="2" charset="-122"/>
                          <a:ea typeface="等线" panose="02010600030101010101" pitchFamily="2" charset="-122"/>
                        </a:rPr>
                        <a:t>1</a:t>
                      </a:r>
                    </a:p>
                  </a:txBody>
                  <a:tcPr marL="4763" marR="4763" marT="4763" marB="0" anchor="ctr"/>
                </a:tc>
                <a:extLst>
                  <a:ext uri="{0D108BD9-81ED-4DB2-BD59-A6C34878D82A}">
                    <a16:rowId xmlns:a16="http://schemas.microsoft.com/office/drawing/2014/main" val="252129075"/>
                  </a:ext>
                </a:extLst>
              </a:tr>
              <a:tr h="341180">
                <a:tc rowSpan="2">
                  <a:txBody>
                    <a:bodyPr/>
                    <a:lstStyle/>
                    <a:p>
                      <a:pPr algn="ctr" fontAlgn="ctr"/>
                      <a:r>
                        <a:rPr lang="zh-CN" altLang="en-US" sz="2400" b="1" u="none" strike="noStrike" dirty="0">
                          <a:effectLst/>
                        </a:rPr>
                        <a:t>全校</a:t>
                      </a:r>
                      <a:endParaRPr lang="zh-CN" altLang="en-US"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solidFill>
                      <a:schemeClr val="accent1">
                        <a:lumMod val="60000"/>
                        <a:lumOff val="40000"/>
                      </a:schemeClr>
                    </a:solidFill>
                  </a:tcPr>
                </a:tc>
                <a:tc rowSpan="2">
                  <a:txBody>
                    <a:bodyPr/>
                    <a:lstStyle/>
                    <a:p>
                      <a:pPr algn="ctr" fontAlgn="ctr"/>
                      <a:r>
                        <a:rPr lang="en-US" altLang="zh-CN" sz="2400" b="1" u="none" strike="noStrike" dirty="0">
                          <a:solidFill>
                            <a:srgbClr val="FF0000"/>
                          </a:solidFill>
                          <a:effectLst/>
                        </a:rPr>
                        <a:t>76</a:t>
                      </a:r>
                      <a:endParaRPr lang="zh-CN" altLang="en-US" sz="2400" b="1" i="0" u="none" strike="noStrike" dirty="0">
                        <a:solidFill>
                          <a:srgbClr val="FF0000"/>
                        </a:solidFill>
                        <a:effectLst/>
                        <a:latin typeface="等线" panose="02010600030101010101" pitchFamily="2" charset="-122"/>
                        <a:ea typeface="等线" panose="02010600030101010101" pitchFamily="2" charset="-122"/>
                      </a:endParaRPr>
                    </a:p>
                  </a:txBody>
                  <a:tcPr marL="4763" marR="4763" marT="4763" marB="0" anchor="ctr">
                    <a:solidFill>
                      <a:schemeClr val="accent1">
                        <a:lumMod val="60000"/>
                        <a:lumOff val="40000"/>
                      </a:schemeClr>
                    </a:solidFill>
                  </a:tcPr>
                </a:tc>
                <a:tc rowSpan="2">
                  <a:txBody>
                    <a:bodyPr/>
                    <a:lstStyle/>
                    <a:p>
                      <a:pPr algn="ctr" fontAlgn="ctr"/>
                      <a:r>
                        <a:rPr lang="en-US" altLang="zh-CN" sz="2400" b="1" u="none" strike="noStrike" dirty="0">
                          <a:solidFill>
                            <a:srgbClr val="FF0000"/>
                          </a:solidFill>
                          <a:effectLst/>
                        </a:rPr>
                        <a:t>36</a:t>
                      </a:r>
                      <a:endParaRPr lang="zh-CN" altLang="en-US" sz="2400" b="1" i="0" u="none" strike="noStrike" dirty="0">
                        <a:solidFill>
                          <a:srgbClr val="FF0000"/>
                        </a:solidFill>
                        <a:effectLst/>
                        <a:latin typeface="等线" panose="02010600030101010101" pitchFamily="2" charset="-122"/>
                        <a:ea typeface="等线" panose="02010600030101010101" pitchFamily="2" charset="-122"/>
                      </a:endParaRPr>
                    </a:p>
                  </a:txBody>
                  <a:tcPr marL="4763" marR="4763" marT="4763" marB="0" anchor="ctr">
                    <a:solidFill>
                      <a:schemeClr val="accent1">
                        <a:lumMod val="60000"/>
                        <a:lumOff val="40000"/>
                      </a:schemeClr>
                    </a:solidFill>
                  </a:tcPr>
                </a:tc>
                <a:tc rowSpan="2">
                  <a:txBody>
                    <a:bodyPr/>
                    <a:lstStyle/>
                    <a:p>
                      <a:pPr algn="ctr" fontAlgn="ctr"/>
                      <a:r>
                        <a:rPr lang="en-US" altLang="zh-CN" sz="2400" b="1" u="none" strike="noStrike" dirty="0">
                          <a:solidFill>
                            <a:srgbClr val="FF0000"/>
                          </a:solidFill>
                          <a:effectLst/>
                        </a:rPr>
                        <a:t>57.2</a:t>
                      </a:r>
                      <a:endParaRPr lang="en-US" altLang="zh-CN" sz="2400" b="1" i="0" u="none" strike="noStrike" dirty="0">
                        <a:solidFill>
                          <a:srgbClr val="FF0000"/>
                        </a:solidFill>
                        <a:effectLst/>
                        <a:latin typeface="等线" panose="02010600030101010101" pitchFamily="2" charset="-122"/>
                        <a:ea typeface="等线" panose="02010600030101010101" pitchFamily="2" charset="-122"/>
                      </a:endParaRPr>
                    </a:p>
                  </a:txBody>
                  <a:tcPr marL="4763" marR="4763" marT="4763" marB="0" anchor="ctr">
                    <a:solidFill>
                      <a:schemeClr val="accent1">
                        <a:lumMod val="60000"/>
                        <a:lumOff val="40000"/>
                      </a:schemeClr>
                    </a:solidFill>
                  </a:tcPr>
                </a:tc>
                <a:tc>
                  <a:txBody>
                    <a:bodyPr/>
                    <a:lstStyle/>
                    <a:p>
                      <a:pPr algn="ctr" fontAlgn="ctr"/>
                      <a:r>
                        <a:rPr lang="en-US" altLang="zh-CN" sz="2400" b="1" u="none" strike="noStrike" dirty="0">
                          <a:effectLst/>
                        </a:rPr>
                        <a:t>9</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solidFill>
                      <a:schemeClr val="accent1">
                        <a:lumMod val="60000"/>
                        <a:lumOff val="40000"/>
                      </a:schemeClr>
                    </a:solidFill>
                  </a:tcPr>
                </a:tc>
                <a:tc>
                  <a:txBody>
                    <a:bodyPr/>
                    <a:lstStyle/>
                    <a:p>
                      <a:pPr algn="ctr" fontAlgn="ctr"/>
                      <a:r>
                        <a:rPr lang="en-US" altLang="zh-CN" sz="2400" b="1" u="none" strike="noStrike" dirty="0">
                          <a:effectLst/>
                        </a:rPr>
                        <a:t>105</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solidFill>
                      <a:schemeClr val="accent1">
                        <a:lumMod val="60000"/>
                        <a:lumOff val="40000"/>
                      </a:schemeClr>
                    </a:solidFill>
                  </a:tcPr>
                </a:tc>
                <a:tc>
                  <a:txBody>
                    <a:bodyPr/>
                    <a:lstStyle/>
                    <a:p>
                      <a:pPr algn="ctr" fontAlgn="ctr"/>
                      <a:r>
                        <a:rPr lang="en-US" altLang="zh-CN" sz="2400" b="1" u="none" strike="noStrike" dirty="0">
                          <a:effectLst/>
                        </a:rPr>
                        <a:t>147</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solidFill>
                      <a:schemeClr val="accent1">
                        <a:lumMod val="60000"/>
                        <a:lumOff val="40000"/>
                      </a:schemeClr>
                    </a:solidFill>
                  </a:tcPr>
                </a:tc>
                <a:tc>
                  <a:txBody>
                    <a:bodyPr/>
                    <a:lstStyle/>
                    <a:p>
                      <a:pPr algn="ctr" fontAlgn="ctr"/>
                      <a:r>
                        <a:rPr lang="en-US" altLang="zh-CN" sz="2400" b="1" u="none" strike="noStrike" dirty="0">
                          <a:effectLst/>
                        </a:rPr>
                        <a:t>28</a:t>
                      </a:r>
                      <a:endParaRPr lang="en-US" altLang="zh-CN" sz="24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solidFill>
                      <a:schemeClr val="accent1">
                        <a:lumMod val="60000"/>
                        <a:lumOff val="40000"/>
                      </a:schemeClr>
                    </a:solidFill>
                  </a:tcPr>
                </a:tc>
                <a:tc>
                  <a:txBody>
                    <a:bodyPr/>
                    <a:lstStyle/>
                    <a:p>
                      <a:pPr algn="ctr" fontAlgn="ctr"/>
                      <a:r>
                        <a:rPr lang="en-US" altLang="zh-CN" sz="2400" b="1" i="0" u="none" strike="noStrike" dirty="0">
                          <a:solidFill>
                            <a:srgbClr val="000000"/>
                          </a:solidFill>
                          <a:effectLst/>
                          <a:latin typeface="等线" panose="02010600030101010101" pitchFamily="2" charset="-122"/>
                          <a:ea typeface="等线" panose="02010600030101010101" pitchFamily="2" charset="-122"/>
                        </a:rPr>
                        <a:t>4</a:t>
                      </a:r>
                    </a:p>
                  </a:txBody>
                  <a:tcPr marL="4763" marR="4763" marT="4763" marB="0" anchor="ctr">
                    <a:solidFill>
                      <a:schemeClr val="accent1">
                        <a:lumMod val="60000"/>
                        <a:lumOff val="40000"/>
                      </a:schemeClr>
                    </a:solidFill>
                  </a:tcPr>
                </a:tc>
                <a:extLst>
                  <a:ext uri="{0D108BD9-81ED-4DB2-BD59-A6C34878D82A}">
                    <a16:rowId xmlns:a16="http://schemas.microsoft.com/office/drawing/2014/main" val="2830997826"/>
                  </a:ext>
                </a:extLst>
              </a:tr>
              <a:tr h="611105">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2000" b="1" u="none" strike="noStrike" dirty="0">
                          <a:solidFill>
                            <a:schemeClr val="tx1">
                              <a:lumMod val="95000"/>
                              <a:lumOff val="5000"/>
                            </a:schemeClr>
                          </a:solidFill>
                          <a:effectLst/>
                        </a:rPr>
                        <a:t>3.07%</a:t>
                      </a:r>
                      <a:endParaRPr lang="en-US" altLang="zh-CN" sz="2000" b="1" i="0" u="none" strike="noStrike" dirty="0">
                        <a:solidFill>
                          <a:schemeClr val="tx1">
                            <a:lumMod val="95000"/>
                            <a:lumOff val="5000"/>
                          </a:schemeClr>
                        </a:solidFill>
                        <a:effectLst/>
                        <a:latin typeface="等线" panose="02010600030101010101" pitchFamily="2" charset="-122"/>
                        <a:ea typeface="等线" panose="02010600030101010101" pitchFamily="2" charset="-122"/>
                      </a:endParaRPr>
                    </a:p>
                  </a:txBody>
                  <a:tcPr marL="4763" marR="4763" marT="4763" marB="0" anchor="ctr">
                    <a:solidFill>
                      <a:schemeClr val="accent1">
                        <a:lumMod val="60000"/>
                        <a:lumOff val="40000"/>
                      </a:schemeClr>
                    </a:solidFill>
                  </a:tcPr>
                </a:tc>
                <a:tc>
                  <a:txBody>
                    <a:bodyPr/>
                    <a:lstStyle/>
                    <a:p>
                      <a:pPr algn="ctr" fontAlgn="ctr"/>
                      <a:r>
                        <a:rPr lang="en-US" altLang="zh-CN" sz="2000" b="1" u="none" strike="noStrike" dirty="0">
                          <a:solidFill>
                            <a:schemeClr val="tx1">
                              <a:lumMod val="95000"/>
                              <a:lumOff val="5000"/>
                            </a:schemeClr>
                          </a:solidFill>
                          <a:effectLst/>
                        </a:rPr>
                        <a:t>35.84%</a:t>
                      </a:r>
                      <a:endParaRPr lang="en-US" altLang="zh-CN" sz="2000" b="1" i="0" u="none" strike="noStrike" dirty="0">
                        <a:solidFill>
                          <a:schemeClr val="tx1">
                            <a:lumMod val="95000"/>
                            <a:lumOff val="5000"/>
                          </a:schemeClr>
                        </a:solidFill>
                        <a:effectLst/>
                        <a:latin typeface="等线" panose="02010600030101010101" pitchFamily="2" charset="-122"/>
                        <a:ea typeface="等线" panose="02010600030101010101" pitchFamily="2" charset="-122"/>
                      </a:endParaRPr>
                    </a:p>
                  </a:txBody>
                  <a:tcPr marL="4763" marR="4763" marT="4763" marB="0" anchor="ctr">
                    <a:solidFill>
                      <a:schemeClr val="accent1">
                        <a:lumMod val="60000"/>
                        <a:lumOff val="40000"/>
                      </a:schemeClr>
                    </a:solidFill>
                  </a:tcPr>
                </a:tc>
                <a:tc>
                  <a:txBody>
                    <a:bodyPr/>
                    <a:lstStyle/>
                    <a:p>
                      <a:pPr algn="ctr" fontAlgn="ctr"/>
                      <a:r>
                        <a:rPr lang="en-US" altLang="zh-CN" sz="2000" b="1" u="none" strike="noStrike" dirty="0">
                          <a:solidFill>
                            <a:schemeClr val="tx1">
                              <a:lumMod val="95000"/>
                              <a:lumOff val="5000"/>
                            </a:schemeClr>
                          </a:solidFill>
                          <a:effectLst/>
                        </a:rPr>
                        <a:t>50.17%</a:t>
                      </a:r>
                      <a:endParaRPr lang="en-US" altLang="zh-CN" sz="2000" b="1" i="0" u="none" strike="noStrike" dirty="0">
                        <a:solidFill>
                          <a:schemeClr val="tx1">
                            <a:lumMod val="95000"/>
                            <a:lumOff val="5000"/>
                          </a:schemeClr>
                        </a:solidFill>
                        <a:effectLst/>
                        <a:latin typeface="等线" panose="02010600030101010101" pitchFamily="2" charset="-122"/>
                        <a:ea typeface="等线" panose="02010600030101010101" pitchFamily="2" charset="-122"/>
                      </a:endParaRPr>
                    </a:p>
                  </a:txBody>
                  <a:tcPr marL="4763" marR="4763" marT="4763" marB="0" anchor="ctr">
                    <a:solidFill>
                      <a:schemeClr val="accent1">
                        <a:lumMod val="60000"/>
                        <a:lumOff val="40000"/>
                      </a:schemeClr>
                    </a:solidFill>
                  </a:tcPr>
                </a:tc>
                <a:tc>
                  <a:txBody>
                    <a:bodyPr/>
                    <a:lstStyle/>
                    <a:p>
                      <a:pPr algn="ctr" fontAlgn="ctr"/>
                      <a:r>
                        <a:rPr lang="en-US" altLang="zh-CN" sz="2000" b="1" u="none" strike="noStrike" dirty="0">
                          <a:effectLst/>
                        </a:rPr>
                        <a:t>9.5%</a:t>
                      </a:r>
                      <a:endParaRPr lang="en-US" altLang="zh-CN" sz="20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solidFill>
                      <a:schemeClr val="accent1">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2000" b="1" u="none" strike="noStrike" dirty="0">
                          <a:effectLst/>
                        </a:rPr>
                        <a:t>1.4%</a:t>
                      </a:r>
                      <a:endParaRPr lang="en-US" altLang="zh-CN" sz="20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solidFill>
                      <a:schemeClr val="accent1">
                        <a:lumMod val="60000"/>
                        <a:lumOff val="40000"/>
                      </a:schemeClr>
                    </a:solidFill>
                  </a:tcPr>
                </a:tc>
                <a:extLst>
                  <a:ext uri="{0D108BD9-81ED-4DB2-BD59-A6C34878D82A}">
                    <a16:rowId xmlns:a16="http://schemas.microsoft.com/office/drawing/2014/main" val="2700779319"/>
                  </a:ext>
                </a:extLst>
              </a:tr>
            </a:tbl>
          </a:graphicData>
        </a:graphic>
      </p:graphicFrame>
      <p:sp>
        <p:nvSpPr>
          <p:cNvPr id="3" name="文本框 2">
            <a:extLst>
              <a:ext uri="{FF2B5EF4-FFF2-40B4-BE49-F238E27FC236}">
                <a16:creationId xmlns:a16="http://schemas.microsoft.com/office/drawing/2014/main" id="{F76BA2DD-4042-4EDB-B101-A769E166523F}"/>
              </a:ext>
            </a:extLst>
          </p:cNvPr>
          <p:cNvSpPr txBox="1"/>
          <p:nvPr/>
        </p:nvSpPr>
        <p:spPr>
          <a:xfrm>
            <a:off x="152401" y="1074490"/>
            <a:ext cx="2401613" cy="523220"/>
          </a:xfrm>
          <a:prstGeom prst="rect">
            <a:avLst/>
          </a:prstGeom>
          <a:solidFill>
            <a:srgbClr val="92D050"/>
          </a:solidFill>
        </p:spPr>
        <p:txBody>
          <a:bodyPr wrap="square" rtlCol="0">
            <a:spAutoFit/>
          </a:bodyPr>
          <a:lstStyle/>
          <a:p>
            <a:r>
              <a:rPr lang="zh-CN" altLang="en-US" sz="2800" b="1" dirty="0">
                <a:latin typeface="黑体" panose="02010609060101010101" pitchFamily="49" charset="-122"/>
                <a:ea typeface="黑体" panose="02010609060101010101" pitchFamily="49" charset="-122"/>
              </a:rPr>
              <a:t>二、成绩分析</a:t>
            </a:r>
          </a:p>
        </p:txBody>
      </p:sp>
    </p:spTree>
    <p:extLst>
      <p:ext uri="{BB962C8B-B14F-4D97-AF65-F5344CB8AC3E}">
        <p14:creationId xmlns:p14="http://schemas.microsoft.com/office/powerpoint/2010/main" val="35170707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AC7E3E08-B25F-449A-89FF-BC3D95AA7248}"/>
              </a:ext>
            </a:extLst>
          </p:cNvPr>
          <p:cNvGraphicFramePr>
            <a:graphicFrameLocks noGrp="1"/>
          </p:cNvGraphicFramePr>
          <p:nvPr>
            <p:extLst/>
          </p:nvPr>
        </p:nvGraphicFramePr>
        <p:xfrm>
          <a:off x="735723" y="1623318"/>
          <a:ext cx="7761892" cy="3937315"/>
        </p:xfrm>
        <a:graphic>
          <a:graphicData uri="http://schemas.openxmlformats.org/drawingml/2006/table">
            <a:tbl>
              <a:tblPr>
                <a:tableStyleId>{5C22544A-7EE6-4342-B048-85BDC9FD1C3A}</a:tableStyleId>
              </a:tblPr>
              <a:tblGrid>
                <a:gridCol w="1968328">
                  <a:extLst>
                    <a:ext uri="{9D8B030D-6E8A-4147-A177-3AD203B41FA5}">
                      <a16:colId xmlns:a16="http://schemas.microsoft.com/office/drawing/2014/main" val="133702798"/>
                    </a:ext>
                  </a:extLst>
                </a:gridCol>
                <a:gridCol w="1931188">
                  <a:extLst>
                    <a:ext uri="{9D8B030D-6E8A-4147-A177-3AD203B41FA5}">
                      <a16:colId xmlns:a16="http://schemas.microsoft.com/office/drawing/2014/main" val="4066960731"/>
                    </a:ext>
                  </a:extLst>
                </a:gridCol>
                <a:gridCol w="1931188">
                  <a:extLst>
                    <a:ext uri="{9D8B030D-6E8A-4147-A177-3AD203B41FA5}">
                      <a16:colId xmlns:a16="http://schemas.microsoft.com/office/drawing/2014/main" val="2632774869"/>
                    </a:ext>
                  </a:extLst>
                </a:gridCol>
                <a:gridCol w="1931188">
                  <a:extLst>
                    <a:ext uri="{9D8B030D-6E8A-4147-A177-3AD203B41FA5}">
                      <a16:colId xmlns:a16="http://schemas.microsoft.com/office/drawing/2014/main" val="1688248892"/>
                    </a:ext>
                  </a:extLst>
                </a:gridCol>
              </a:tblGrid>
              <a:tr h="333372">
                <a:tc gridSpan="4">
                  <a:txBody>
                    <a:bodyPr/>
                    <a:lstStyle/>
                    <a:p>
                      <a:pPr algn="ctr"/>
                      <a:r>
                        <a:rPr lang="zh-CN" altLang="en-US" sz="2400" b="1" dirty="0"/>
                        <a:t>客观题题分析（满分</a:t>
                      </a:r>
                      <a:r>
                        <a:rPr lang="en-US" altLang="zh-CN" sz="2400" b="1" dirty="0"/>
                        <a:t>60</a:t>
                      </a:r>
                      <a:r>
                        <a:rPr lang="zh-CN" altLang="en-US" sz="2400" b="1" dirty="0"/>
                        <a:t>分）</a:t>
                      </a:r>
                    </a:p>
                  </a:txBody>
                  <a:tcPr anchor="ctr"/>
                </a:tc>
                <a:tc hMerge="1">
                  <a:txBody>
                    <a:bodyPr/>
                    <a:lstStyle/>
                    <a:p>
                      <a:pPr algn="ctr" fontAlgn="ctr"/>
                      <a:endParaRPr lang="zh-CN" altLang="en-US" sz="20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hMerge="1">
                  <a:txBody>
                    <a:bodyPr/>
                    <a:lstStyle/>
                    <a:p>
                      <a:pPr algn="ctr" fontAlgn="ctr"/>
                      <a:endParaRPr lang="zh-CN" altLang="en-US" sz="20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hMerge="1">
                  <a:txBody>
                    <a:bodyPr/>
                    <a:lstStyle/>
                    <a:p>
                      <a:pPr algn="ctr" fontAlgn="ctr"/>
                      <a:endParaRPr lang="zh-CN" altLang="en-US" sz="20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1852337892"/>
                  </a:ext>
                </a:extLst>
              </a:tr>
              <a:tr h="333372">
                <a:tc>
                  <a:txBody>
                    <a:bodyPr/>
                    <a:lstStyle/>
                    <a:p>
                      <a:pPr algn="ctr"/>
                      <a:r>
                        <a:rPr lang="zh-CN" altLang="en-US" sz="2400" b="1" dirty="0"/>
                        <a:t>班级</a:t>
                      </a:r>
                    </a:p>
                  </a:txBody>
                  <a:tcPr anchor="ctr"/>
                </a:tc>
                <a:tc>
                  <a:txBody>
                    <a:bodyPr/>
                    <a:lstStyle/>
                    <a:p>
                      <a:pPr algn="ctr" fontAlgn="ctr"/>
                      <a:r>
                        <a:rPr lang="zh-CN" altLang="en-US" sz="2000" b="1" u="none" strike="noStrike" dirty="0">
                          <a:effectLst/>
                        </a:rPr>
                        <a:t>最高</a:t>
                      </a:r>
                      <a:endParaRPr lang="zh-CN" altLang="en-US" sz="20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zh-CN" altLang="en-US" sz="2000" b="1" u="none" strike="noStrike" dirty="0">
                          <a:effectLst/>
                        </a:rPr>
                        <a:t>最低</a:t>
                      </a:r>
                      <a:endParaRPr lang="zh-CN" altLang="en-US" sz="20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zh-CN" altLang="en-US" sz="2000" b="1" u="none" strike="noStrike" dirty="0">
                          <a:effectLst/>
                        </a:rPr>
                        <a:t>均分</a:t>
                      </a:r>
                      <a:endParaRPr lang="zh-CN" altLang="en-US" sz="20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349578860"/>
                  </a:ext>
                </a:extLst>
              </a:tr>
              <a:tr h="336596">
                <a:tc>
                  <a:txBody>
                    <a:bodyPr/>
                    <a:lstStyle/>
                    <a:p>
                      <a:pPr algn="ctr" fontAlgn="ctr"/>
                      <a:r>
                        <a:rPr lang="en-US" altLang="zh-CN" sz="2000" b="1" u="none" strike="noStrike">
                          <a:effectLst/>
                        </a:rPr>
                        <a:t>15</a:t>
                      </a:r>
                      <a:endParaRPr lang="en-US" altLang="zh-CN" sz="2000" b="1"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t"/>
                      <a:r>
                        <a:rPr lang="en-US" altLang="zh-CN" sz="2000" b="1" i="0" u="none" strike="noStrike" dirty="0">
                          <a:solidFill>
                            <a:srgbClr val="000000"/>
                          </a:solidFill>
                          <a:effectLst/>
                          <a:latin typeface="等线" panose="02010600030101010101" pitchFamily="2" charset="-122"/>
                          <a:ea typeface="等线" panose="02010600030101010101" pitchFamily="2" charset="-122"/>
                        </a:rPr>
                        <a:t>44</a:t>
                      </a:r>
                    </a:p>
                  </a:txBody>
                  <a:tcPr marL="4763" marR="4763" marT="4763" marB="0" anchor="ctr"/>
                </a:tc>
                <a:tc>
                  <a:txBody>
                    <a:bodyPr/>
                    <a:lstStyle/>
                    <a:p>
                      <a:pPr algn="ctr" fontAlgn="t"/>
                      <a:r>
                        <a:rPr lang="en-US" altLang="zh-CN" sz="2000" b="1" i="0" u="none" strike="noStrike" dirty="0">
                          <a:solidFill>
                            <a:srgbClr val="000000"/>
                          </a:solidFill>
                          <a:effectLst/>
                          <a:latin typeface="等线" panose="02010600030101010101" pitchFamily="2" charset="-122"/>
                          <a:ea typeface="等线" panose="02010600030101010101" pitchFamily="2" charset="-122"/>
                        </a:rPr>
                        <a:t>23</a:t>
                      </a:r>
                    </a:p>
                  </a:txBody>
                  <a:tcPr marL="4763" marR="4763" marT="4763" marB="0" anchor="ctr"/>
                </a:tc>
                <a:tc>
                  <a:txBody>
                    <a:bodyPr/>
                    <a:lstStyle/>
                    <a:p>
                      <a:pPr algn="ctr" fontAlgn="t"/>
                      <a:r>
                        <a:rPr lang="en-US" altLang="zh-CN" sz="2000" b="1" i="0" u="none" strike="noStrike" dirty="0">
                          <a:solidFill>
                            <a:srgbClr val="000000"/>
                          </a:solidFill>
                          <a:effectLst/>
                          <a:latin typeface="等线" panose="02010600030101010101" pitchFamily="2" charset="-122"/>
                          <a:ea typeface="等线" panose="02010600030101010101" pitchFamily="2" charset="-122"/>
                        </a:rPr>
                        <a:t>33.03</a:t>
                      </a:r>
                    </a:p>
                  </a:txBody>
                  <a:tcPr marL="4763" marR="4763" marT="4763" marB="0" anchor="ctr"/>
                </a:tc>
                <a:extLst>
                  <a:ext uri="{0D108BD9-81ED-4DB2-BD59-A6C34878D82A}">
                    <a16:rowId xmlns:a16="http://schemas.microsoft.com/office/drawing/2014/main" val="983397740"/>
                  </a:ext>
                </a:extLst>
              </a:tr>
              <a:tr h="336596">
                <a:tc>
                  <a:txBody>
                    <a:bodyPr/>
                    <a:lstStyle/>
                    <a:p>
                      <a:pPr algn="ctr" fontAlgn="ctr"/>
                      <a:r>
                        <a:rPr lang="en-US" altLang="zh-CN" sz="2000" b="1" u="none" strike="noStrike">
                          <a:effectLst/>
                        </a:rPr>
                        <a:t>16</a:t>
                      </a:r>
                      <a:endParaRPr lang="en-US" altLang="zh-CN" sz="2000" b="1"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t"/>
                      <a:r>
                        <a:rPr lang="en-US" altLang="zh-CN" sz="2000" b="1" i="0" u="none" strike="noStrike" dirty="0">
                          <a:solidFill>
                            <a:srgbClr val="000000"/>
                          </a:solidFill>
                          <a:effectLst/>
                          <a:latin typeface="等线" panose="02010600030101010101" pitchFamily="2" charset="-122"/>
                          <a:ea typeface="等线" panose="02010600030101010101" pitchFamily="2" charset="-122"/>
                        </a:rPr>
                        <a:t>46</a:t>
                      </a:r>
                    </a:p>
                  </a:txBody>
                  <a:tcPr marL="4763" marR="4763" marT="4763" marB="0" anchor="ctr"/>
                </a:tc>
                <a:tc>
                  <a:txBody>
                    <a:bodyPr/>
                    <a:lstStyle/>
                    <a:p>
                      <a:pPr algn="ctr" fontAlgn="t"/>
                      <a:r>
                        <a:rPr lang="en-US" altLang="zh-CN" sz="2000" b="1" i="0" u="none" strike="noStrike" dirty="0">
                          <a:solidFill>
                            <a:srgbClr val="000000"/>
                          </a:solidFill>
                          <a:effectLst/>
                          <a:latin typeface="等线" panose="02010600030101010101" pitchFamily="2" charset="-122"/>
                          <a:ea typeface="等线" panose="02010600030101010101" pitchFamily="2" charset="-122"/>
                        </a:rPr>
                        <a:t>19</a:t>
                      </a:r>
                    </a:p>
                  </a:txBody>
                  <a:tcPr marL="4763" marR="4763" marT="4763" marB="0" anchor="ctr"/>
                </a:tc>
                <a:tc>
                  <a:txBody>
                    <a:bodyPr/>
                    <a:lstStyle/>
                    <a:p>
                      <a:pPr algn="ctr" fontAlgn="t"/>
                      <a:r>
                        <a:rPr lang="en-US" altLang="zh-CN" sz="2000" b="1" i="0" u="none" strike="noStrike" dirty="0">
                          <a:solidFill>
                            <a:srgbClr val="000000"/>
                          </a:solidFill>
                          <a:effectLst/>
                          <a:latin typeface="等线" panose="02010600030101010101" pitchFamily="2" charset="-122"/>
                          <a:ea typeface="等线" panose="02010600030101010101" pitchFamily="2" charset="-122"/>
                        </a:rPr>
                        <a:t>32.76</a:t>
                      </a:r>
                    </a:p>
                  </a:txBody>
                  <a:tcPr marL="4763" marR="4763" marT="4763" marB="0" anchor="ctr"/>
                </a:tc>
                <a:extLst>
                  <a:ext uri="{0D108BD9-81ED-4DB2-BD59-A6C34878D82A}">
                    <a16:rowId xmlns:a16="http://schemas.microsoft.com/office/drawing/2014/main" val="3098094906"/>
                  </a:ext>
                </a:extLst>
              </a:tr>
              <a:tr h="336596">
                <a:tc>
                  <a:txBody>
                    <a:bodyPr/>
                    <a:lstStyle/>
                    <a:p>
                      <a:pPr algn="ctr" fontAlgn="ctr"/>
                      <a:r>
                        <a:rPr lang="en-US" altLang="zh-CN" sz="2000" b="1" u="none" strike="noStrike">
                          <a:effectLst/>
                        </a:rPr>
                        <a:t>17</a:t>
                      </a:r>
                      <a:endParaRPr lang="en-US" altLang="zh-CN" sz="2000" b="1"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t"/>
                      <a:r>
                        <a:rPr lang="en-US" altLang="zh-CN" sz="2000" b="1" i="0" u="none" strike="noStrike" dirty="0">
                          <a:solidFill>
                            <a:srgbClr val="000000"/>
                          </a:solidFill>
                          <a:effectLst/>
                          <a:latin typeface="等线" panose="02010600030101010101" pitchFamily="2" charset="-122"/>
                          <a:ea typeface="等线" panose="02010600030101010101" pitchFamily="2" charset="-122"/>
                        </a:rPr>
                        <a:t>44</a:t>
                      </a:r>
                    </a:p>
                  </a:txBody>
                  <a:tcPr marL="4763" marR="4763" marT="4763" marB="0" anchor="ctr"/>
                </a:tc>
                <a:tc>
                  <a:txBody>
                    <a:bodyPr/>
                    <a:lstStyle/>
                    <a:p>
                      <a:pPr algn="ctr" fontAlgn="t"/>
                      <a:r>
                        <a:rPr lang="en-US" altLang="zh-CN" sz="2000" b="1" i="0" u="none" strike="noStrike" dirty="0">
                          <a:solidFill>
                            <a:srgbClr val="000000"/>
                          </a:solidFill>
                          <a:effectLst/>
                          <a:latin typeface="等线" panose="02010600030101010101" pitchFamily="2" charset="-122"/>
                          <a:ea typeface="等线" panose="02010600030101010101" pitchFamily="2" charset="-122"/>
                        </a:rPr>
                        <a:t>17</a:t>
                      </a:r>
                    </a:p>
                  </a:txBody>
                  <a:tcPr marL="4763" marR="4763" marT="4763" marB="0" anchor="ctr"/>
                </a:tc>
                <a:tc>
                  <a:txBody>
                    <a:bodyPr/>
                    <a:lstStyle/>
                    <a:p>
                      <a:pPr algn="ctr" fontAlgn="t"/>
                      <a:r>
                        <a:rPr lang="en-US" altLang="zh-CN" sz="2000" b="1" i="0" u="none" strike="noStrike" dirty="0">
                          <a:solidFill>
                            <a:srgbClr val="000000"/>
                          </a:solidFill>
                          <a:effectLst/>
                          <a:latin typeface="等线" panose="02010600030101010101" pitchFamily="2" charset="-122"/>
                          <a:ea typeface="等线" panose="02010600030101010101" pitchFamily="2" charset="-122"/>
                        </a:rPr>
                        <a:t>32.58</a:t>
                      </a:r>
                    </a:p>
                  </a:txBody>
                  <a:tcPr marL="4763" marR="4763" marT="4763" marB="0" anchor="ctr"/>
                </a:tc>
                <a:extLst>
                  <a:ext uri="{0D108BD9-81ED-4DB2-BD59-A6C34878D82A}">
                    <a16:rowId xmlns:a16="http://schemas.microsoft.com/office/drawing/2014/main" val="1134958851"/>
                  </a:ext>
                </a:extLst>
              </a:tr>
              <a:tr h="336596">
                <a:tc>
                  <a:txBody>
                    <a:bodyPr/>
                    <a:lstStyle/>
                    <a:p>
                      <a:pPr algn="ctr" fontAlgn="ctr"/>
                      <a:r>
                        <a:rPr lang="en-US" altLang="zh-CN" sz="2000" b="1" u="none" strike="noStrike">
                          <a:effectLst/>
                        </a:rPr>
                        <a:t>18</a:t>
                      </a:r>
                      <a:endParaRPr lang="en-US" altLang="zh-CN" sz="2000" b="1"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t"/>
                      <a:r>
                        <a:rPr lang="en-US" altLang="zh-CN" sz="2000" b="1" i="0" u="none" strike="noStrike" dirty="0">
                          <a:solidFill>
                            <a:srgbClr val="000000"/>
                          </a:solidFill>
                          <a:effectLst/>
                          <a:latin typeface="等线" panose="02010600030101010101" pitchFamily="2" charset="-122"/>
                          <a:ea typeface="等线" panose="02010600030101010101" pitchFamily="2" charset="-122"/>
                        </a:rPr>
                        <a:t>44</a:t>
                      </a:r>
                    </a:p>
                  </a:txBody>
                  <a:tcPr marL="4763" marR="4763" marT="4763" marB="0" anchor="ctr"/>
                </a:tc>
                <a:tc>
                  <a:txBody>
                    <a:bodyPr/>
                    <a:lstStyle/>
                    <a:p>
                      <a:pPr algn="ctr" fontAlgn="t"/>
                      <a:r>
                        <a:rPr lang="en-US" altLang="zh-CN" sz="2000" b="1" i="0" u="none" strike="noStrike" dirty="0">
                          <a:solidFill>
                            <a:srgbClr val="000000"/>
                          </a:solidFill>
                          <a:effectLst/>
                          <a:latin typeface="等线" panose="02010600030101010101" pitchFamily="2" charset="-122"/>
                          <a:ea typeface="等线" panose="02010600030101010101" pitchFamily="2" charset="-122"/>
                        </a:rPr>
                        <a:t>22</a:t>
                      </a:r>
                    </a:p>
                  </a:txBody>
                  <a:tcPr marL="4763" marR="4763" marT="4763" marB="0" anchor="ctr"/>
                </a:tc>
                <a:tc>
                  <a:txBody>
                    <a:bodyPr/>
                    <a:lstStyle/>
                    <a:p>
                      <a:pPr algn="ctr" fontAlgn="t"/>
                      <a:r>
                        <a:rPr lang="en-US" altLang="zh-CN" sz="2000" b="1" i="0" u="none" strike="noStrike" dirty="0">
                          <a:solidFill>
                            <a:srgbClr val="000000"/>
                          </a:solidFill>
                          <a:effectLst/>
                          <a:latin typeface="等线" panose="02010600030101010101" pitchFamily="2" charset="-122"/>
                          <a:ea typeface="等线" panose="02010600030101010101" pitchFamily="2" charset="-122"/>
                        </a:rPr>
                        <a:t>32.46</a:t>
                      </a:r>
                    </a:p>
                  </a:txBody>
                  <a:tcPr marL="4763" marR="4763" marT="4763" marB="0" anchor="ctr"/>
                </a:tc>
                <a:extLst>
                  <a:ext uri="{0D108BD9-81ED-4DB2-BD59-A6C34878D82A}">
                    <a16:rowId xmlns:a16="http://schemas.microsoft.com/office/drawing/2014/main" val="137653514"/>
                  </a:ext>
                </a:extLst>
              </a:tr>
              <a:tr h="336596">
                <a:tc>
                  <a:txBody>
                    <a:bodyPr/>
                    <a:lstStyle/>
                    <a:p>
                      <a:pPr algn="ctr" fontAlgn="ctr"/>
                      <a:r>
                        <a:rPr lang="en-US" altLang="zh-CN" sz="2000" b="1" u="none" strike="noStrike">
                          <a:effectLst/>
                        </a:rPr>
                        <a:t>19</a:t>
                      </a:r>
                      <a:endParaRPr lang="en-US" altLang="zh-CN" sz="2000" b="1"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t"/>
                      <a:r>
                        <a:rPr lang="en-US" altLang="zh-CN" sz="2000" b="1" i="0" u="none" strike="noStrike" dirty="0">
                          <a:solidFill>
                            <a:srgbClr val="000000"/>
                          </a:solidFill>
                          <a:effectLst/>
                          <a:latin typeface="等线" panose="02010600030101010101" pitchFamily="2" charset="-122"/>
                          <a:ea typeface="等线" panose="02010600030101010101" pitchFamily="2" charset="-122"/>
                        </a:rPr>
                        <a:t>44</a:t>
                      </a:r>
                    </a:p>
                  </a:txBody>
                  <a:tcPr marL="4763" marR="4763" marT="4763" marB="0" anchor="ctr"/>
                </a:tc>
                <a:tc>
                  <a:txBody>
                    <a:bodyPr/>
                    <a:lstStyle/>
                    <a:p>
                      <a:pPr algn="ctr" fontAlgn="t"/>
                      <a:r>
                        <a:rPr lang="en-US" altLang="zh-CN" sz="2000" b="1" i="0" u="none" strike="noStrike" dirty="0">
                          <a:solidFill>
                            <a:srgbClr val="000000"/>
                          </a:solidFill>
                          <a:effectLst/>
                          <a:latin typeface="等线" panose="02010600030101010101" pitchFamily="2" charset="-122"/>
                          <a:ea typeface="等线" panose="02010600030101010101" pitchFamily="2" charset="-122"/>
                        </a:rPr>
                        <a:t>22</a:t>
                      </a:r>
                    </a:p>
                  </a:txBody>
                  <a:tcPr marL="4763" marR="4763" marT="4763" marB="0" anchor="ctr"/>
                </a:tc>
                <a:tc>
                  <a:txBody>
                    <a:bodyPr/>
                    <a:lstStyle/>
                    <a:p>
                      <a:pPr algn="ctr" fontAlgn="t"/>
                      <a:r>
                        <a:rPr lang="en-US" altLang="zh-CN" sz="2000" b="1" i="0" u="none" strike="noStrike" dirty="0">
                          <a:solidFill>
                            <a:srgbClr val="000000"/>
                          </a:solidFill>
                          <a:effectLst/>
                          <a:latin typeface="等线" panose="02010600030101010101" pitchFamily="2" charset="-122"/>
                          <a:ea typeface="等线" panose="02010600030101010101" pitchFamily="2" charset="-122"/>
                        </a:rPr>
                        <a:t>33.32</a:t>
                      </a:r>
                    </a:p>
                  </a:txBody>
                  <a:tcPr marL="4763" marR="4763" marT="4763" marB="0" anchor="ctr"/>
                </a:tc>
                <a:extLst>
                  <a:ext uri="{0D108BD9-81ED-4DB2-BD59-A6C34878D82A}">
                    <a16:rowId xmlns:a16="http://schemas.microsoft.com/office/drawing/2014/main" val="1497776049"/>
                  </a:ext>
                </a:extLst>
              </a:tr>
              <a:tr h="336596">
                <a:tc>
                  <a:txBody>
                    <a:bodyPr/>
                    <a:lstStyle/>
                    <a:p>
                      <a:pPr algn="ctr" fontAlgn="ctr"/>
                      <a:r>
                        <a:rPr lang="en-US" altLang="zh-CN" sz="2000" b="1" u="none" strike="noStrike">
                          <a:effectLst/>
                        </a:rPr>
                        <a:t>20</a:t>
                      </a:r>
                      <a:endParaRPr lang="en-US" altLang="zh-CN" sz="2000" b="1"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t"/>
                      <a:r>
                        <a:rPr lang="en-US" altLang="zh-CN" sz="2000" b="1" i="0" u="none" strike="noStrike" dirty="0">
                          <a:solidFill>
                            <a:srgbClr val="000000"/>
                          </a:solidFill>
                          <a:effectLst/>
                          <a:latin typeface="等线" panose="02010600030101010101" pitchFamily="2" charset="-122"/>
                          <a:ea typeface="等线" panose="02010600030101010101" pitchFamily="2" charset="-122"/>
                        </a:rPr>
                        <a:t>44</a:t>
                      </a:r>
                    </a:p>
                  </a:txBody>
                  <a:tcPr marL="4763" marR="4763" marT="4763" marB="0" anchor="ctr"/>
                </a:tc>
                <a:tc>
                  <a:txBody>
                    <a:bodyPr/>
                    <a:lstStyle/>
                    <a:p>
                      <a:pPr algn="ctr" fontAlgn="t"/>
                      <a:r>
                        <a:rPr lang="en-US" altLang="zh-CN" sz="2000" b="1" i="0" u="none" strike="noStrike" dirty="0">
                          <a:solidFill>
                            <a:srgbClr val="000000"/>
                          </a:solidFill>
                          <a:effectLst/>
                          <a:latin typeface="等线" panose="02010600030101010101" pitchFamily="2" charset="-122"/>
                          <a:ea typeface="等线" panose="02010600030101010101" pitchFamily="2" charset="-122"/>
                        </a:rPr>
                        <a:t>17</a:t>
                      </a:r>
                    </a:p>
                  </a:txBody>
                  <a:tcPr marL="4763" marR="4763" marT="4763" marB="0" anchor="ctr"/>
                </a:tc>
                <a:tc>
                  <a:txBody>
                    <a:bodyPr/>
                    <a:lstStyle/>
                    <a:p>
                      <a:pPr algn="ctr" fontAlgn="t"/>
                      <a:r>
                        <a:rPr lang="en-US" altLang="zh-CN" sz="2000" b="1" i="0" u="none" strike="noStrike" dirty="0">
                          <a:solidFill>
                            <a:srgbClr val="000000"/>
                          </a:solidFill>
                          <a:effectLst/>
                          <a:latin typeface="等线" panose="02010600030101010101" pitchFamily="2" charset="-122"/>
                          <a:ea typeface="等线" panose="02010600030101010101" pitchFamily="2" charset="-122"/>
                        </a:rPr>
                        <a:t>32.26</a:t>
                      </a:r>
                    </a:p>
                  </a:txBody>
                  <a:tcPr marL="4763" marR="4763" marT="4763" marB="0" anchor="ctr"/>
                </a:tc>
                <a:extLst>
                  <a:ext uri="{0D108BD9-81ED-4DB2-BD59-A6C34878D82A}">
                    <a16:rowId xmlns:a16="http://schemas.microsoft.com/office/drawing/2014/main" val="939117620"/>
                  </a:ext>
                </a:extLst>
              </a:tr>
              <a:tr h="336596">
                <a:tc rowSpan="2">
                  <a:txBody>
                    <a:bodyPr/>
                    <a:lstStyle/>
                    <a:p>
                      <a:pPr algn="ctr" fontAlgn="ctr"/>
                      <a:r>
                        <a:rPr lang="zh-CN" altLang="en-US" sz="2000" b="1" u="none" strike="noStrike" dirty="0">
                          <a:effectLst/>
                        </a:rPr>
                        <a:t>全校</a:t>
                      </a:r>
                      <a:endParaRPr lang="zh-CN" altLang="en-US" sz="20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solidFill>
                      <a:schemeClr val="accent1">
                        <a:lumMod val="60000"/>
                        <a:lumOff val="40000"/>
                      </a:schemeClr>
                    </a:solidFill>
                  </a:tcPr>
                </a:tc>
                <a:tc>
                  <a:txBody>
                    <a:bodyPr/>
                    <a:lstStyle/>
                    <a:p>
                      <a:pPr algn="ctr" fontAlgn="t"/>
                      <a:r>
                        <a:rPr lang="en-US" altLang="zh-CN" sz="2000" b="1" i="0" u="none" strike="noStrike" dirty="0">
                          <a:solidFill>
                            <a:srgbClr val="000000"/>
                          </a:solidFill>
                          <a:effectLst/>
                          <a:latin typeface="等线" panose="02010600030101010101" pitchFamily="2" charset="-122"/>
                          <a:ea typeface="等线" panose="02010600030101010101" pitchFamily="2" charset="-122"/>
                        </a:rPr>
                        <a:t>46</a:t>
                      </a:r>
                    </a:p>
                  </a:txBody>
                  <a:tcPr marL="4763" marR="4763" marT="4763" marB="0" anchor="ctr">
                    <a:solidFill>
                      <a:schemeClr val="accent1">
                        <a:lumMod val="60000"/>
                        <a:lumOff val="40000"/>
                      </a:schemeClr>
                    </a:solidFill>
                  </a:tcPr>
                </a:tc>
                <a:tc>
                  <a:txBody>
                    <a:bodyPr/>
                    <a:lstStyle/>
                    <a:p>
                      <a:pPr algn="ctr" fontAlgn="t"/>
                      <a:r>
                        <a:rPr lang="en-US" altLang="zh-CN" sz="2000" b="1" i="0" u="none" strike="noStrike" dirty="0">
                          <a:solidFill>
                            <a:srgbClr val="000000"/>
                          </a:solidFill>
                          <a:effectLst/>
                          <a:latin typeface="等线" panose="02010600030101010101" pitchFamily="2" charset="-122"/>
                          <a:ea typeface="等线" panose="02010600030101010101" pitchFamily="2" charset="-122"/>
                        </a:rPr>
                        <a:t>17</a:t>
                      </a:r>
                    </a:p>
                  </a:txBody>
                  <a:tcPr marL="4763" marR="4763" marT="4763" marB="0" anchor="ctr">
                    <a:solidFill>
                      <a:schemeClr val="accent1">
                        <a:lumMod val="60000"/>
                        <a:lumOff val="40000"/>
                      </a:schemeClr>
                    </a:solidFill>
                  </a:tcPr>
                </a:tc>
                <a:tc>
                  <a:txBody>
                    <a:bodyPr/>
                    <a:lstStyle/>
                    <a:p>
                      <a:pPr algn="ctr" fontAlgn="t"/>
                      <a:r>
                        <a:rPr lang="en-US" altLang="zh-CN" sz="2000" b="1" i="0" u="none" strike="noStrike" dirty="0">
                          <a:solidFill>
                            <a:srgbClr val="000000"/>
                          </a:solidFill>
                          <a:effectLst/>
                          <a:latin typeface="等线" panose="02010600030101010101" pitchFamily="2" charset="-122"/>
                          <a:ea typeface="等线" panose="02010600030101010101" pitchFamily="2" charset="-122"/>
                        </a:rPr>
                        <a:t>32.78</a:t>
                      </a:r>
                    </a:p>
                  </a:txBody>
                  <a:tcPr marL="4763" marR="4763" marT="4763" marB="0" anchor="ctr">
                    <a:solidFill>
                      <a:schemeClr val="accent1">
                        <a:lumMod val="60000"/>
                        <a:lumOff val="40000"/>
                      </a:schemeClr>
                    </a:solidFill>
                  </a:tcPr>
                </a:tc>
                <a:extLst>
                  <a:ext uri="{0D108BD9-81ED-4DB2-BD59-A6C34878D82A}">
                    <a16:rowId xmlns:a16="http://schemas.microsoft.com/office/drawing/2014/main" val="1504224547"/>
                  </a:ext>
                </a:extLst>
              </a:tr>
              <a:tr h="666743">
                <a:tc vMerge="1">
                  <a:txBody>
                    <a:bodyPr/>
                    <a:lstStyle/>
                    <a:p>
                      <a:endParaRPr lang="zh-CN" altLang="en-US"/>
                    </a:p>
                  </a:txBody>
                  <a:tcPr/>
                </a:tc>
                <a:tc>
                  <a:txBody>
                    <a:bodyPr/>
                    <a:lstStyle/>
                    <a:p>
                      <a:pPr algn="ctr" fontAlgn="t"/>
                      <a:r>
                        <a:rPr lang="en-US" altLang="zh-CN" sz="2000" b="1" i="0" u="none" strike="noStrike" dirty="0">
                          <a:solidFill>
                            <a:srgbClr val="FF0000"/>
                          </a:solidFill>
                          <a:effectLst/>
                          <a:latin typeface="等线" panose="02010600030101010101" pitchFamily="2" charset="-122"/>
                          <a:ea typeface="等线" panose="02010600030101010101" pitchFamily="2" charset="-122"/>
                        </a:rPr>
                        <a:t>73.3%</a:t>
                      </a:r>
                    </a:p>
                  </a:txBody>
                  <a:tcPr marL="4763" marR="4763" marT="4763" marB="0" anchor="ctr">
                    <a:solidFill>
                      <a:schemeClr val="accent1">
                        <a:lumMod val="60000"/>
                        <a:lumOff val="40000"/>
                      </a:schemeClr>
                    </a:solidFill>
                  </a:tcPr>
                </a:tc>
                <a:tc>
                  <a:txBody>
                    <a:bodyPr/>
                    <a:lstStyle/>
                    <a:p>
                      <a:pPr algn="ctr" fontAlgn="t"/>
                      <a:r>
                        <a:rPr lang="en-US" altLang="zh-CN" sz="2000" b="1" i="0" u="none" strike="noStrike" dirty="0">
                          <a:solidFill>
                            <a:srgbClr val="FF0000"/>
                          </a:solidFill>
                          <a:effectLst/>
                          <a:latin typeface="等线" panose="02010600030101010101" pitchFamily="2" charset="-122"/>
                          <a:ea typeface="等线" panose="02010600030101010101" pitchFamily="2" charset="-122"/>
                        </a:rPr>
                        <a:t>28.3%</a:t>
                      </a:r>
                    </a:p>
                  </a:txBody>
                  <a:tcPr marL="4763" marR="4763" marT="4763" marB="0" anchor="ctr">
                    <a:solidFill>
                      <a:schemeClr val="accent1">
                        <a:lumMod val="60000"/>
                        <a:lumOff val="40000"/>
                      </a:schemeClr>
                    </a:solidFill>
                  </a:tcPr>
                </a:tc>
                <a:tc>
                  <a:txBody>
                    <a:bodyPr/>
                    <a:lstStyle/>
                    <a:p>
                      <a:pPr algn="ctr" fontAlgn="t"/>
                      <a:r>
                        <a:rPr lang="en-US" altLang="zh-CN" sz="2000" b="1" i="0" u="none" strike="noStrike" dirty="0">
                          <a:solidFill>
                            <a:srgbClr val="FF0000"/>
                          </a:solidFill>
                          <a:effectLst/>
                          <a:latin typeface="等线" panose="02010600030101010101" pitchFamily="2" charset="-122"/>
                          <a:ea typeface="等线" panose="02010600030101010101" pitchFamily="2" charset="-122"/>
                        </a:rPr>
                        <a:t>54.6%</a:t>
                      </a:r>
                    </a:p>
                  </a:txBody>
                  <a:tcPr marL="4763" marR="4763" marT="4763" marB="0" anchor="ctr">
                    <a:solidFill>
                      <a:schemeClr val="accent1">
                        <a:lumMod val="60000"/>
                        <a:lumOff val="40000"/>
                      </a:schemeClr>
                    </a:solidFill>
                  </a:tcPr>
                </a:tc>
                <a:extLst>
                  <a:ext uri="{0D108BD9-81ED-4DB2-BD59-A6C34878D82A}">
                    <a16:rowId xmlns:a16="http://schemas.microsoft.com/office/drawing/2014/main" val="3526775883"/>
                  </a:ext>
                </a:extLst>
              </a:tr>
            </a:tbl>
          </a:graphicData>
        </a:graphic>
      </p:graphicFrame>
    </p:spTree>
    <p:extLst>
      <p:ext uri="{BB962C8B-B14F-4D97-AF65-F5344CB8AC3E}">
        <p14:creationId xmlns:p14="http://schemas.microsoft.com/office/powerpoint/2010/main" val="1437618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0D026C9-5629-49B2-9459-9A7D6BEFA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180" y="2128345"/>
            <a:ext cx="2309555" cy="3072798"/>
          </a:xfrm>
          <a:prstGeom prst="rect">
            <a:avLst/>
          </a:prstGeom>
        </p:spPr>
      </p:pic>
      <p:pic>
        <p:nvPicPr>
          <p:cNvPr id="5" name="图片 4">
            <a:extLst>
              <a:ext uri="{FF2B5EF4-FFF2-40B4-BE49-F238E27FC236}">
                <a16:creationId xmlns:a16="http://schemas.microsoft.com/office/drawing/2014/main" id="{A754B083-F40C-4253-848F-8547AE7775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19" y="1862220"/>
            <a:ext cx="3605048" cy="3605048"/>
          </a:xfrm>
          <a:prstGeom prst="rect">
            <a:avLst/>
          </a:prstGeom>
        </p:spPr>
      </p:pic>
      <p:pic>
        <p:nvPicPr>
          <p:cNvPr id="7" name="图片 6">
            <a:extLst>
              <a:ext uri="{FF2B5EF4-FFF2-40B4-BE49-F238E27FC236}">
                <a16:creationId xmlns:a16="http://schemas.microsoft.com/office/drawing/2014/main" id="{FE7137F2-320B-47F2-844A-84E27A58A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8178" y="2029071"/>
            <a:ext cx="3271345" cy="3271345"/>
          </a:xfrm>
          <a:prstGeom prst="rect">
            <a:avLst/>
          </a:prstGeom>
        </p:spPr>
      </p:pic>
    </p:spTree>
    <p:extLst>
      <p:ext uri="{BB962C8B-B14F-4D97-AF65-F5344CB8AC3E}">
        <p14:creationId xmlns:p14="http://schemas.microsoft.com/office/powerpoint/2010/main" val="35179886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ACB5EFB1-D7F2-4850-A1E2-67F2EEAFB9D1}"/>
              </a:ext>
            </a:extLst>
          </p:cNvPr>
          <p:cNvGraphicFramePr>
            <a:graphicFrameLocks noGrp="1"/>
          </p:cNvGraphicFramePr>
          <p:nvPr>
            <p:extLst/>
          </p:nvPr>
        </p:nvGraphicFramePr>
        <p:xfrm>
          <a:off x="515007" y="909147"/>
          <a:ext cx="8071944" cy="5522721"/>
        </p:xfrm>
        <a:graphic>
          <a:graphicData uri="http://schemas.openxmlformats.org/drawingml/2006/table">
            <a:tbl>
              <a:tblPr>
                <a:tableStyleId>{5C22544A-7EE6-4342-B048-85BDC9FD1C3A}</a:tableStyleId>
              </a:tblPr>
              <a:tblGrid>
                <a:gridCol w="951064">
                  <a:extLst>
                    <a:ext uri="{9D8B030D-6E8A-4147-A177-3AD203B41FA5}">
                      <a16:colId xmlns:a16="http://schemas.microsoft.com/office/drawing/2014/main" val="1248729439"/>
                    </a:ext>
                  </a:extLst>
                </a:gridCol>
                <a:gridCol w="863845">
                  <a:extLst>
                    <a:ext uri="{9D8B030D-6E8A-4147-A177-3AD203B41FA5}">
                      <a16:colId xmlns:a16="http://schemas.microsoft.com/office/drawing/2014/main" val="4098074623"/>
                    </a:ext>
                  </a:extLst>
                </a:gridCol>
                <a:gridCol w="863845">
                  <a:extLst>
                    <a:ext uri="{9D8B030D-6E8A-4147-A177-3AD203B41FA5}">
                      <a16:colId xmlns:a16="http://schemas.microsoft.com/office/drawing/2014/main" val="4005806695"/>
                    </a:ext>
                  </a:extLst>
                </a:gridCol>
                <a:gridCol w="863845">
                  <a:extLst>
                    <a:ext uri="{9D8B030D-6E8A-4147-A177-3AD203B41FA5}">
                      <a16:colId xmlns:a16="http://schemas.microsoft.com/office/drawing/2014/main" val="2639799914"/>
                    </a:ext>
                  </a:extLst>
                </a:gridCol>
                <a:gridCol w="1073965">
                  <a:extLst>
                    <a:ext uri="{9D8B030D-6E8A-4147-A177-3AD203B41FA5}">
                      <a16:colId xmlns:a16="http://schemas.microsoft.com/office/drawing/2014/main" val="1690561125"/>
                    </a:ext>
                  </a:extLst>
                </a:gridCol>
                <a:gridCol w="863845">
                  <a:extLst>
                    <a:ext uri="{9D8B030D-6E8A-4147-A177-3AD203B41FA5}">
                      <a16:colId xmlns:a16="http://schemas.microsoft.com/office/drawing/2014/main" val="1106227892"/>
                    </a:ext>
                  </a:extLst>
                </a:gridCol>
                <a:gridCol w="863845">
                  <a:extLst>
                    <a:ext uri="{9D8B030D-6E8A-4147-A177-3AD203B41FA5}">
                      <a16:colId xmlns:a16="http://schemas.microsoft.com/office/drawing/2014/main" val="2227069193"/>
                    </a:ext>
                  </a:extLst>
                </a:gridCol>
                <a:gridCol w="863845">
                  <a:extLst>
                    <a:ext uri="{9D8B030D-6E8A-4147-A177-3AD203B41FA5}">
                      <a16:colId xmlns:a16="http://schemas.microsoft.com/office/drawing/2014/main" val="1452190159"/>
                    </a:ext>
                  </a:extLst>
                </a:gridCol>
                <a:gridCol w="863845">
                  <a:extLst>
                    <a:ext uri="{9D8B030D-6E8A-4147-A177-3AD203B41FA5}">
                      <a16:colId xmlns:a16="http://schemas.microsoft.com/office/drawing/2014/main" val="4251807042"/>
                    </a:ext>
                  </a:extLst>
                </a:gridCol>
              </a:tblGrid>
              <a:tr h="505454">
                <a:tc gridSpan="9">
                  <a:txBody>
                    <a:bodyPr/>
                    <a:lstStyle/>
                    <a:p>
                      <a:pPr algn="ctr" fontAlgn="ctr"/>
                      <a:r>
                        <a:rPr lang="zh-CN" altLang="en-US" sz="2800" b="1" u="none" strike="noStrike" dirty="0">
                          <a:effectLst/>
                        </a:rPr>
                        <a:t>主观题分析（满分</a:t>
                      </a:r>
                      <a:r>
                        <a:rPr lang="en-US" altLang="zh-CN" sz="2800" b="1" u="none" strike="noStrike" dirty="0">
                          <a:effectLst/>
                        </a:rPr>
                        <a:t>40</a:t>
                      </a:r>
                      <a:r>
                        <a:rPr lang="zh-CN" altLang="en-US" sz="2800" b="1" u="none" strike="noStrike" dirty="0">
                          <a:effectLst/>
                        </a:rPr>
                        <a:t>）</a:t>
                      </a:r>
                      <a:endParaRPr lang="zh-CN" altLang="en-US"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hMerge="1">
                  <a:txBody>
                    <a:bodyPr/>
                    <a:lstStyle/>
                    <a:p>
                      <a:pPr algn="ctr" fontAlgn="ctr"/>
                      <a:endParaRPr lang="zh-CN" altLang="en-US"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102402306"/>
                  </a:ext>
                </a:extLst>
              </a:tr>
              <a:tr h="50545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2800" b="1" u="none" strike="noStrike" dirty="0">
                          <a:effectLst/>
                        </a:rPr>
                        <a:t>班级</a:t>
                      </a:r>
                      <a:endParaRPr lang="zh-CN" altLang="en-US"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zh-CN" altLang="en-US" sz="2800" b="1" u="none" strike="noStrike" dirty="0">
                          <a:effectLst/>
                        </a:rPr>
                        <a:t>最高</a:t>
                      </a:r>
                      <a:endParaRPr lang="zh-CN" altLang="en-US"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zh-CN" altLang="en-US" sz="2800" b="1" u="none" strike="noStrike" dirty="0">
                          <a:effectLst/>
                        </a:rPr>
                        <a:t>最低</a:t>
                      </a:r>
                      <a:endParaRPr lang="zh-CN" altLang="en-US"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zh-CN" altLang="en-US" sz="2800" b="1" u="none" strike="noStrike" dirty="0">
                          <a:effectLst/>
                        </a:rPr>
                        <a:t>均分</a:t>
                      </a:r>
                      <a:endParaRPr lang="zh-CN" altLang="en-US"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800" b="1" u="none" strike="noStrike" dirty="0">
                          <a:effectLst/>
                        </a:rPr>
                        <a:t>61-1</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800" b="1" u="none" strike="noStrike">
                          <a:effectLst/>
                        </a:rPr>
                        <a:t>61-2</a:t>
                      </a:r>
                      <a:endParaRPr lang="en-US" altLang="zh-CN" sz="2800" b="1"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800" b="1" u="none" strike="noStrike">
                          <a:effectLst/>
                        </a:rPr>
                        <a:t>62-1</a:t>
                      </a:r>
                      <a:endParaRPr lang="en-US" altLang="zh-CN" sz="2800" b="1"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800" b="1" u="none" strike="noStrike">
                          <a:effectLst/>
                        </a:rPr>
                        <a:t>62-2</a:t>
                      </a:r>
                      <a:endParaRPr lang="en-US" altLang="zh-CN" sz="2800" b="1"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800" b="1" u="none" strike="noStrike" dirty="0">
                          <a:effectLst/>
                        </a:rPr>
                        <a:t>63</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2301156559"/>
                  </a:ext>
                </a:extLst>
              </a:tr>
              <a:tr h="505454">
                <a:tc>
                  <a:txBody>
                    <a:bodyPr/>
                    <a:lstStyle/>
                    <a:p>
                      <a:pPr algn="ctr" fontAlgn="ctr"/>
                      <a:r>
                        <a:rPr lang="en-US" altLang="zh-CN" sz="2800" b="1" u="none" strike="noStrike" dirty="0">
                          <a:effectLst/>
                        </a:rPr>
                        <a:t>15</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t"/>
                      <a:r>
                        <a:rPr lang="en-US" altLang="zh-CN" sz="2800" b="1" u="none" strike="noStrike" kern="1200" dirty="0">
                          <a:solidFill>
                            <a:schemeClr val="dk1"/>
                          </a:solidFill>
                          <a:effectLst/>
                          <a:latin typeface="+mn-lt"/>
                          <a:ea typeface="+mn-ea"/>
                          <a:cs typeface="+mn-cs"/>
                        </a:rPr>
                        <a:t>29</a:t>
                      </a:r>
                    </a:p>
                  </a:txBody>
                  <a:tcPr marL="4763" marR="4763" marT="4763" marB="0"/>
                </a:tc>
                <a:tc>
                  <a:txBody>
                    <a:bodyPr/>
                    <a:lstStyle/>
                    <a:p>
                      <a:pPr algn="ctr" fontAlgn="t"/>
                      <a:r>
                        <a:rPr lang="en-US" altLang="zh-CN" sz="2800" b="1" u="none" strike="noStrike" kern="1200" dirty="0">
                          <a:solidFill>
                            <a:schemeClr val="dk1"/>
                          </a:solidFill>
                          <a:effectLst/>
                          <a:latin typeface="+mn-lt"/>
                          <a:ea typeface="+mn-ea"/>
                          <a:cs typeface="+mn-cs"/>
                        </a:rPr>
                        <a:t>12</a:t>
                      </a:r>
                    </a:p>
                  </a:txBody>
                  <a:tcPr marL="4763" marR="4763" marT="4763" marB="0"/>
                </a:tc>
                <a:tc>
                  <a:txBody>
                    <a:bodyPr/>
                    <a:lstStyle/>
                    <a:p>
                      <a:pPr algn="ctr" fontAlgn="t"/>
                      <a:r>
                        <a:rPr lang="en-US" altLang="zh-CN" sz="2800" b="1" u="none" strike="noStrike" kern="1200" dirty="0">
                          <a:solidFill>
                            <a:schemeClr val="dk1"/>
                          </a:solidFill>
                          <a:effectLst/>
                          <a:latin typeface="+mn-lt"/>
                          <a:ea typeface="+mn-ea"/>
                          <a:cs typeface="+mn-cs"/>
                        </a:rPr>
                        <a:t>23.74</a:t>
                      </a:r>
                    </a:p>
                  </a:txBody>
                  <a:tcPr marL="4763" marR="4763" marT="4763" marB="0"/>
                </a:tc>
                <a:tc>
                  <a:txBody>
                    <a:bodyPr/>
                    <a:lstStyle/>
                    <a:p>
                      <a:pPr algn="ctr" fontAlgn="ctr"/>
                      <a:r>
                        <a:rPr lang="en-US" altLang="zh-CN" sz="2800" b="1" u="none" strike="noStrike" dirty="0">
                          <a:effectLst/>
                        </a:rPr>
                        <a:t>3.27</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800" b="1" u="none" strike="noStrike" dirty="0">
                          <a:effectLst/>
                        </a:rPr>
                        <a:t>5.69</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800" b="1" u="none" strike="noStrike" dirty="0">
                          <a:effectLst/>
                        </a:rPr>
                        <a:t>4.35</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800" b="1" u="none" strike="noStrike" dirty="0">
                          <a:effectLst/>
                        </a:rPr>
                        <a:t>4.98</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800" b="1" u="none" strike="noStrike" dirty="0">
                          <a:effectLst/>
                        </a:rPr>
                        <a:t>5.45</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3966728237"/>
                  </a:ext>
                </a:extLst>
              </a:tr>
              <a:tr h="505454">
                <a:tc>
                  <a:txBody>
                    <a:bodyPr/>
                    <a:lstStyle/>
                    <a:p>
                      <a:pPr algn="ctr" fontAlgn="ctr"/>
                      <a:r>
                        <a:rPr lang="en-US" altLang="zh-CN" sz="2800" b="1" u="none" strike="noStrike" dirty="0">
                          <a:effectLst/>
                        </a:rPr>
                        <a:t>16</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t"/>
                      <a:r>
                        <a:rPr lang="en-US" altLang="zh-CN" sz="2800" b="1" u="none" strike="noStrike" kern="1200" dirty="0">
                          <a:solidFill>
                            <a:schemeClr val="dk1"/>
                          </a:solidFill>
                          <a:effectLst/>
                          <a:latin typeface="+mn-lt"/>
                          <a:ea typeface="+mn-ea"/>
                          <a:cs typeface="+mn-cs"/>
                        </a:rPr>
                        <a:t>31</a:t>
                      </a:r>
                    </a:p>
                  </a:txBody>
                  <a:tcPr marL="4763" marR="4763" marT="4763" marB="0"/>
                </a:tc>
                <a:tc>
                  <a:txBody>
                    <a:bodyPr/>
                    <a:lstStyle/>
                    <a:p>
                      <a:pPr algn="ctr" fontAlgn="t"/>
                      <a:r>
                        <a:rPr lang="en-US" altLang="zh-CN" sz="2800" b="1" u="none" strike="noStrike" kern="1200" dirty="0">
                          <a:solidFill>
                            <a:schemeClr val="dk1"/>
                          </a:solidFill>
                          <a:effectLst/>
                          <a:latin typeface="+mn-lt"/>
                          <a:ea typeface="+mn-ea"/>
                          <a:cs typeface="+mn-cs"/>
                        </a:rPr>
                        <a:t>19</a:t>
                      </a:r>
                    </a:p>
                  </a:txBody>
                  <a:tcPr marL="4763" marR="4763" marT="4763" marB="0"/>
                </a:tc>
                <a:tc>
                  <a:txBody>
                    <a:bodyPr/>
                    <a:lstStyle/>
                    <a:p>
                      <a:pPr algn="ctr" fontAlgn="t"/>
                      <a:r>
                        <a:rPr lang="en-US" altLang="zh-CN" sz="2800" b="1" u="none" strike="noStrike" kern="1200" dirty="0">
                          <a:solidFill>
                            <a:schemeClr val="dk1"/>
                          </a:solidFill>
                          <a:effectLst/>
                          <a:latin typeface="+mn-lt"/>
                          <a:ea typeface="+mn-ea"/>
                          <a:cs typeface="+mn-cs"/>
                        </a:rPr>
                        <a:t>25.28</a:t>
                      </a:r>
                    </a:p>
                  </a:txBody>
                  <a:tcPr marL="4763" marR="4763" marT="4763" marB="0"/>
                </a:tc>
                <a:tc>
                  <a:txBody>
                    <a:bodyPr/>
                    <a:lstStyle/>
                    <a:p>
                      <a:pPr algn="ctr" fontAlgn="ctr"/>
                      <a:r>
                        <a:rPr lang="en-US" altLang="zh-CN" sz="2800" b="1" u="none" strike="noStrike" dirty="0">
                          <a:effectLst/>
                        </a:rPr>
                        <a:t>3.55</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800" b="1" u="none" strike="noStrike" dirty="0">
                          <a:effectLst/>
                        </a:rPr>
                        <a:t>6.14</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800" b="1" u="none" strike="noStrike" dirty="0">
                          <a:effectLst/>
                        </a:rPr>
                        <a:t>4.45</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800" b="1" u="none" strike="noStrike" dirty="0">
                          <a:effectLst/>
                        </a:rPr>
                        <a:t>5.43</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800" b="1" u="none" strike="noStrike" dirty="0">
                          <a:effectLst/>
                        </a:rPr>
                        <a:t>5.71</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3899148035"/>
                  </a:ext>
                </a:extLst>
              </a:tr>
              <a:tr h="505454">
                <a:tc>
                  <a:txBody>
                    <a:bodyPr/>
                    <a:lstStyle/>
                    <a:p>
                      <a:pPr algn="ctr" fontAlgn="ctr"/>
                      <a:r>
                        <a:rPr lang="en-US" altLang="zh-CN" sz="2800" b="1" u="none" strike="noStrike">
                          <a:effectLst/>
                        </a:rPr>
                        <a:t>17</a:t>
                      </a:r>
                      <a:endParaRPr lang="en-US" altLang="zh-CN" sz="2800" b="1"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t"/>
                      <a:r>
                        <a:rPr lang="en-US" altLang="zh-CN" sz="2800" b="1" u="none" strike="noStrike" kern="1200" dirty="0">
                          <a:solidFill>
                            <a:schemeClr val="dk1"/>
                          </a:solidFill>
                          <a:effectLst/>
                          <a:latin typeface="+mn-lt"/>
                          <a:ea typeface="+mn-ea"/>
                          <a:cs typeface="+mn-cs"/>
                        </a:rPr>
                        <a:t>32</a:t>
                      </a:r>
                    </a:p>
                  </a:txBody>
                  <a:tcPr marL="4763" marR="4763" marT="4763" marB="0"/>
                </a:tc>
                <a:tc>
                  <a:txBody>
                    <a:bodyPr/>
                    <a:lstStyle/>
                    <a:p>
                      <a:pPr algn="ctr" fontAlgn="t"/>
                      <a:r>
                        <a:rPr lang="en-US" altLang="zh-CN" sz="2800" b="1" u="none" strike="noStrike" kern="1200" dirty="0">
                          <a:solidFill>
                            <a:schemeClr val="dk1"/>
                          </a:solidFill>
                          <a:effectLst/>
                          <a:latin typeface="+mn-lt"/>
                          <a:ea typeface="+mn-ea"/>
                          <a:cs typeface="+mn-cs"/>
                        </a:rPr>
                        <a:t>15</a:t>
                      </a:r>
                    </a:p>
                  </a:txBody>
                  <a:tcPr marL="4763" marR="4763" marT="4763" marB="0"/>
                </a:tc>
                <a:tc>
                  <a:txBody>
                    <a:bodyPr/>
                    <a:lstStyle/>
                    <a:p>
                      <a:pPr algn="ctr" fontAlgn="t"/>
                      <a:r>
                        <a:rPr lang="en-US" altLang="zh-CN" sz="2800" b="1" u="none" strike="noStrike" kern="1200" dirty="0">
                          <a:solidFill>
                            <a:schemeClr val="dk1"/>
                          </a:solidFill>
                          <a:effectLst/>
                          <a:latin typeface="+mn-lt"/>
                          <a:ea typeface="+mn-ea"/>
                          <a:cs typeface="+mn-cs"/>
                        </a:rPr>
                        <a:t>25.39</a:t>
                      </a:r>
                    </a:p>
                  </a:txBody>
                  <a:tcPr marL="4763" marR="4763" marT="4763" marB="0"/>
                </a:tc>
                <a:tc>
                  <a:txBody>
                    <a:bodyPr/>
                    <a:lstStyle/>
                    <a:p>
                      <a:pPr algn="ctr" fontAlgn="ctr"/>
                      <a:r>
                        <a:rPr lang="en-US" altLang="zh-CN" sz="2800" b="1" u="none" strike="noStrike" dirty="0">
                          <a:effectLst/>
                        </a:rPr>
                        <a:t>3.23</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800" b="1" u="none" strike="noStrike" dirty="0">
                          <a:effectLst/>
                        </a:rPr>
                        <a:t>6.08</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800" b="1" u="none" strike="noStrike" dirty="0">
                          <a:effectLst/>
                        </a:rPr>
                        <a:t>4.67</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800" b="1" u="none" strike="noStrike" dirty="0">
                          <a:effectLst/>
                        </a:rPr>
                        <a:t>5.35</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800" b="1" u="none" strike="noStrike" dirty="0">
                          <a:effectLst/>
                        </a:rPr>
                        <a:t>6.06</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3099232235"/>
                  </a:ext>
                </a:extLst>
              </a:tr>
              <a:tr h="505454">
                <a:tc>
                  <a:txBody>
                    <a:bodyPr/>
                    <a:lstStyle/>
                    <a:p>
                      <a:pPr algn="ctr" fontAlgn="ctr"/>
                      <a:r>
                        <a:rPr lang="en-US" altLang="zh-CN" sz="2800" b="1" u="none" strike="noStrike">
                          <a:effectLst/>
                        </a:rPr>
                        <a:t>18</a:t>
                      </a:r>
                      <a:endParaRPr lang="en-US" altLang="zh-CN" sz="2800" b="1"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t"/>
                      <a:r>
                        <a:rPr lang="en-US" altLang="zh-CN" sz="2800" b="1" u="none" strike="noStrike" kern="1200" dirty="0">
                          <a:solidFill>
                            <a:schemeClr val="dk1"/>
                          </a:solidFill>
                          <a:effectLst/>
                          <a:latin typeface="+mn-lt"/>
                          <a:ea typeface="+mn-ea"/>
                          <a:cs typeface="+mn-cs"/>
                        </a:rPr>
                        <a:t>29</a:t>
                      </a:r>
                    </a:p>
                  </a:txBody>
                  <a:tcPr marL="4763" marR="4763" marT="4763" marB="0"/>
                </a:tc>
                <a:tc>
                  <a:txBody>
                    <a:bodyPr/>
                    <a:lstStyle/>
                    <a:p>
                      <a:pPr algn="ctr" fontAlgn="t"/>
                      <a:r>
                        <a:rPr lang="en-US" altLang="zh-CN" sz="2800" b="1" u="none" strike="noStrike" kern="1200" dirty="0">
                          <a:solidFill>
                            <a:schemeClr val="dk1"/>
                          </a:solidFill>
                          <a:effectLst/>
                          <a:latin typeface="+mn-lt"/>
                          <a:ea typeface="+mn-ea"/>
                          <a:cs typeface="+mn-cs"/>
                        </a:rPr>
                        <a:t>13</a:t>
                      </a:r>
                    </a:p>
                  </a:txBody>
                  <a:tcPr marL="4763" marR="4763" marT="4763" marB="0"/>
                </a:tc>
                <a:tc>
                  <a:txBody>
                    <a:bodyPr/>
                    <a:lstStyle/>
                    <a:p>
                      <a:pPr algn="ctr" fontAlgn="t"/>
                      <a:r>
                        <a:rPr lang="en-US" altLang="zh-CN" sz="2800" b="1" u="none" strike="noStrike" kern="1200" dirty="0">
                          <a:solidFill>
                            <a:schemeClr val="dk1"/>
                          </a:solidFill>
                          <a:effectLst/>
                          <a:latin typeface="+mn-lt"/>
                          <a:ea typeface="+mn-ea"/>
                          <a:cs typeface="+mn-cs"/>
                        </a:rPr>
                        <a:t>24.07</a:t>
                      </a:r>
                    </a:p>
                  </a:txBody>
                  <a:tcPr marL="4763" marR="4763" marT="4763" marB="0"/>
                </a:tc>
                <a:tc>
                  <a:txBody>
                    <a:bodyPr/>
                    <a:lstStyle/>
                    <a:p>
                      <a:pPr algn="ctr" fontAlgn="ctr"/>
                      <a:r>
                        <a:rPr lang="en-US" altLang="zh-CN" sz="2800" b="1" u="none" strike="noStrike" dirty="0">
                          <a:effectLst/>
                        </a:rPr>
                        <a:t>3.16</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800" b="1" u="none" strike="noStrike" dirty="0">
                          <a:effectLst/>
                        </a:rPr>
                        <a:t>5.71</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800" b="1" u="none" strike="noStrike" dirty="0">
                          <a:effectLst/>
                        </a:rPr>
                        <a:t>4.51</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800" b="1" i="0" u="none" strike="noStrike" dirty="0">
                          <a:solidFill>
                            <a:srgbClr val="000000"/>
                          </a:solidFill>
                          <a:effectLst/>
                          <a:latin typeface="等线" panose="02010600030101010101" pitchFamily="2" charset="-122"/>
                          <a:ea typeface="等线" panose="02010600030101010101" pitchFamily="2" charset="-122"/>
                        </a:rPr>
                        <a:t>4.80</a:t>
                      </a:r>
                    </a:p>
                  </a:txBody>
                  <a:tcPr marL="4763" marR="4763" marT="4763" marB="0" anchor="ctr"/>
                </a:tc>
                <a:tc>
                  <a:txBody>
                    <a:bodyPr/>
                    <a:lstStyle/>
                    <a:p>
                      <a:pPr algn="ctr" fontAlgn="ctr"/>
                      <a:r>
                        <a:rPr lang="en-US" altLang="zh-CN" sz="2800" b="1" u="none" strike="noStrike" dirty="0">
                          <a:effectLst/>
                        </a:rPr>
                        <a:t>5.88</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3943914300"/>
                  </a:ext>
                </a:extLst>
              </a:tr>
              <a:tr h="505454">
                <a:tc>
                  <a:txBody>
                    <a:bodyPr/>
                    <a:lstStyle/>
                    <a:p>
                      <a:pPr algn="ctr" fontAlgn="ctr"/>
                      <a:r>
                        <a:rPr lang="en-US" altLang="zh-CN" sz="2800" b="1" u="none" strike="noStrike">
                          <a:effectLst/>
                        </a:rPr>
                        <a:t>19</a:t>
                      </a:r>
                      <a:endParaRPr lang="en-US" altLang="zh-CN" sz="2800" b="1"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t"/>
                      <a:r>
                        <a:rPr lang="en-US" altLang="zh-CN" sz="2800" b="1" u="none" strike="noStrike" kern="1200" dirty="0">
                          <a:solidFill>
                            <a:schemeClr val="dk1"/>
                          </a:solidFill>
                          <a:effectLst/>
                          <a:latin typeface="+mn-lt"/>
                          <a:ea typeface="+mn-ea"/>
                          <a:cs typeface="+mn-cs"/>
                        </a:rPr>
                        <a:t>29</a:t>
                      </a:r>
                    </a:p>
                  </a:txBody>
                  <a:tcPr marL="4763" marR="4763" marT="4763" marB="0"/>
                </a:tc>
                <a:tc>
                  <a:txBody>
                    <a:bodyPr/>
                    <a:lstStyle/>
                    <a:p>
                      <a:pPr algn="ctr" fontAlgn="t"/>
                      <a:r>
                        <a:rPr lang="en-US" altLang="zh-CN" sz="2800" b="1" u="none" strike="noStrike" kern="1200" dirty="0">
                          <a:solidFill>
                            <a:schemeClr val="dk1"/>
                          </a:solidFill>
                          <a:effectLst/>
                          <a:latin typeface="+mn-lt"/>
                          <a:ea typeface="+mn-ea"/>
                          <a:cs typeface="+mn-cs"/>
                        </a:rPr>
                        <a:t>13</a:t>
                      </a:r>
                    </a:p>
                  </a:txBody>
                  <a:tcPr marL="4763" marR="4763" marT="4763" marB="0"/>
                </a:tc>
                <a:tc>
                  <a:txBody>
                    <a:bodyPr/>
                    <a:lstStyle/>
                    <a:p>
                      <a:pPr algn="ctr" fontAlgn="t"/>
                      <a:r>
                        <a:rPr lang="en-US" altLang="zh-CN" sz="2800" b="1" u="none" strike="noStrike" kern="1200" dirty="0">
                          <a:solidFill>
                            <a:schemeClr val="dk1"/>
                          </a:solidFill>
                          <a:effectLst/>
                          <a:latin typeface="+mn-lt"/>
                          <a:ea typeface="+mn-ea"/>
                          <a:cs typeface="+mn-cs"/>
                        </a:rPr>
                        <a:t>23.98</a:t>
                      </a:r>
                    </a:p>
                  </a:txBody>
                  <a:tcPr marL="4763" marR="4763" marT="4763" marB="0"/>
                </a:tc>
                <a:tc>
                  <a:txBody>
                    <a:bodyPr/>
                    <a:lstStyle/>
                    <a:p>
                      <a:pPr algn="ctr" fontAlgn="ctr"/>
                      <a:r>
                        <a:rPr lang="en-US" altLang="zh-CN" sz="2800" b="1" u="none" strike="noStrike" dirty="0">
                          <a:effectLst/>
                        </a:rPr>
                        <a:t>3.42</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800" b="1" u="none" strike="noStrike" dirty="0">
                          <a:effectLst/>
                        </a:rPr>
                        <a:t>6.24</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800" b="1" u="none" strike="noStrike" dirty="0">
                          <a:effectLst/>
                        </a:rPr>
                        <a:t>4.38</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800" b="1" u="none" strike="noStrike" dirty="0">
                          <a:effectLst/>
                        </a:rPr>
                        <a:t>4.80</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800" b="1" u="none" strike="noStrike" dirty="0">
                          <a:effectLst/>
                        </a:rPr>
                        <a:t>5.14</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2260908100"/>
                  </a:ext>
                </a:extLst>
              </a:tr>
              <a:tr h="505454">
                <a:tc>
                  <a:txBody>
                    <a:bodyPr/>
                    <a:lstStyle/>
                    <a:p>
                      <a:pPr algn="ctr" fontAlgn="ctr"/>
                      <a:r>
                        <a:rPr lang="en-US" altLang="zh-CN" sz="2800" b="1" u="none" strike="noStrike">
                          <a:effectLst/>
                        </a:rPr>
                        <a:t>20</a:t>
                      </a:r>
                      <a:endParaRPr lang="en-US" altLang="zh-CN" sz="2800" b="1"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t"/>
                      <a:r>
                        <a:rPr lang="en-US" altLang="zh-CN" sz="2800" b="1" u="none" strike="noStrike" kern="1200" dirty="0">
                          <a:solidFill>
                            <a:schemeClr val="dk1"/>
                          </a:solidFill>
                          <a:effectLst/>
                          <a:latin typeface="+mn-lt"/>
                          <a:ea typeface="+mn-ea"/>
                          <a:cs typeface="+mn-cs"/>
                        </a:rPr>
                        <a:t>30</a:t>
                      </a:r>
                    </a:p>
                  </a:txBody>
                  <a:tcPr marL="4763" marR="4763" marT="4763" marB="0"/>
                </a:tc>
                <a:tc>
                  <a:txBody>
                    <a:bodyPr/>
                    <a:lstStyle/>
                    <a:p>
                      <a:pPr algn="ctr" fontAlgn="t"/>
                      <a:r>
                        <a:rPr lang="en-US" altLang="zh-CN" sz="2800" b="1" u="none" strike="noStrike" kern="1200" dirty="0">
                          <a:solidFill>
                            <a:schemeClr val="dk1"/>
                          </a:solidFill>
                          <a:effectLst/>
                          <a:latin typeface="+mn-lt"/>
                          <a:ea typeface="+mn-ea"/>
                          <a:cs typeface="+mn-cs"/>
                        </a:rPr>
                        <a:t>18</a:t>
                      </a:r>
                    </a:p>
                  </a:txBody>
                  <a:tcPr marL="4763" marR="4763" marT="4763" marB="0"/>
                </a:tc>
                <a:tc>
                  <a:txBody>
                    <a:bodyPr/>
                    <a:lstStyle/>
                    <a:p>
                      <a:pPr algn="ctr" fontAlgn="t"/>
                      <a:r>
                        <a:rPr lang="en-US" altLang="zh-CN" sz="2800" b="1" u="none" strike="noStrike" kern="1200" dirty="0">
                          <a:solidFill>
                            <a:schemeClr val="dk1"/>
                          </a:solidFill>
                          <a:effectLst/>
                          <a:latin typeface="+mn-lt"/>
                          <a:ea typeface="+mn-ea"/>
                          <a:cs typeface="+mn-cs"/>
                        </a:rPr>
                        <a:t>24.23</a:t>
                      </a:r>
                    </a:p>
                  </a:txBody>
                  <a:tcPr marL="4763" marR="4763" marT="4763" marB="0"/>
                </a:tc>
                <a:tc>
                  <a:txBody>
                    <a:bodyPr/>
                    <a:lstStyle/>
                    <a:p>
                      <a:pPr algn="ctr" fontAlgn="ctr"/>
                      <a:r>
                        <a:rPr lang="en-US" altLang="zh-CN" sz="2800" b="1" u="none" strike="noStrike" dirty="0">
                          <a:effectLst/>
                        </a:rPr>
                        <a:t>3.46</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800" b="1" i="0" u="none" strike="noStrike" dirty="0">
                          <a:solidFill>
                            <a:srgbClr val="000000"/>
                          </a:solidFill>
                          <a:effectLst/>
                          <a:latin typeface="等线" panose="02010600030101010101" pitchFamily="2" charset="-122"/>
                          <a:ea typeface="等线" panose="02010600030101010101" pitchFamily="2" charset="-122"/>
                        </a:rPr>
                        <a:t>5.79</a:t>
                      </a:r>
                    </a:p>
                  </a:txBody>
                  <a:tcPr marL="4763" marR="4763" marT="4763" marB="0" anchor="ctr"/>
                </a:tc>
                <a:tc>
                  <a:txBody>
                    <a:bodyPr/>
                    <a:lstStyle/>
                    <a:p>
                      <a:pPr algn="ctr" fontAlgn="ctr"/>
                      <a:r>
                        <a:rPr lang="en-US" altLang="zh-CN" sz="2800" b="1" u="none" strike="noStrike" dirty="0">
                          <a:effectLst/>
                        </a:rPr>
                        <a:t>4.40</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tc>
                  <a:txBody>
                    <a:bodyPr/>
                    <a:lstStyle/>
                    <a:p>
                      <a:pPr algn="ctr" fontAlgn="ctr"/>
                      <a:r>
                        <a:rPr lang="en-US" altLang="zh-CN" sz="2800" b="1" i="0" u="none" strike="noStrike" dirty="0">
                          <a:solidFill>
                            <a:srgbClr val="000000"/>
                          </a:solidFill>
                          <a:effectLst/>
                          <a:latin typeface="等线" panose="02010600030101010101" pitchFamily="2" charset="-122"/>
                          <a:ea typeface="等线" panose="02010600030101010101" pitchFamily="2" charset="-122"/>
                        </a:rPr>
                        <a:t>4.94</a:t>
                      </a:r>
                    </a:p>
                  </a:txBody>
                  <a:tcPr marL="4763" marR="4763" marT="4763" marB="0" anchor="ctr"/>
                </a:tc>
                <a:tc>
                  <a:txBody>
                    <a:bodyPr/>
                    <a:lstStyle/>
                    <a:p>
                      <a:pPr algn="ctr" fontAlgn="ctr"/>
                      <a:r>
                        <a:rPr lang="en-US" altLang="zh-CN" sz="2800" b="1" u="none" strike="noStrike" dirty="0">
                          <a:effectLst/>
                        </a:rPr>
                        <a:t>5.65</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tc>
                <a:extLst>
                  <a:ext uri="{0D108BD9-81ED-4DB2-BD59-A6C34878D82A}">
                    <a16:rowId xmlns:a16="http://schemas.microsoft.com/office/drawing/2014/main" val="2142218781"/>
                  </a:ext>
                </a:extLst>
              </a:tr>
              <a:tr h="505454">
                <a:tc rowSpan="2">
                  <a:txBody>
                    <a:bodyPr/>
                    <a:lstStyle/>
                    <a:p>
                      <a:pPr algn="ctr" fontAlgn="ctr"/>
                      <a:r>
                        <a:rPr lang="zh-CN" altLang="en-US" sz="2800" b="1" u="none" strike="noStrike" dirty="0">
                          <a:effectLst/>
                        </a:rPr>
                        <a:t>全校</a:t>
                      </a:r>
                      <a:endParaRPr lang="zh-CN" altLang="en-US"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solidFill>
                      <a:schemeClr val="accent1">
                        <a:lumMod val="60000"/>
                        <a:lumOff val="40000"/>
                      </a:schemeClr>
                    </a:solidFill>
                  </a:tcPr>
                </a:tc>
                <a:tc>
                  <a:txBody>
                    <a:bodyPr/>
                    <a:lstStyle/>
                    <a:p>
                      <a:pPr algn="ctr" fontAlgn="t"/>
                      <a:r>
                        <a:rPr lang="en-US" altLang="zh-CN" sz="2800" b="1" u="none" strike="noStrike" kern="1200" dirty="0">
                          <a:solidFill>
                            <a:schemeClr val="dk1"/>
                          </a:solidFill>
                          <a:effectLst/>
                          <a:latin typeface="+mn-lt"/>
                          <a:ea typeface="+mn-ea"/>
                          <a:cs typeface="+mn-cs"/>
                        </a:rPr>
                        <a:t>32</a:t>
                      </a:r>
                    </a:p>
                  </a:txBody>
                  <a:tcPr marL="4763" marR="4763" marT="4763" marB="0">
                    <a:solidFill>
                      <a:schemeClr val="accent1">
                        <a:lumMod val="60000"/>
                        <a:lumOff val="40000"/>
                      </a:schemeClr>
                    </a:solidFill>
                  </a:tcPr>
                </a:tc>
                <a:tc>
                  <a:txBody>
                    <a:bodyPr/>
                    <a:lstStyle/>
                    <a:p>
                      <a:pPr algn="ctr" fontAlgn="t"/>
                      <a:r>
                        <a:rPr lang="en-US" altLang="zh-CN" sz="2800" b="1" u="none" strike="noStrike" kern="1200" dirty="0">
                          <a:solidFill>
                            <a:schemeClr val="dk1"/>
                          </a:solidFill>
                          <a:effectLst/>
                          <a:latin typeface="+mn-lt"/>
                          <a:ea typeface="+mn-ea"/>
                          <a:cs typeface="+mn-cs"/>
                        </a:rPr>
                        <a:t>12</a:t>
                      </a:r>
                    </a:p>
                  </a:txBody>
                  <a:tcPr marL="4763" marR="4763" marT="4763" marB="0">
                    <a:solidFill>
                      <a:schemeClr val="accent1">
                        <a:lumMod val="60000"/>
                        <a:lumOff val="40000"/>
                      </a:schemeClr>
                    </a:solidFill>
                  </a:tcPr>
                </a:tc>
                <a:tc>
                  <a:txBody>
                    <a:bodyPr/>
                    <a:lstStyle/>
                    <a:p>
                      <a:pPr algn="ctr" fontAlgn="t"/>
                      <a:r>
                        <a:rPr lang="en-US" altLang="zh-CN" sz="2800" b="1" u="none" strike="noStrike" kern="1200" dirty="0">
                          <a:solidFill>
                            <a:schemeClr val="dk1"/>
                          </a:solidFill>
                          <a:effectLst/>
                          <a:latin typeface="+mn-lt"/>
                          <a:ea typeface="+mn-ea"/>
                          <a:cs typeface="+mn-cs"/>
                        </a:rPr>
                        <a:t>24.45</a:t>
                      </a:r>
                    </a:p>
                  </a:txBody>
                  <a:tcPr marL="4763" marR="4763" marT="4763" marB="0">
                    <a:solidFill>
                      <a:schemeClr val="accent1">
                        <a:lumMod val="60000"/>
                        <a:lumOff val="40000"/>
                      </a:schemeClr>
                    </a:solidFill>
                  </a:tcPr>
                </a:tc>
                <a:tc>
                  <a:txBody>
                    <a:bodyPr/>
                    <a:lstStyle/>
                    <a:p>
                      <a:pPr algn="ctr" fontAlgn="ctr"/>
                      <a:r>
                        <a:rPr lang="en-US" altLang="zh-CN" sz="2800" b="1" u="none" strike="noStrike" dirty="0">
                          <a:effectLst/>
                        </a:rPr>
                        <a:t>3.35</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solidFill>
                      <a:schemeClr val="accent1">
                        <a:lumMod val="60000"/>
                        <a:lumOff val="40000"/>
                      </a:schemeClr>
                    </a:solidFill>
                  </a:tcPr>
                </a:tc>
                <a:tc>
                  <a:txBody>
                    <a:bodyPr/>
                    <a:lstStyle/>
                    <a:p>
                      <a:pPr algn="ctr" fontAlgn="ctr"/>
                      <a:r>
                        <a:rPr lang="en-US" altLang="zh-CN" sz="2800" b="1" i="0" u="none" strike="noStrike" dirty="0">
                          <a:solidFill>
                            <a:srgbClr val="000000"/>
                          </a:solidFill>
                          <a:effectLst/>
                          <a:latin typeface="等线" panose="02010600030101010101" pitchFamily="2" charset="-122"/>
                          <a:ea typeface="等线" panose="02010600030101010101" pitchFamily="2" charset="-122"/>
                        </a:rPr>
                        <a:t>5.95</a:t>
                      </a:r>
                    </a:p>
                  </a:txBody>
                  <a:tcPr marL="4763" marR="4763" marT="4763" marB="0" anchor="ctr">
                    <a:solidFill>
                      <a:schemeClr val="accent1">
                        <a:lumMod val="60000"/>
                        <a:lumOff val="40000"/>
                      </a:schemeClr>
                    </a:solidFill>
                  </a:tcPr>
                </a:tc>
                <a:tc>
                  <a:txBody>
                    <a:bodyPr/>
                    <a:lstStyle/>
                    <a:p>
                      <a:pPr algn="ctr" fontAlgn="ctr"/>
                      <a:r>
                        <a:rPr lang="en-US" altLang="zh-CN" sz="2800" b="1" u="none" strike="noStrike" dirty="0">
                          <a:effectLst/>
                        </a:rPr>
                        <a:t>4.46</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solidFill>
                      <a:schemeClr val="accent1">
                        <a:lumMod val="60000"/>
                        <a:lumOff val="40000"/>
                      </a:schemeClr>
                    </a:solidFill>
                  </a:tcPr>
                </a:tc>
                <a:tc>
                  <a:txBody>
                    <a:bodyPr/>
                    <a:lstStyle/>
                    <a:p>
                      <a:pPr algn="ctr" fontAlgn="ctr"/>
                      <a:r>
                        <a:rPr lang="en-US" altLang="zh-CN" sz="2800" b="1" u="none" strike="noStrike" dirty="0">
                          <a:effectLst/>
                        </a:rPr>
                        <a:t>5.05</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solidFill>
                      <a:schemeClr val="accent1">
                        <a:lumMod val="60000"/>
                        <a:lumOff val="40000"/>
                      </a:schemeClr>
                    </a:solidFill>
                  </a:tcPr>
                </a:tc>
                <a:tc>
                  <a:txBody>
                    <a:bodyPr/>
                    <a:lstStyle/>
                    <a:p>
                      <a:pPr algn="ctr" fontAlgn="ctr"/>
                      <a:r>
                        <a:rPr lang="en-US" altLang="zh-CN" sz="2800" b="1" u="none" strike="noStrike" dirty="0">
                          <a:effectLst/>
                        </a:rPr>
                        <a:t>5.65</a:t>
                      </a:r>
                      <a:endParaRPr lang="en-US" altLang="zh-CN" sz="2800" b="1"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solidFill>
                      <a:schemeClr val="accent1">
                        <a:lumMod val="60000"/>
                        <a:lumOff val="40000"/>
                      </a:schemeClr>
                    </a:solidFill>
                  </a:tcPr>
                </a:tc>
                <a:extLst>
                  <a:ext uri="{0D108BD9-81ED-4DB2-BD59-A6C34878D82A}">
                    <a16:rowId xmlns:a16="http://schemas.microsoft.com/office/drawing/2014/main" val="2355844188"/>
                  </a:ext>
                </a:extLst>
              </a:tr>
              <a:tr h="973635">
                <a:tc vMerge="1">
                  <a:txBody>
                    <a:bodyPr/>
                    <a:lstStyle/>
                    <a:p>
                      <a:endParaRPr lang="zh-CN" altLang="en-US"/>
                    </a:p>
                  </a:txBody>
                  <a:tcPr/>
                </a:tc>
                <a:tc>
                  <a:txBody>
                    <a:bodyPr/>
                    <a:lstStyle/>
                    <a:p>
                      <a:pPr algn="ctr" fontAlgn="ctr"/>
                      <a:r>
                        <a:rPr lang="en-US" altLang="zh-CN" sz="2400" b="1" i="0" u="none" strike="noStrike" dirty="0">
                          <a:solidFill>
                            <a:srgbClr val="FF0000"/>
                          </a:solidFill>
                          <a:effectLst/>
                          <a:latin typeface="等线" panose="02010600030101010101" pitchFamily="2" charset="-122"/>
                          <a:ea typeface="等线" panose="02010600030101010101" pitchFamily="2" charset="-122"/>
                        </a:rPr>
                        <a:t>80%</a:t>
                      </a:r>
                    </a:p>
                  </a:txBody>
                  <a:tcPr marL="4763" marR="4763" marT="4763" marB="0" anchor="ctr">
                    <a:solidFill>
                      <a:schemeClr val="accent1">
                        <a:lumMod val="60000"/>
                        <a:lumOff val="40000"/>
                      </a:schemeClr>
                    </a:solidFill>
                  </a:tcPr>
                </a:tc>
                <a:tc>
                  <a:txBody>
                    <a:bodyPr/>
                    <a:lstStyle/>
                    <a:p>
                      <a:pPr algn="ctr" fontAlgn="ctr"/>
                      <a:r>
                        <a:rPr lang="en-US" altLang="zh-CN" sz="2400" b="1" i="0" u="none" strike="noStrike" dirty="0">
                          <a:solidFill>
                            <a:srgbClr val="FF0000"/>
                          </a:solidFill>
                          <a:effectLst/>
                          <a:latin typeface="等线" panose="02010600030101010101" pitchFamily="2" charset="-122"/>
                          <a:ea typeface="等线" panose="02010600030101010101" pitchFamily="2" charset="-122"/>
                        </a:rPr>
                        <a:t>30%</a:t>
                      </a:r>
                    </a:p>
                  </a:txBody>
                  <a:tcPr marL="4763" marR="4763" marT="4763" marB="0" anchor="ctr">
                    <a:solidFill>
                      <a:schemeClr val="accent1">
                        <a:lumMod val="60000"/>
                        <a:lumOff val="40000"/>
                      </a:schemeClr>
                    </a:solidFill>
                  </a:tcPr>
                </a:tc>
                <a:tc>
                  <a:txBody>
                    <a:bodyPr/>
                    <a:lstStyle/>
                    <a:p>
                      <a:pPr algn="ctr" fontAlgn="ctr"/>
                      <a:r>
                        <a:rPr lang="en-US" altLang="zh-CN" sz="2400" b="1" i="0" u="none" strike="noStrike" dirty="0">
                          <a:solidFill>
                            <a:srgbClr val="FF0000"/>
                          </a:solidFill>
                          <a:effectLst/>
                          <a:latin typeface="等线" panose="02010600030101010101" pitchFamily="2" charset="-122"/>
                          <a:ea typeface="等线" panose="02010600030101010101" pitchFamily="2" charset="-122"/>
                        </a:rPr>
                        <a:t>61.1%</a:t>
                      </a:r>
                    </a:p>
                  </a:txBody>
                  <a:tcPr marL="4763" marR="4763" marT="4763" marB="0" anchor="ctr">
                    <a:solidFill>
                      <a:schemeClr val="accent1">
                        <a:lumMod val="60000"/>
                        <a:lumOff val="40000"/>
                      </a:schemeClr>
                    </a:solidFill>
                  </a:tcPr>
                </a:tc>
                <a:tc gridSpan="2">
                  <a:txBody>
                    <a:bodyPr/>
                    <a:lstStyle/>
                    <a:p>
                      <a:pPr algn="ctr" fontAlgn="ctr"/>
                      <a:r>
                        <a:rPr lang="en-US" altLang="zh-CN" sz="1800" b="1" i="0" u="none" strike="noStrike" dirty="0">
                          <a:solidFill>
                            <a:srgbClr val="FF0000"/>
                          </a:solidFill>
                          <a:effectLst/>
                          <a:latin typeface="等线" panose="02010600030101010101" pitchFamily="2" charset="-122"/>
                          <a:ea typeface="等线" panose="02010600030101010101" pitchFamily="2" charset="-122"/>
                        </a:rPr>
                        <a:t>9.29</a:t>
                      </a:r>
                      <a:r>
                        <a:rPr lang="zh-CN" altLang="en-US" sz="1800" b="1" i="0" u="none" strike="noStrike" dirty="0">
                          <a:solidFill>
                            <a:srgbClr val="FF0000"/>
                          </a:solidFill>
                          <a:effectLst/>
                          <a:latin typeface="等线" panose="02010600030101010101" pitchFamily="2" charset="-122"/>
                          <a:ea typeface="等线" panose="02010600030101010101" pitchFamily="2" charset="-122"/>
                        </a:rPr>
                        <a:t>（</a:t>
                      </a:r>
                      <a:r>
                        <a:rPr lang="en-US" altLang="zh-CN" sz="1800" b="1" i="0" u="none" strike="noStrike" dirty="0">
                          <a:solidFill>
                            <a:srgbClr val="FF0000"/>
                          </a:solidFill>
                          <a:effectLst/>
                          <a:latin typeface="等线" panose="02010600030101010101" pitchFamily="2" charset="-122"/>
                          <a:ea typeface="等线" panose="02010600030101010101" pitchFamily="2" charset="-122"/>
                        </a:rPr>
                        <a:t>61.93%</a:t>
                      </a:r>
                      <a:r>
                        <a:rPr lang="zh-CN" altLang="en-US" sz="1800" b="1" i="0" u="none" strike="noStrike" dirty="0">
                          <a:solidFill>
                            <a:srgbClr val="FF0000"/>
                          </a:solidFill>
                          <a:effectLst/>
                          <a:latin typeface="等线" panose="02010600030101010101" pitchFamily="2" charset="-122"/>
                          <a:ea typeface="等线" panose="02010600030101010101" pitchFamily="2" charset="-122"/>
                        </a:rPr>
                        <a:t>）</a:t>
                      </a:r>
                      <a:endParaRPr lang="en-US" altLang="zh-CN" sz="1800" b="1" i="0" u="none" strike="noStrike" dirty="0">
                        <a:solidFill>
                          <a:srgbClr val="FF0000"/>
                        </a:solidFill>
                        <a:effectLst/>
                        <a:latin typeface="等线" panose="02010600030101010101" pitchFamily="2" charset="-122"/>
                        <a:ea typeface="等线" panose="02010600030101010101" pitchFamily="2" charset="-122"/>
                      </a:endParaRPr>
                    </a:p>
                  </a:txBody>
                  <a:tcPr marL="4763" marR="4763" marT="4763" marB="0" anchor="ctr">
                    <a:solidFill>
                      <a:schemeClr val="accent1">
                        <a:lumMod val="60000"/>
                        <a:lumOff val="40000"/>
                      </a:schemeClr>
                    </a:solidFill>
                  </a:tcPr>
                </a:tc>
                <a:tc hMerge="1">
                  <a:txBody>
                    <a:bodyPr/>
                    <a:lstStyle/>
                    <a:p>
                      <a:pPr algn="ctr" fontAlgn="ctr"/>
                      <a:endParaRPr lang="en-US" altLang="zh-CN" sz="2800" b="1" i="0" u="none" strike="noStrike" dirty="0">
                        <a:solidFill>
                          <a:srgbClr val="FF0000"/>
                        </a:solidFill>
                        <a:effectLst/>
                        <a:latin typeface="等线" panose="02010600030101010101" pitchFamily="2" charset="-122"/>
                        <a:ea typeface="等线" panose="02010600030101010101" pitchFamily="2" charset="-122"/>
                      </a:endParaRPr>
                    </a:p>
                  </a:txBody>
                  <a:tcPr marL="4763" marR="4763" marT="4763" marB="0" anchor="ctr">
                    <a:solidFill>
                      <a:schemeClr val="accent1">
                        <a:lumMod val="60000"/>
                        <a:lumOff val="40000"/>
                      </a:schemeClr>
                    </a:solidFill>
                  </a:tcPr>
                </a:tc>
                <a:tc gridSpan="2">
                  <a:txBody>
                    <a:bodyPr/>
                    <a:lstStyle/>
                    <a:p>
                      <a:pPr algn="ctr" fontAlgn="ctr"/>
                      <a:r>
                        <a:rPr lang="en-US" altLang="zh-CN" sz="1800" b="1" i="0" u="none" strike="noStrike" dirty="0">
                          <a:solidFill>
                            <a:srgbClr val="FF0000"/>
                          </a:solidFill>
                          <a:effectLst/>
                          <a:latin typeface="等线" panose="02010600030101010101" pitchFamily="2" charset="-122"/>
                          <a:ea typeface="等线" panose="02010600030101010101" pitchFamily="2" charset="-122"/>
                        </a:rPr>
                        <a:t>9.51</a:t>
                      </a:r>
                      <a:r>
                        <a:rPr lang="zh-CN" altLang="en-US" sz="1800" b="1" i="0" u="none" strike="noStrike" dirty="0">
                          <a:solidFill>
                            <a:srgbClr val="FF0000"/>
                          </a:solidFill>
                          <a:effectLst/>
                          <a:latin typeface="等线" panose="02010600030101010101" pitchFamily="2" charset="-122"/>
                          <a:ea typeface="等线" panose="02010600030101010101" pitchFamily="2" charset="-122"/>
                        </a:rPr>
                        <a:t>（</a:t>
                      </a:r>
                      <a:r>
                        <a:rPr lang="en-US" altLang="zh-CN" sz="1800" b="1" i="0" u="none" strike="noStrike" dirty="0">
                          <a:solidFill>
                            <a:srgbClr val="FF0000"/>
                          </a:solidFill>
                          <a:effectLst/>
                          <a:latin typeface="等线" panose="02010600030101010101" pitchFamily="2" charset="-122"/>
                          <a:ea typeface="等线" panose="02010600030101010101" pitchFamily="2" charset="-122"/>
                        </a:rPr>
                        <a:t>63.4%</a:t>
                      </a:r>
                      <a:r>
                        <a:rPr lang="zh-CN" altLang="en-US" sz="1800" b="1" i="0" u="none" strike="noStrike" dirty="0">
                          <a:solidFill>
                            <a:srgbClr val="FF0000"/>
                          </a:solidFill>
                          <a:effectLst/>
                          <a:latin typeface="等线" panose="02010600030101010101" pitchFamily="2" charset="-122"/>
                          <a:ea typeface="等线" panose="02010600030101010101" pitchFamily="2" charset="-122"/>
                        </a:rPr>
                        <a:t>）</a:t>
                      </a:r>
                      <a:endParaRPr lang="en-US" altLang="zh-CN" sz="1800" b="1" i="0" u="none" strike="noStrike" dirty="0">
                        <a:solidFill>
                          <a:srgbClr val="FF0000"/>
                        </a:solidFill>
                        <a:effectLst/>
                        <a:latin typeface="等线" panose="02010600030101010101" pitchFamily="2" charset="-122"/>
                        <a:ea typeface="等线" panose="02010600030101010101" pitchFamily="2" charset="-122"/>
                      </a:endParaRPr>
                    </a:p>
                  </a:txBody>
                  <a:tcPr marL="4763" marR="4763" marT="4763" marB="0" anchor="ctr">
                    <a:solidFill>
                      <a:schemeClr val="accent1">
                        <a:lumMod val="60000"/>
                        <a:lumOff val="40000"/>
                      </a:schemeClr>
                    </a:solidFill>
                  </a:tcPr>
                </a:tc>
                <a:tc hMerge="1">
                  <a:txBody>
                    <a:bodyPr/>
                    <a:lstStyle/>
                    <a:p>
                      <a:pPr algn="ctr" fontAlgn="ctr"/>
                      <a:endParaRPr lang="en-US" altLang="zh-CN" sz="2800" b="1" i="0" u="none" strike="noStrike" dirty="0">
                        <a:solidFill>
                          <a:srgbClr val="FF0000"/>
                        </a:solidFill>
                        <a:effectLst/>
                        <a:latin typeface="等线" panose="02010600030101010101" pitchFamily="2" charset="-122"/>
                        <a:ea typeface="等线" panose="02010600030101010101" pitchFamily="2" charset="-122"/>
                      </a:endParaRPr>
                    </a:p>
                  </a:txBody>
                  <a:tcPr marL="4763" marR="4763" marT="4763" marB="0" anchor="ctr">
                    <a:solidFill>
                      <a:schemeClr val="accent1">
                        <a:lumMod val="60000"/>
                        <a:lumOff val="40000"/>
                      </a:schemeClr>
                    </a:solidFill>
                  </a:tcPr>
                </a:tc>
                <a:tc>
                  <a:txBody>
                    <a:bodyPr/>
                    <a:lstStyle/>
                    <a:p>
                      <a:pPr algn="ctr" fontAlgn="ctr"/>
                      <a:r>
                        <a:rPr lang="en-US" altLang="zh-CN" sz="1800" b="1" i="0" u="none" strike="noStrike" dirty="0">
                          <a:solidFill>
                            <a:srgbClr val="FF0000"/>
                          </a:solidFill>
                          <a:effectLst/>
                          <a:latin typeface="等线" panose="02010600030101010101" pitchFamily="2" charset="-122"/>
                          <a:ea typeface="等线" panose="02010600030101010101" pitchFamily="2" charset="-122"/>
                        </a:rPr>
                        <a:t>5.65</a:t>
                      </a:r>
                      <a:r>
                        <a:rPr lang="zh-CN" altLang="en-US" sz="1800" b="1" i="0" u="none" strike="noStrike" dirty="0">
                          <a:solidFill>
                            <a:srgbClr val="FF0000"/>
                          </a:solidFill>
                          <a:effectLst/>
                          <a:latin typeface="等线" panose="02010600030101010101" pitchFamily="2" charset="-122"/>
                          <a:ea typeface="等线" panose="02010600030101010101" pitchFamily="2" charset="-122"/>
                        </a:rPr>
                        <a:t>（</a:t>
                      </a:r>
                      <a:r>
                        <a:rPr lang="en-US" altLang="zh-CN" sz="1800" b="1" i="0" u="none" strike="noStrike" dirty="0">
                          <a:solidFill>
                            <a:srgbClr val="FF0000"/>
                          </a:solidFill>
                          <a:effectLst/>
                          <a:latin typeface="等线" panose="02010600030101010101" pitchFamily="2" charset="-122"/>
                          <a:ea typeface="等线" panose="02010600030101010101" pitchFamily="2" charset="-122"/>
                        </a:rPr>
                        <a:t>56.5%</a:t>
                      </a:r>
                      <a:r>
                        <a:rPr lang="zh-CN" altLang="en-US" sz="1800" b="1" i="0" u="none" strike="noStrike" dirty="0">
                          <a:solidFill>
                            <a:srgbClr val="FF0000"/>
                          </a:solidFill>
                          <a:effectLst/>
                          <a:latin typeface="等线" panose="02010600030101010101" pitchFamily="2" charset="-122"/>
                          <a:ea typeface="等线" panose="02010600030101010101" pitchFamily="2" charset="-122"/>
                        </a:rPr>
                        <a:t>）</a:t>
                      </a:r>
                      <a:endParaRPr lang="en-US" altLang="zh-CN" sz="1800" b="1" i="0" u="none" strike="noStrike" dirty="0">
                        <a:solidFill>
                          <a:srgbClr val="FF0000"/>
                        </a:solidFill>
                        <a:effectLst/>
                        <a:latin typeface="等线" panose="02010600030101010101" pitchFamily="2" charset="-122"/>
                        <a:ea typeface="等线" panose="02010600030101010101" pitchFamily="2" charset="-122"/>
                      </a:endParaRPr>
                    </a:p>
                  </a:txBody>
                  <a:tcPr marL="4763" marR="4763" marT="4763" marB="0" anchor="ctr">
                    <a:solidFill>
                      <a:schemeClr val="accent1">
                        <a:lumMod val="60000"/>
                        <a:lumOff val="40000"/>
                      </a:schemeClr>
                    </a:solidFill>
                  </a:tcPr>
                </a:tc>
                <a:extLst>
                  <a:ext uri="{0D108BD9-81ED-4DB2-BD59-A6C34878D82A}">
                    <a16:rowId xmlns:a16="http://schemas.microsoft.com/office/drawing/2014/main" val="1474162549"/>
                  </a:ext>
                </a:extLst>
              </a:tr>
            </a:tbl>
          </a:graphicData>
        </a:graphic>
      </p:graphicFrame>
    </p:spTree>
    <p:extLst>
      <p:ext uri="{BB962C8B-B14F-4D97-AF65-F5344CB8AC3E}">
        <p14:creationId xmlns:p14="http://schemas.microsoft.com/office/powerpoint/2010/main" val="4593441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A90C5364-8136-47BA-99C4-CCF4E97454B2}"/>
              </a:ext>
            </a:extLst>
          </p:cNvPr>
          <p:cNvGraphicFramePr>
            <a:graphicFrameLocks noGrp="1"/>
          </p:cNvGraphicFramePr>
          <p:nvPr>
            <p:extLst/>
          </p:nvPr>
        </p:nvGraphicFramePr>
        <p:xfrm>
          <a:off x="877613" y="1413203"/>
          <a:ext cx="7168055" cy="4008996"/>
        </p:xfrm>
        <a:graphic>
          <a:graphicData uri="http://schemas.openxmlformats.org/drawingml/2006/table">
            <a:tbl>
              <a:tblPr firstRow="1" bandRow="1">
                <a:tableStyleId>{5C22544A-7EE6-4342-B048-85BDC9FD1C3A}</a:tableStyleId>
              </a:tblPr>
              <a:tblGrid>
                <a:gridCol w="1433611">
                  <a:extLst>
                    <a:ext uri="{9D8B030D-6E8A-4147-A177-3AD203B41FA5}">
                      <a16:colId xmlns:a16="http://schemas.microsoft.com/office/drawing/2014/main" val="3095275165"/>
                    </a:ext>
                  </a:extLst>
                </a:gridCol>
                <a:gridCol w="1433611">
                  <a:extLst>
                    <a:ext uri="{9D8B030D-6E8A-4147-A177-3AD203B41FA5}">
                      <a16:colId xmlns:a16="http://schemas.microsoft.com/office/drawing/2014/main" val="1615401379"/>
                    </a:ext>
                  </a:extLst>
                </a:gridCol>
                <a:gridCol w="1433611">
                  <a:extLst>
                    <a:ext uri="{9D8B030D-6E8A-4147-A177-3AD203B41FA5}">
                      <a16:colId xmlns:a16="http://schemas.microsoft.com/office/drawing/2014/main" val="3250660869"/>
                    </a:ext>
                  </a:extLst>
                </a:gridCol>
                <a:gridCol w="1433611">
                  <a:extLst>
                    <a:ext uri="{9D8B030D-6E8A-4147-A177-3AD203B41FA5}">
                      <a16:colId xmlns:a16="http://schemas.microsoft.com/office/drawing/2014/main" val="736427791"/>
                    </a:ext>
                  </a:extLst>
                </a:gridCol>
                <a:gridCol w="1433611">
                  <a:extLst>
                    <a:ext uri="{9D8B030D-6E8A-4147-A177-3AD203B41FA5}">
                      <a16:colId xmlns:a16="http://schemas.microsoft.com/office/drawing/2014/main" val="4118181349"/>
                    </a:ext>
                  </a:extLst>
                </a:gridCol>
              </a:tblGrid>
              <a:tr h="743169">
                <a:tc>
                  <a:txBody>
                    <a:bodyPr/>
                    <a:lstStyle/>
                    <a:p>
                      <a:pPr algn="ctr"/>
                      <a:r>
                        <a:rPr lang="zh-CN" altLang="en-US" sz="2800" b="1" dirty="0"/>
                        <a:t>时间</a:t>
                      </a:r>
                    </a:p>
                  </a:txBody>
                  <a:tcPr/>
                </a:tc>
                <a:tc>
                  <a:txBody>
                    <a:bodyPr/>
                    <a:lstStyle/>
                    <a:p>
                      <a:pPr algn="ctr"/>
                      <a:r>
                        <a:rPr lang="zh-CN" altLang="en-US" sz="2800" b="1" dirty="0"/>
                        <a:t>考试</a:t>
                      </a:r>
                    </a:p>
                  </a:txBody>
                  <a:tcPr/>
                </a:tc>
                <a:tc>
                  <a:txBody>
                    <a:bodyPr/>
                    <a:lstStyle/>
                    <a:p>
                      <a:pPr algn="ctr"/>
                      <a:r>
                        <a:rPr lang="zh-CN" altLang="en-US" sz="2800" b="1" dirty="0"/>
                        <a:t>均分</a:t>
                      </a:r>
                    </a:p>
                  </a:txBody>
                  <a:tcPr/>
                </a:tc>
                <a:tc>
                  <a:txBody>
                    <a:bodyPr/>
                    <a:lstStyle/>
                    <a:p>
                      <a:pPr algn="ctr"/>
                      <a:r>
                        <a:rPr lang="zh-CN" altLang="en-US" sz="2800" b="1" dirty="0"/>
                        <a:t>最高</a:t>
                      </a:r>
                    </a:p>
                  </a:txBody>
                  <a:tcPr/>
                </a:tc>
                <a:tc>
                  <a:txBody>
                    <a:bodyPr/>
                    <a:lstStyle/>
                    <a:p>
                      <a:pPr algn="ctr"/>
                      <a:r>
                        <a:rPr lang="zh-CN" altLang="en-US" sz="2800" b="1" dirty="0"/>
                        <a:t>最低</a:t>
                      </a:r>
                    </a:p>
                  </a:txBody>
                  <a:tcPr/>
                </a:tc>
                <a:extLst>
                  <a:ext uri="{0D108BD9-81ED-4DB2-BD59-A6C34878D82A}">
                    <a16:rowId xmlns:a16="http://schemas.microsoft.com/office/drawing/2014/main" val="1714189053"/>
                  </a:ext>
                </a:extLst>
              </a:tr>
              <a:tr h="743169">
                <a:tc rowSpan="2">
                  <a:txBody>
                    <a:bodyPr/>
                    <a:lstStyle/>
                    <a:p>
                      <a:pPr algn="ctr"/>
                      <a:r>
                        <a:rPr lang="zh-CN" altLang="en-US" sz="3600" b="1" dirty="0"/>
                        <a:t>高二上</a:t>
                      </a:r>
                    </a:p>
                  </a:txBody>
                  <a:tcPr anchor="ctr"/>
                </a:tc>
                <a:tc>
                  <a:txBody>
                    <a:bodyPr/>
                    <a:lstStyle/>
                    <a:p>
                      <a:pPr algn="ctr"/>
                      <a:r>
                        <a:rPr lang="zh-CN" altLang="en-US" sz="2800" b="1" dirty="0"/>
                        <a:t>期中</a:t>
                      </a:r>
                    </a:p>
                  </a:txBody>
                  <a:tcPr anchor="ctr"/>
                </a:tc>
                <a:tc>
                  <a:txBody>
                    <a:bodyPr/>
                    <a:lstStyle/>
                    <a:p>
                      <a:pPr algn="ctr"/>
                      <a:r>
                        <a:rPr lang="en-US" altLang="zh-CN" sz="2800" b="1" dirty="0"/>
                        <a:t>64.26</a:t>
                      </a:r>
                      <a:endParaRPr lang="zh-CN" altLang="en-US" sz="2800" b="1" dirty="0"/>
                    </a:p>
                  </a:txBody>
                  <a:tcPr anchor="ctr"/>
                </a:tc>
                <a:tc>
                  <a:txBody>
                    <a:bodyPr/>
                    <a:lstStyle/>
                    <a:p>
                      <a:pPr algn="ctr"/>
                      <a:r>
                        <a:rPr lang="en-US" altLang="zh-CN" sz="2800" b="1" dirty="0"/>
                        <a:t>79</a:t>
                      </a:r>
                      <a:endParaRPr lang="zh-CN" altLang="en-US" sz="2800" b="1" dirty="0"/>
                    </a:p>
                  </a:txBody>
                  <a:tcPr anchor="ctr"/>
                </a:tc>
                <a:tc>
                  <a:txBody>
                    <a:bodyPr/>
                    <a:lstStyle/>
                    <a:p>
                      <a:pPr algn="ctr"/>
                      <a:r>
                        <a:rPr lang="en-US" altLang="zh-CN" sz="2800" b="1" dirty="0"/>
                        <a:t>44</a:t>
                      </a:r>
                      <a:endParaRPr lang="zh-CN" altLang="en-US" sz="2800" b="1" dirty="0"/>
                    </a:p>
                  </a:txBody>
                  <a:tcPr anchor="ctr"/>
                </a:tc>
                <a:extLst>
                  <a:ext uri="{0D108BD9-81ED-4DB2-BD59-A6C34878D82A}">
                    <a16:rowId xmlns:a16="http://schemas.microsoft.com/office/drawing/2014/main" val="1071937302"/>
                  </a:ext>
                </a:extLst>
              </a:tr>
              <a:tr h="743169">
                <a:tc vMerge="1">
                  <a:txBody>
                    <a:bodyPr/>
                    <a:lstStyle/>
                    <a:p>
                      <a:endParaRPr lang="zh-CN" altLang="en-US" dirty="0"/>
                    </a:p>
                  </a:txBody>
                  <a:tcPr/>
                </a:tc>
                <a:tc>
                  <a:txBody>
                    <a:bodyPr/>
                    <a:lstStyle/>
                    <a:p>
                      <a:pPr algn="ctr"/>
                      <a:r>
                        <a:rPr lang="zh-CN" altLang="en-US" sz="2800" b="1" dirty="0"/>
                        <a:t>期末</a:t>
                      </a:r>
                    </a:p>
                  </a:txBody>
                  <a:tcPr anchor="ctr"/>
                </a:tc>
                <a:tc>
                  <a:txBody>
                    <a:bodyPr/>
                    <a:lstStyle/>
                    <a:p>
                      <a:pPr algn="ctr"/>
                      <a:r>
                        <a:rPr lang="en-US" altLang="zh-CN" sz="2800" b="1" dirty="0"/>
                        <a:t>68.5</a:t>
                      </a:r>
                      <a:endParaRPr lang="zh-CN" altLang="en-US" sz="2800" b="1" dirty="0"/>
                    </a:p>
                  </a:txBody>
                  <a:tcPr anchor="ctr"/>
                </a:tc>
                <a:tc>
                  <a:txBody>
                    <a:bodyPr/>
                    <a:lstStyle/>
                    <a:p>
                      <a:pPr algn="ctr"/>
                      <a:r>
                        <a:rPr lang="en-US" altLang="zh-CN" sz="2800" b="1" dirty="0"/>
                        <a:t>82</a:t>
                      </a:r>
                      <a:endParaRPr lang="zh-CN" altLang="en-US" sz="2800" b="1" dirty="0"/>
                    </a:p>
                  </a:txBody>
                  <a:tcPr anchor="ctr"/>
                </a:tc>
                <a:tc>
                  <a:txBody>
                    <a:bodyPr/>
                    <a:lstStyle/>
                    <a:p>
                      <a:pPr algn="ctr"/>
                      <a:r>
                        <a:rPr lang="en-US" altLang="zh-CN" sz="2800" b="1" dirty="0"/>
                        <a:t>55</a:t>
                      </a:r>
                      <a:endParaRPr lang="zh-CN" altLang="en-US" sz="2800" b="1" dirty="0"/>
                    </a:p>
                  </a:txBody>
                  <a:tcPr anchor="ctr"/>
                </a:tc>
                <a:extLst>
                  <a:ext uri="{0D108BD9-81ED-4DB2-BD59-A6C34878D82A}">
                    <a16:rowId xmlns:a16="http://schemas.microsoft.com/office/drawing/2014/main" val="4260576500"/>
                  </a:ext>
                </a:extLst>
              </a:tr>
              <a:tr h="743169">
                <a:tc rowSpan="3">
                  <a:txBody>
                    <a:bodyPr/>
                    <a:lstStyle/>
                    <a:p>
                      <a:pPr algn="ctr"/>
                      <a:r>
                        <a:rPr lang="zh-CN" altLang="en-US" sz="3600" b="1" dirty="0"/>
                        <a:t>高二下</a:t>
                      </a:r>
                    </a:p>
                  </a:txBody>
                  <a:tcPr anchor="ctr"/>
                </a:tc>
                <a:tc>
                  <a:txBody>
                    <a:bodyPr/>
                    <a:lstStyle/>
                    <a:p>
                      <a:pPr algn="ctr"/>
                      <a:r>
                        <a:rPr lang="zh-CN" altLang="en-US" sz="2800" b="1" dirty="0"/>
                        <a:t>开学</a:t>
                      </a:r>
                    </a:p>
                  </a:txBody>
                  <a:tcPr anchor="ctr"/>
                </a:tc>
                <a:tc>
                  <a:txBody>
                    <a:bodyPr/>
                    <a:lstStyle/>
                    <a:p>
                      <a:pPr algn="ctr"/>
                      <a:r>
                        <a:rPr lang="en-US" altLang="zh-CN" sz="2800" b="1" dirty="0"/>
                        <a:t>64.3</a:t>
                      </a:r>
                      <a:endParaRPr lang="zh-CN" altLang="en-US" sz="2800" b="1" dirty="0"/>
                    </a:p>
                  </a:txBody>
                  <a:tcPr anchor="ctr"/>
                </a:tc>
                <a:tc>
                  <a:txBody>
                    <a:bodyPr/>
                    <a:lstStyle/>
                    <a:p>
                      <a:pPr algn="ctr"/>
                      <a:r>
                        <a:rPr lang="en-US" altLang="zh-CN" sz="2800" b="1" dirty="0"/>
                        <a:t>89</a:t>
                      </a:r>
                      <a:endParaRPr lang="zh-CN" altLang="en-US" sz="2800" b="1" dirty="0"/>
                    </a:p>
                  </a:txBody>
                  <a:tcPr anchor="ctr"/>
                </a:tc>
                <a:tc>
                  <a:txBody>
                    <a:bodyPr/>
                    <a:lstStyle/>
                    <a:p>
                      <a:pPr algn="ctr"/>
                      <a:r>
                        <a:rPr lang="en-US" altLang="zh-CN" sz="2800" b="1" dirty="0"/>
                        <a:t>35</a:t>
                      </a:r>
                      <a:endParaRPr lang="zh-CN" altLang="en-US" sz="2800" b="1" dirty="0"/>
                    </a:p>
                  </a:txBody>
                  <a:tcPr anchor="ctr"/>
                </a:tc>
                <a:extLst>
                  <a:ext uri="{0D108BD9-81ED-4DB2-BD59-A6C34878D82A}">
                    <a16:rowId xmlns:a16="http://schemas.microsoft.com/office/drawing/2014/main" val="760963813"/>
                  </a:ext>
                </a:extLst>
              </a:tr>
              <a:tr h="371585">
                <a:tc vMerge="1">
                  <a:txBody>
                    <a:bodyPr/>
                    <a:lstStyle/>
                    <a:p>
                      <a:endParaRPr lang="zh-CN" altLang="en-US" dirty="0"/>
                    </a:p>
                  </a:txBody>
                  <a:tcPr/>
                </a:tc>
                <a:tc>
                  <a:txBody>
                    <a:bodyPr/>
                    <a:lstStyle/>
                    <a:p>
                      <a:pPr algn="ctr"/>
                      <a:r>
                        <a:rPr lang="zh-CN" altLang="en-US" sz="2800" b="1" dirty="0"/>
                        <a:t>期中</a:t>
                      </a:r>
                    </a:p>
                  </a:txBody>
                  <a:tcPr anchor="ctr"/>
                </a:tc>
                <a:tc>
                  <a:txBody>
                    <a:bodyPr/>
                    <a:lstStyle/>
                    <a:p>
                      <a:pPr algn="ctr"/>
                      <a:r>
                        <a:rPr lang="en-US" altLang="zh-CN" sz="2800" b="1" dirty="0"/>
                        <a:t>64.5</a:t>
                      </a:r>
                      <a:endParaRPr lang="zh-CN" altLang="en-US" sz="2800" b="1" dirty="0"/>
                    </a:p>
                  </a:txBody>
                  <a:tcPr anchor="ctr"/>
                </a:tc>
                <a:tc>
                  <a:txBody>
                    <a:bodyPr/>
                    <a:lstStyle/>
                    <a:p>
                      <a:pPr algn="ctr"/>
                      <a:r>
                        <a:rPr lang="en-US" altLang="zh-CN" sz="2800" b="1" dirty="0"/>
                        <a:t>77</a:t>
                      </a:r>
                      <a:endParaRPr lang="zh-CN" altLang="en-US" sz="2800" b="1" dirty="0"/>
                    </a:p>
                  </a:txBody>
                  <a:tcPr anchor="ctr"/>
                </a:tc>
                <a:tc>
                  <a:txBody>
                    <a:bodyPr/>
                    <a:lstStyle/>
                    <a:p>
                      <a:pPr algn="ctr"/>
                      <a:r>
                        <a:rPr lang="en-US" altLang="zh-CN" sz="2800" b="1" dirty="0"/>
                        <a:t>46</a:t>
                      </a:r>
                      <a:endParaRPr lang="zh-CN" altLang="en-US" sz="2800" b="1" dirty="0"/>
                    </a:p>
                  </a:txBody>
                  <a:tcPr anchor="ctr"/>
                </a:tc>
                <a:extLst>
                  <a:ext uri="{0D108BD9-81ED-4DB2-BD59-A6C34878D82A}">
                    <a16:rowId xmlns:a16="http://schemas.microsoft.com/office/drawing/2014/main" val="226157935"/>
                  </a:ext>
                </a:extLst>
              </a:tr>
              <a:tr h="371585">
                <a:tc vMerge="1">
                  <a:txBody>
                    <a:bodyPr/>
                    <a:lstStyle/>
                    <a:p>
                      <a:endParaRPr lang="zh-CN" altLang="en-US"/>
                    </a:p>
                  </a:txBody>
                  <a:tcPr/>
                </a:tc>
                <a:tc>
                  <a:txBody>
                    <a:bodyPr/>
                    <a:lstStyle/>
                    <a:p>
                      <a:pPr algn="ctr"/>
                      <a:r>
                        <a:rPr lang="zh-CN" altLang="en-US" sz="2800" b="1" dirty="0"/>
                        <a:t>月考</a:t>
                      </a:r>
                    </a:p>
                  </a:txBody>
                  <a:tcPr anchor="ctr"/>
                </a:tc>
                <a:tc>
                  <a:txBody>
                    <a:bodyPr/>
                    <a:lstStyle/>
                    <a:p>
                      <a:pPr algn="ctr"/>
                      <a:r>
                        <a:rPr lang="en-US" altLang="zh-CN" sz="2800" b="1" dirty="0"/>
                        <a:t>57.2</a:t>
                      </a:r>
                      <a:endParaRPr lang="zh-CN" altLang="en-US" sz="2800" b="1" dirty="0"/>
                    </a:p>
                  </a:txBody>
                  <a:tcPr anchor="ctr"/>
                </a:tc>
                <a:tc>
                  <a:txBody>
                    <a:bodyPr/>
                    <a:lstStyle/>
                    <a:p>
                      <a:pPr algn="ctr"/>
                      <a:r>
                        <a:rPr lang="en-US" altLang="zh-CN" sz="2800" b="1" dirty="0"/>
                        <a:t>76</a:t>
                      </a:r>
                      <a:endParaRPr lang="zh-CN" altLang="en-US" sz="2800" b="1" dirty="0"/>
                    </a:p>
                  </a:txBody>
                  <a:tcPr anchor="ctr"/>
                </a:tc>
                <a:tc>
                  <a:txBody>
                    <a:bodyPr/>
                    <a:lstStyle/>
                    <a:p>
                      <a:pPr algn="ctr"/>
                      <a:r>
                        <a:rPr lang="en-US" altLang="zh-CN" sz="2800" b="1" dirty="0"/>
                        <a:t>36</a:t>
                      </a:r>
                      <a:endParaRPr lang="zh-CN" altLang="en-US" sz="2800" b="1" dirty="0"/>
                    </a:p>
                  </a:txBody>
                  <a:tcPr anchor="ctr"/>
                </a:tc>
                <a:extLst>
                  <a:ext uri="{0D108BD9-81ED-4DB2-BD59-A6C34878D82A}">
                    <a16:rowId xmlns:a16="http://schemas.microsoft.com/office/drawing/2014/main" val="2918839033"/>
                  </a:ext>
                </a:extLst>
              </a:tr>
            </a:tbl>
          </a:graphicData>
        </a:graphic>
      </p:graphicFrame>
    </p:spTree>
    <p:extLst>
      <p:ext uri="{BB962C8B-B14F-4D97-AF65-F5344CB8AC3E}">
        <p14:creationId xmlns:p14="http://schemas.microsoft.com/office/powerpoint/2010/main" val="34355895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F0FBE7B8-FA69-4C72-9B60-9E527063DBC3}"/>
              </a:ext>
            </a:extLst>
          </p:cNvPr>
          <p:cNvSpPr txBox="1"/>
          <p:nvPr/>
        </p:nvSpPr>
        <p:spPr>
          <a:xfrm>
            <a:off x="840828" y="1091402"/>
            <a:ext cx="6721366" cy="707886"/>
          </a:xfrm>
          <a:prstGeom prst="rect">
            <a:avLst/>
          </a:prstGeom>
          <a:noFill/>
        </p:spPr>
        <p:txBody>
          <a:bodyPr wrap="square" rtlCol="0">
            <a:spAutoFit/>
          </a:bodyPr>
          <a:lstStyle/>
          <a:p>
            <a:r>
              <a:rPr lang="zh-CN" altLang="en-US" sz="4000" b="1" dirty="0">
                <a:solidFill>
                  <a:srgbClr val="FF0000"/>
                </a:solidFill>
              </a:rPr>
              <a:t>一轮复习初见成效</a:t>
            </a:r>
            <a:endParaRPr lang="en-US" altLang="zh-CN" sz="4000" b="1" dirty="0">
              <a:solidFill>
                <a:srgbClr val="FF0000"/>
              </a:solidFill>
            </a:endParaRPr>
          </a:p>
        </p:txBody>
      </p:sp>
      <p:graphicFrame>
        <p:nvGraphicFramePr>
          <p:cNvPr id="5" name="表格 4">
            <a:extLst>
              <a:ext uri="{FF2B5EF4-FFF2-40B4-BE49-F238E27FC236}">
                <a16:creationId xmlns:a16="http://schemas.microsoft.com/office/drawing/2014/main" id="{5213C6C8-30B1-4A1C-B204-C110A732DA66}"/>
              </a:ext>
            </a:extLst>
          </p:cNvPr>
          <p:cNvGraphicFramePr>
            <a:graphicFrameLocks noGrp="1"/>
          </p:cNvGraphicFramePr>
          <p:nvPr>
            <p:extLst/>
          </p:nvPr>
        </p:nvGraphicFramePr>
        <p:xfrm>
          <a:off x="273270" y="1935013"/>
          <a:ext cx="8366232" cy="1828800"/>
        </p:xfrm>
        <a:graphic>
          <a:graphicData uri="http://schemas.openxmlformats.org/drawingml/2006/table">
            <a:tbl>
              <a:tblPr firstRow="1" bandRow="1">
                <a:tableStyleId>{5C22544A-7EE6-4342-B048-85BDC9FD1C3A}</a:tableStyleId>
              </a:tblPr>
              <a:tblGrid>
                <a:gridCol w="2788744">
                  <a:extLst>
                    <a:ext uri="{9D8B030D-6E8A-4147-A177-3AD203B41FA5}">
                      <a16:colId xmlns:a16="http://schemas.microsoft.com/office/drawing/2014/main" val="3672999048"/>
                    </a:ext>
                  </a:extLst>
                </a:gridCol>
                <a:gridCol w="3170622">
                  <a:extLst>
                    <a:ext uri="{9D8B030D-6E8A-4147-A177-3AD203B41FA5}">
                      <a16:colId xmlns:a16="http://schemas.microsoft.com/office/drawing/2014/main" val="2798548637"/>
                    </a:ext>
                  </a:extLst>
                </a:gridCol>
                <a:gridCol w="2406866">
                  <a:extLst>
                    <a:ext uri="{9D8B030D-6E8A-4147-A177-3AD203B41FA5}">
                      <a16:colId xmlns:a16="http://schemas.microsoft.com/office/drawing/2014/main" val="1598856517"/>
                    </a:ext>
                  </a:extLst>
                </a:gridCol>
              </a:tblGrid>
              <a:tr h="400305">
                <a:tc>
                  <a:txBody>
                    <a:bodyPr/>
                    <a:lstStyle/>
                    <a:p>
                      <a:pPr algn="ctr"/>
                      <a:r>
                        <a:rPr lang="zh-CN" altLang="en-US" sz="2400" dirty="0"/>
                        <a:t>考试</a:t>
                      </a:r>
                    </a:p>
                  </a:txBody>
                  <a:tcPr/>
                </a:tc>
                <a:tc>
                  <a:txBody>
                    <a:bodyPr/>
                    <a:lstStyle/>
                    <a:p>
                      <a:pPr algn="ctr"/>
                      <a:r>
                        <a:rPr lang="zh-CN" altLang="en-US" sz="2400" dirty="0"/>
                        <a:t>客观题古代史得分率</a:t>
                      </a:r>
                    </a:p>
                  </a:txBody>
                  <a:tcPr/>
                </a:tc>
                <a:tc>
                  <a:txBody>
                    <a:bodyPr/>
                    <a:lstStyle/>
                    <a:p>
                      <a:pPr algn="ctr"/>
                      <a:r>
                        <a:rPr lang="zh-CN" altLang="en-US" sz="2400" dirty="0"/>
                        <a:t>差值</a:t>
                      </a:r>
                    </a:p>
                  </a:txBody>
                  <a:tcPr/>
                </a:tc>
                <a:extLst>
                  <a:ext uri="{0D108BD9-81ED-4DB2-BD59-A6C34878D82A}">
                    <a16:rowId xmlns:a16="http://schemas.microsoft.com/office/drawing/2014/main" val="897927172"/>
                  </a:ext>
                </a:extLst>
              </a:tr>
              <a:tr h="400305">
                <a:tc>
                  <a:txBody>
                    <a:bodyPr/>
                    <a:lstStyle/>
                    <a:p>
                      <a:pPr algn="ctr"/>
                      <a:r>
                        <a:rPr lang="zh-CN" altLang="en-US" sz="2400" dirty="0"/>
                        <a:t>高二上期中考</a:t>
                      </a:r>
                    </a:p>
                  </a:txBody>
                  <a:tcPr/>
                </a:tc>
                <a:tc>
                  <a:txBody>
                    <a:bodyPr/>
                    <a:lstStyle/>
                    <a:p>
                      <a:pPr algn="ctr"/>
                      <a:r>
                        <a:rPr lang="en-US" altLang="zh-CN" sz="2400" dirty="0"/>
                        <a:t>46%</a:t>
                      </a:r>
                      <a:endParaRPr lang="zh-CN" altLang="en-US" sz="2400" dirty="0"/>
                    </a:p>
                  </a:txBody>
                  <a:tcPr/>
                </a:tc>
                <a:tc rowSpan="3">
                  <a:txBody>
                    <a:bodyPr/>
                    <a:lstStyle/>
                    <a:p>
                      <a:pPr algn="ctr"/>
                      <a:r>
                        <a:rPr lang="en-US" altLang="zh-CN" sz="4000" dirty="0">
                          <a:solidFill>
                            <a:srgbClr val="FF0000"/>
                          </a:solidFill>
                        </a:rPr>
                        <a:t>+16.8%</a:t>
                      </a:r>
                      <a:endParaRPr lang="zh-CN" altLang="en-US" sz="4000" dirty="0">
                        <a:solidFill>
                          <a:srgbClr val="FF0000"/>
                        </a:solidFill>
                      </a:endParaRPr>
                    </a:p>
                  </a:txBody>
                  <a:tcPr anchor="ctr"/>
                </a:tc>
                <a:extLst>
                  <a:ext uri="{0D108BD9-81ED-4DB2-BD59-A6C34878D82A}">
                    <a16:rowId xmlns:a16="http://schemas.microsoft.com/office/drawing/2014/main" val="1049389345"/>
                  </a:ext>
                </a:extLst>
              </a:tr>
              <a:tr h="228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dirty="0"/>
                        <a:t>高二下期中考</a:t>
                      </a:r>
                    </a:p>
                  </a:txBody>
                  <a:tcPr/>
                </a:tc>
                <a:tc>
                  <a:txBody>
                    <a:bodyPr/>
                    <a:lstStyle/>
                    <a:p>
                      <a:pPr algn="ctr"/>
                      <a:r>
                        <a:rPr lang="en-US" altLang="zh-CN" sz="2400" dirty="0"/>
                        <a:t>61%</a:t>
                      </a:r>
                      <a:endParaRPr lang="zh-CN" altLang="en-US" sz="2400" dirty="0"/>
                    </a:p>
                  </a:txBody>
                  <a:tcPr/>
                </a:tc>
                <a:tc vMerge="1">
                  <a:txBody>
                    <a:bodyPr/>
                    <a:lstStyle/>
                    <a:p>
                      <a:endParaRPr lang="zh-CN" altLang="en-US" dirty="0"/>
                    </a:p>
                  </a:txBody>
                  <a:tcPr/>
                </a:tc>
                <a:extLst>
                  <a:ext uri="{0D108BD9-81ED-4DB2-BD59-A6C34878D82A}">
                    <a16:rowId xmlns:a16="http://schemas.microsoft.com/office/drawing/2014/main" val="1554875996"/>
                  </a:ext>
                </a:extLst>
              </a:tr>
              <a:tr h="228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dirty="0"/>
                        <a:t>高二下月考</a:t>
                      </a:r>
                    </a:p>
                  </a:txBody>
                  <a:tcPr/>
                </a:tc>
                <a:tc>
                  <a:txBody>
                    <a:bodyPr/>
                    <a:lstStyle/>
                    <a:p>
                      <a:pPr algn="ctr"/>
                      <a:r>
                        <a:rPr lang="en-US" altLang="zh-CN" sz="2400" dirty="0"/>
                        <a:t>62.8%</a:t>
                      </a:r>
                      <a:endParaRPr lang="zh-CN" altLang="en-US" sz="2400" dirty="0"/>
                    </a:p>
                  </a:txBody>
                  <a:tcPr/>
                </a:tc>
                <a:tc vMerge="1">
                  <a:txBody>
                    <a:bodyPr/>
                    <a:lstStyle/>
                    <a:p>
                      <a:endParaRPr lang="zh-CN" altLang="en-US"/>
                    </a:p>
                  </a:txBody>
                  <a:tcPr/>
                </a:tc>
                <a:extLst>
                  <a:ext uri="{0D108BD9-81ED-4DB2-BD59-A6C34878D82A}">
                    <a16:rowId xmlns:a16="http://schemas.microsoft.com/office/drawing/2014/main" val="3761098147"/>
                  </a:ext>
                </a:extLst>
              </a:tr>
            </a:tbl>
          </a:graphicData>
        </a:graphic>
      </p:graphicFrame>
      <p:graphicFrame>
        <p:nvGraphicFramePr>
          <p:cNvPr id="6" name="表格 5">
            <a:extLst>
              <a:ext uri="{FF2B5EF4-FFF2-40B4-BE49-F238E27FC236}">
                <a16:creationId xmlns:a16="http://schemas.microsoft.com/office/drawing/2014/main" id="{DF561B44-C42A-4DCB-AC4A-9340A9A2259C}"/>
              </a:ext>
            </a:extLst>
          </p:cNvPr>
          <p:cNvGraphicFramePr>
            <a:graphicFrameLocks noGrp="1"/>
          </p:cNvGraphicFramePr>
          <p:nvPr>
            <p:extLst/>
          </p:nvPr>
        </p:nvGraphicFramePr>
        <p:xfrm>
          <a:off x="273270" y="4309242"/>
          <a:ext cx="8366232" cy="1371600"/>
        </p:xfrm>
        <a:graphic>
          <a:graphicData uri="http://schemas.openxmlformats.org/drawingml/2006/table">
            <a:tbl>
              <a:tblPr firstRow="1" bandRow="1">
                <a:tableStyleId>{5C22544A-7EE6-4342-B048-85BDC9FD1C3A}</a:tableStyleId>
              </a:tblPr>
              <a:tblGrid>
                <a:gridCol w="2788744">
                  <a:extLst>
                    <a:ext uri="{9D8B030D-6E8A-4147-A177-3AD203B41FA5}">
                      <a16:colId xmlns:a16="http://schemas.microsoft.com/office/drawing/2014/main" val="3672999048"/>
                    </a:ext>
                  </a:extLst>
                </a:gridCol>
                <a:gridCol w="3170622">
                  <a:extLst>
                    <a:ext uri="{9D8B030D-6E8A-4147-A177-3AD203B41FA5}">
                      <a16:colId xmlns:a16="http://schemas.microsoft.com/office/drawing/2014/main" val="2798548637"/>
                    </a:ext>
                  </a:extLst>
                </a:gridCol>
                <a:gridCol w="2406866">
                  <a:extLst>
                    <a:ext uri="{9D8B030D-6E8A-4147-A177-3AD203B41FA5}">
                      <a16:colId xmlns:a16="http://schemas.microsoft.com/office/drawing/2014/main" val="1598856517"/>
                    </a:ext>
                  </a:extLst>
                </a:gridCol>
              </a:tblGrid>
              <a:tr h="400305">
                <a:tc>
                  <a:txBody>
                    <a:bodyPr/>
                    <a:lstStyle/>
                    <a:p>
                      <a:pPr algn="ctr"/>
                      <a:r>
                        <a:rPr lang="zh-CN" altLang="en-US" sz="2400" dirty="0"/>
                        <a:t>考试</a:t>
                      </a:r>
                    </a:p>
                  </a:txBody>
                  <a:tcPr/>
                </a:tc>
                <a:tc>
                  <a:txBody>
                    <a:bodyPr/>
                    <a:lstStyle/>
                    <a:p>
                      <a:pPr algn="ctr"/>
                      <a:r>
                        <a:rPr lang="en-US" altLang="zh-CN" sz="2400" dirty="0"/>
                        <a:t>63</a:t>
                      </a:r>
                      <a:r>
                        <a:rPr lang="zh-CN" altLang="en-US" sz="2400" dirty="0"/>
                        <a:t>题得分率</a:t>
                      </a:r>
                    </a:p>
                  </a:txBody>
                  <a:tcPr/>
                </a:tc>
                <a:tc>
                  <a:txBody>
                    <a:bodyPr/>
                    <a:lstStyle/>
                    <a:p>
                      <a:pPr algn="ctr"/>
                      <a:r>
                        <a:rPr lang="zh-CN" altLang="en-US" sz="2400" dirty="0"/>
                        <a:t>差值</a:t>
                      </a:r>
                    </a:p>
                  </a:txBody>
                  <a:tcPr/>
                </a:tc>
                <a:extLst>
                  <a:ext uri="{0D108BD9-81ED-4DB2-BD59-A6C34878D82A}">
                    <a16:rowId xmlns:a16="http://schemas.microsoft.com/office/drawing/2014/main" val="897927172"/>
                  </a:ext>
                </a:extLst>
              </a:tr>
              <a:tr h="228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dirty="0"/>
                        <a:t>高二下期中考</a:t>
                      </a:r>
                    </a:p>
                  </a:txBody>
                  <a:tcPr/>
                </a:tc>
                <a:tc>
                  <a:txBody>
                    <a:bodyPr/>
                    <a:lstStyle/>
                    <a:p>
                      <a:pPr algn="ctr"/>
                      <a:r>
                        <a:rPr lang="en-US" altLang="zh-CN" sz="2400" dirty="0"/>
                        <a:t>4.45</a:t>
                      </a:r>
                      <a:r>
                        <a:rPr lang="zh-CN" altLang="en-US" sz="2400" dirty="0"/>
                        <a:t>（</a:t>
                      </a:r>
                      <a:r>
                        <a:rPr lang="en-US" altLang="zh-CN" sz="2400" dirty="0"/>
                        <a:t>44.5%</a:t>
                      </a:r>
                      <a:r>
                        <a:rPr lang="zh-CN" altLang="en-US" sz="2400" dirty="0"/>
                        <a:t>）</a:t>
                      </a:r>
                    </a:p>
                  </a:txBody>
                  <a:tcPr/>
                </a:tc>
                <a:tc rowSpan="2">
                  <a:txBody>
                    <a:bodyPr/>
                    <a:lstStyle/>
                    <a:p>
                      <a:pPr algn="ctr"/>
                      <a:r>
                        <a:rPr lang="en-US" altLang="zh-CN" sz="4000" dirty="0">
                          <a:solidFill>
                            <a:srgbClr val="FF0000"/>
                          </a:solidFill>
                        </a:rPr>
                        <a:t>+12%</a:t>
                      </a:r>
                      <a:endParaRPr lang="zh-CN" altLang="en-US" sz="4000" dirty="0">
                        <a:solidFill>
                          <a:srgbClr val="FF0000"/>
                        </a:solidFill>
                      </a:endParaRPr>
                    </a:p>
                  </a:txBody>
                  <a:tcPr anchor="ctr"/>
                </a:tc>
                <a:extLst>
                  <a:ext uri="{0D108BD9-81ED-4DB2-BD59-A6C34878D82A}">
                    <a16:rowId xmlns:a16="http://schemas.microsoft.com/office/drawing/2014/main" val="1554875996"/>
                  </a:ext>
                </a:extLst>
              </a:tr>
              <a:tr h="228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dirty="0"/>
                        <a:t>高二下月考</a:t>
                      </a:r>
                    </a:p>
                  </a:txBody>
                  <a:tcPr/>
                </a:tc>
                <a:tc>
                  <a:txBody>
                    <a:bodyPr/>
                    <a:lstStyle/>
                    <a:p>
                      <a:pPr algn="ctr"/>
                      <a:r>
                        <a:rPr lang="en-US" altLang="zh-CN" sz="2400" dirty="0"/>
                        <a:t>5.65</a:t>
                      </a:r>
                      <a:r>
                        <a:rPr lang="zh-CN" altLang="en-US" sz="2400" dirty="0"/>
                        <a:t>（</a:t>
                      </a:r>
                      <a:r>
                        <a:rPr lang="en-US" altLang="zh-CN" sz="2400" dirty="0"/>
                        <a:t>56.5%</a:t>
                      </a:r>
                      <a:r>
                        <a:rPr lang="zh-CN" altLang="en-US" sz="2400" dirty="0"/>
                        <a:t>）</a:t>
                      </a:r>
                    </a:p>
                  </a:txBody>
                  <a:tcPr/>
                </a:tc>
                <a:tc vMerge="1">
                  <a:txBody>
                    <a:bodyPr/>
                    <a:lstStyle/>
                    <a:p>
                      <a:pPr algn="ctr"/>
                      <a:endParaRPr lang="zh-CN" altLang="en-US" sz="4000" dirty="0">
                        <a:solidFill>
                          <a:srgbClr val="FF0000"/>
                        </a:solidFill>
                      </a:endParaRPr>
                    </a:p>
                  </a:txBody>
                  <a:tcPr anchor="ctr"/>
                </a:tc>
                <a:extLst>
                  <a:ext uri="{0D108BD9-81ED-4DB2-BD59-A6C34878D82A}">
                    <a16:rowId xmlns:a16="http://schemas.microsoft.com/office/drawing/2014/main" val="3761098147"/>
                  </a:ext>
                </a:extLst>
              </a:tr>
            </a:tbl>
          </a:graphicData>
        </a:graphic>
      </p:graphicFrame>
    </p:spTree>
    <p:extLst>
      <p:ext uri="{BB962C8B-B14F-4D97-AF65-F5344CB8AC3E}">
        <p14:creationId xmlns:p14="http://schemas.microsoft.com/office/powerpoint/2010/main" val="4866156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8A33849-6EAA-424D-98F9-4E089E920D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5302"/>
            <a:ext cx="9144000" cy="5706558"/>
          </a:xfrm>
          <a:prstGeom prst="rect">
            <a:avLst/>
          </a:prstGeom>
        </p:spPr>
      </p:pic>
    </p:spTree>
    <p:extLst>
      <p:ext uri="{BB962C8B-B14F-4D97-AF65-F5344CB8AC3E}">
        <p14:creationId xmlns:p14="http://schemas.microsoft.com/office/powerpoint/2010/main" val="30322642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6146">
            <a:extLst>
              <a:ext uri="{FF2B5EF4-FFF2-40B4-BE49-F238E27FC236}">
                <a16:creationId xmlns:a16="http://schemas.microsoft.com/office/drawing/2014/main" id="{DE5FB62C-CB91-4E4B-8BF3-F038B455E5A9}"/>
              </a:ext>
            </a:extLst>
          </p:cNvPr>
          <p:cNvSpPr txBox="1">
            <a:spLocks noChangeArrowheads="1"/>
          </p:cNvSpPr>
          <p:nvPr/>
        </p:nvSpPr>
        <p:spPr>
          <a:xfrm>
            <a:off x="493986" y="1756541"/>
            <a:ext cx="8229600" cy="3344917"/>
          </a:xfrm>
          <a:prstGeom prst="rect">
            <a:avLst/>
          </a:prstGeom>
          <a:solidFill>
            <a:schemeClr val="accent2">
              <a:lumMod val="20000"/>
              <a:lumOff val="8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zh-CN" b="1" dirty="0"/>
              <a:t>高考</a:t>
            </a:r>
            <a:r>
              <a:rPr lang="zh-CN" altLang="zh-CN" b="1" dirty="0">
                <a:solidFill>
                  <a:srgbClr val="FF0000"/>
                </a:solidFill>
                <a:ea typeface="楷体_GB2312" pitchFamily="1" charset="-122"/>
              </a:rPr>
              <a:t>不是</a:t>
            </a:r>
            <a:r>
              <a:rPr lang="zh-CN" altLang="zh-CN" b="1" dirty="0">
                <a:ea typeface="楷体_GB2312" pitchFamily="1" charset="-122"/>
              </a:rPr>
              <a:t>要通过考试让你成为历史学者！</a:t>
            </a:r>
          </a:p>
          <a:p>
            <a:r>
              <a:rPr lang="zh-CN" altLang="zh-CN" b="1" dirty="0">
                <a:ea typeface="楷体_GB2312" pitchFamily="1" charset="-122"/>
              </a:rPr>
              <a:t>而是要你学会用历史的眼光和思维</a:t>
            </a:r>
            <a:r>
              <a:rPr lang="zh-CN" altLang="zh-CN" b="1" dirty="0"/>
              <a:t>理性地认识人和事！！</a:t>
            </a:r>
          </a:p>
          <a:p>
            <a:pPr marL="0" indent="0">
              <a:buNone/>
            </a:pPr>
            <a:r>
              <a:rPr lang="zh-CN" altLang="zh-CN" b="1" dirty="0"/>
              <a:t>即：从阅读历史到理解历史的转变</a:t>
            </a:r>
          </a:p>
          <a:p>
            <a:r>
              <a:rPr lang="zh-CN" altLang="zh-CN" b="1" dirty="0"/>
              <a:t>所以关键是两个：</a:t>
            </a:r>
          </a:p>
          <a:p>
            <a:pPr marL="0" indent="0">
              <a:buNone/>
            </a:pPr>
            <a:r>
              <a:rPr lang="zh-CN" altLang="zh-CN" b="1" dirty="0"/>
              <a:t>材料的处理\历史学科思维</a:t>
            </a:r>
            <a:endParaRPr lang="zh-CN" altLang="zh-CN" dirty="0"/>
          </a:p>
        </p:txBody>
      </p:sp>
    </p:spTree>
    <p:extLst>
      <p:ext uri="{BB962C8B-B14F-4D97-AF65-F5344CB8AC3E}">
        <p14:creationId xmlns:p14="http://schemas.microsoft.com/office/powerpoint/2010/main" val="12592944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7169">
            <a:extLst>
              <a:ext uri="{FF2B5EF4-FFF2-40B4-BE49-F238E27FC236}">
                <a16:creationId xmlns:a16="http://schemas.microsoft.com/office/drawing/2014/main" id="{A970EC10-FCB5-4E7E-AF4A-EFADF0A51F60}"/>
              </a:ext>
            </a:extLst>
          </p:cNvPr>
          <p:cNvSpPr txBox="1">
            <a:spLocks noChangeArrowheads="1"/>
          </p:cNvSpPr>
          <p:nvPr/>
        </p:nvSpPr>
        <p:spPr>
          <a:xfrm>
            <a:off x="2301766" y="1194292"/>
            <a:ext cx="4314497" cy="1143000"/>
          </a:xfrm>
          <a:prstGeom prst="rect">
            <a:avLst/>
          </a:prstGeom>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zh-CN" b="1" dirty="0"/>
              <a:t>材料如何处理</a:t>
            </a:r>
          </a:p>
        </p:txBody>
      </p:sp>
      <p:sp>
        <p:nvSpPr>
          <p:cNvPr id="3" name="文本占位符 7170">
            <a:extLst>
              <a:ext uri="{FF2B5EF4-FFF2-40B4-BE49-F238E27FC236}">
                <a16:creationId xmlns:a16="http://schemas.microsoft.com/office/drawing/2014/main" id="{2EC35B28-5B17-472A-A3A1-5857DA4337F5}"/>
              </a:ext>
            </a:extLst>
          </p:cNvPr>
          <p:cNvSpPr txBox="1">
            <a:spLocks noChangeArrowheads="1"/>
          </p:cNvSpPr>
          <p:nvPr/>
        </p:nvSpPr>
        <p:spPr>
          <a:xfrm>
            <a:off x="1245477" y="2467302"/>
            <a:ext cx="6726620" cy="4530725"/>
          </a:xfrm>
          <a:prstGeom prst="rect">
            <a:avLst/>
          </a:prstGeom>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zh-CN" sz="2400" b="1" dirty="0"/>
              <a:t>通常有两种：分层、分类（面）</a:t>
            </a:r>
          </a:p>
          <a:p>
            <a:r>
              <a:rPr lang="zh-CN" altLang="zh-CN" sz="2400" b="1" dirty="0"/>
              <a:t>分层注意：表层——深层</a:t>
            </a:r>
          </a:p>
          <a:p>
            <a:r>
              <a:rPr lang="zh-CN" altLang="zh-CN" sz="2400" b="1" dirty="0"/>
              <a:t>分类（面）注意：不同类别（面）所指向的共同点（面）</a:t>
            </a:r>
          </a:p>
        </p:txBody>
      </p:sp>
    </p:spTree>
    <p:extLst>
      <p:ext uri="{BB962C8B-B14F-4D97-AF65-F5344CB8AC3E}">
        <p14:creationId xmlns:p14="http://schemas.microsoft.com/office/powerpoint/2010/main" val="38757743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551870182"/>
              </p:ext>
            </p:extLst>
          </p:nvPr>
        </p:nvGraphicFramePr>
        <p:xfrm>
          <a:off x="0" y="0"/>
          <a:ext cx="9143999" cy="6858007"/>
        </p:xfrm>
        <a:graphic>
          <a:graphicData uri="http://schemas.openxmlformats.org/drawingml/2006/table">
            <a:tbl>
              <a:tblPr firstRow="1" bandRow="1">
                <a:tableStyleId>{5C22544A-7EE6-4342-B048-85BDC9FD1C3A}</a:tableStyleId>
              </a:tblPr>
              <a:tblGrid>
                <a:gridCol w="504967">
                  <a:extLst>
                    <a:ext uri="{9D8B030D-6E8A-4147-A177-3AD203B41FA5}">
                      <a16:colId xmlns:a16="http://schemas.microsoft.com/office/drawing/2014/main" val="20000"/>
                    </a:ext>
                  </a:extLst>
                </a:gridCol>
                <a:gridCol w="1235123">
                  <a:extLst>
                    <a:ext uri="{9D8B030D-6E8A-4147-A177-3AD203B41FA5}">
                      <a16:colId xmlns:a16="http://schemas.microsoft.com/office/drawing/2014/main" val="20001"/>
                    </a:ext>
                  </a:extLst>
                </a:gridCol>
                <a:gridCol w="2849758">
                  <a:extLst>
                    <a:ext uri="{9D8B030D-6E8A-4147-A177-3AD203B41FA5}">
                      <a16:colId xmlns:a16="http://schemas.microsoft.com/office/drawing/2014/main" val="20002"/>
                    </a:ext>
                  </a:extLst>
                </a:gridCol>
                <a:gridCol w="722902">
                  <a:extLst>
                    <a:ext uri="{9D8B030D-6E8A-4147-A177-3AD203B41FA5}">
                      <a16:colId xmlns:a16="http://schemas.microsoft.com/office/drawing/2014/main" val="20003"/>
                    </a:ext>
                  </a:extLst>
                </a:gridCol>
                <a:gridCol w="1156387">
                  <a:extLst>
                    <a:ext uri="{9D8B030D-6E8A-4147-A177-3AD203B41FA5}">
                      <a16:colId xmlns:a16="http://schemas.microsoft.com/office/drawing/2014/main" val="20004"/>
                    </a:ext>
                  </a:extLst>
                </a:gridCol>
                <a:gridCol w="1373767">
                  <a:extLst>
                    <a:ext uri="{9D8B030D-6E8A-4147-A177-3AD203B41FA5}">
                      <a16:colId xmlns:a16="http://schemas.microsoft.com/office/drawing/2014/main" val="20005"/>
                    </a:ext>
                  </a:extLst>
                </a:gridCol>
                <a:gridCol w="1301095">
                  <a:extLst>
                    <a:ext uri="{9D8B030D-6E8A-4147-A177-3AD203B41FA5}">
                      <a16:colId xmlns:a16="http://schemas.microsoft.com/office/drawing/2014/main" val="20006"/>
                    </a:ext>
                  </a:extLst>
                </a:gridCol>
              </a:tblGrid>
              <a:tr h="399391">
                <a:tc>
                  <a:txBody>
                    <a:bodyPr/>
                    <a:lstStyle/>
                    <a:p>
                      <a:pPr algn="ctr">
                        <a:lnSpc>
                          <a:spcPct val="140000"/>
                        </a:lnSpc>
                      </a:pPr>
                      <a:r>
                        <a:rPr lang="zh-CN" altLang="en-US" sz="1400" b="1" dirty="0"/>
                        <a:t>年份</a:t>
                      </a:r>
                    </a:p>
                  </a:txBody>
                  <a:tcPr marL="68580" marR="68580" marT="34290" marB="34290"/>
                </a:tc>
                <a:tc>
                  <a:txBody>
                    <a:bodyPr/>
                    <a:lstStyle/>
                    <a:p>
                      <a:pPr algn="ctr">
                        <a:lnSpc>
                          <a:spcPct val="140000"/>
                        </a:lnSpc>
                      </a:pPr>
                      <a:r>
                        <a:rPr lang="zh-CN" altLang="en-US" sz="1400" b="1" dirty="0"/>
                        <a:t>主题</a:t>
                      </a:r>
                    </a:p>
                  </a:txBody>
                  <a:tcPr marL="68580" marR="68580" marT="34290" marB="34290"/>
                </a:tc>
                <a:tc>
                  <a:txBody>
                    <a:bodyPr/>
                    <a:lstStyle/>
                    <a:p>
                      <a:pPr algn="ctr">
                        <a:lnSpc>
                          <a:spcPct val="140000"/>
                        </a:lnSpc>
                      </a:pPr>
                      <a:r>
                        <a:rPr lang="zh-CN" altLang="en-US" sz="1400" b="1" dirty="0"/>
                        <a:t>设问</a:t>
                      </a:r>
                    </a:p>
                  </a:txBody>
                  <a:tcPr marL="68580" marR="68580" marT="34290" marB="34290"/>
                </a:tc>
                <a:tc>
                  <a:txBody>
                    <a:bodyPr/>
                    <a:lstStyle/>
                    <a:p>
                      <a:pPr algn="ctr">
                        <a:lnSpc>
                          <a:spcPct val="140000"/>
                        </a:lnSpc>
                      </a:pPr>
                      <a:r>
                        <a:rPr lang="zh-CN" altLang="en-US" sz="1400" b="1" dirty="0"/>
                        <a:t>材料</a:t>
                      </a:r>
                    </a:p>
                  </a:txBody>
                  <a:tcPr marL="68580" marR="68580" marT="34290" marB="34290"/>
                </a:tc>
                <a:tc>
                  <a:txBody>
                    <a:bodyPr/>
                    <a:lstStyle/>
                    <a:p>
                      <a:pPr algn="ctr">
                        <a:lnSpc>
                          <a:spcPct val="140000"/>
                        </a:lnSpc>
                      </a:pPr>
                      <a:r>
                        <a:rPr lang="zh-CN" altLang="en-US" sz="1400" b="1" dirty="0"/>
                        <a:t>限定</a:t>
                      </a:r>
                    </a:p>
                  </a:txBody>
                  <a:tcPr marL="68580" marR="68580" marT="34290" marB="34290"/>
                </a:tc>
                <a:tc>
                  <a:txBody>
                    <a:bodyPr/>
                    <a:lstStyle/>
                    <a:p>
                      <a:pPr algn="ctr">
                        <a:lnSpc>
                          <a:spcPct val="140000"/>
                        </a:lnSpc>
                      </a:pPr>
                      <a:r>
                        <a:rPr lang="zh-CN" altLang="en-US" sz="1400" b="1" dirty="0"/>
                        <a:t>相关</a:t>
                      </a:r>
                    </a:p>
                  </a:txBody>
                  <a:tcPr marL="68580" marR="68580" marT="34290" marB="34290"/>
                </a:tc>
                <a:tc>
                  <a:txBody>
                    <a:bodyPr/>
                    <a:lstStyle/>
                    <a:p>
                      <a:pPr algn="ctr">
                        <a:lnSpc>
                          <a:spcPct val="140000"/>
                        </a:lnSpc>
                      </a:pPr>
                      <a:r>
                        <a:rPr lang="zh-CN" altLang="en-US" sz="1400" b="1" dirty="0"/>
                        <a:t>史观</a:t>
                      </a:r>
                    </a:p>
                  </a:txBody>
                  <a:tcPr marL="68580" marR="68580" marT="34290" marB="34290"/>
                </a:tc>
                <a:extLst>
                  <a:ext uri="{0D108BD9-81ED-4DB2-BD59-A6C34878D82A}">
                    <a16:rowId xmlns:a16="http://schemas.microsoft.com/office/drawing/2014/main" val="10000"/>
                  </a:ext>
                </a:extLst>
              </a:tr>
              <a:tr h="358812">
                <a:tc>
                  <a:txBody>
                    <a:bodyPr/>
                    <a:lstStyle/>
                    <a:p>
                      <a:pPr algn="ctr">
                        <a:lnSpc>
                          <a:spcPct val="140000"/>
                        </a:lnSpc>
                        <a:buNone/>
                      </a:pPr>
                      <a:r>
                        <a:rPr lang="en-US" altLang="zh-CN" sz="1500" b="1" dirty="0">
                          <a:latin typeface="宋体" panose="02010600030101010101" pitchFamily="2" charset="-122"/>
                          <a:ea typeface="宋体" panose="02010600030101010101" pitchFamily="2" charset="-122"/>
                          <a:cs typeface="宋体" panose="02010600030101010101" pitchFamily="2" charset="-122"/>
                        </a:rPr>
                        <a:t>10</a:t>
                      </a:r>
                    </a:p>
                  </a:txBody>
                  <a:tcPr marL="0" marR="0" marT="0" marB="1"/>
                </a:tc>
                <a:tc>
                  <a:txBody>
                    <a:bodyPr/>
                    <a:lstStyle/>
                    <a:p>
                      <a:pPr algn="ctr">
                        <a:lnSpc>
                          <a:spcPct val="140000"/>
                        </a:lnSpc>
                        <a:buNone/>
                      </a:pPr>
                      <a:r>
                        <a:rPr lang="zh-CN" alt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历史前提</a:t>
                      </a:r>
                    </a:p>
                  </a:txBody>
                  <a:tcPr marL="0" marR="0" marT="0" marB="1"/>
                </a:tc>
                <a:tc>
                  <a:txBody>
                    <a:bodyPr/>
                    <a:lstStyle/>
                    <a:p>
                      <a:pPr algn="ctr">
                        <a:lnSpc>
                          <a:spcPct val="140000"/>
                        </a:lnSpc>
                        <a:buNone/>
                      </a:pPr>
                      <a:r>
                        <a:rPr lang="zh-CN" altLang="en-US" sz="1500" b="1" dirty="0">
                          <a:solidFill>
                            <a:schemeClr val="tx1"/>
                          </a:solidFill>
                          <a:latin typeface="宋体" panose="02010600030101010101" pitchFamily="2" charset="-122"/>
                          <a:ea typeface="宋体" panose="02010600030101010101" pitchFamily="2" charset="-122"/>
                          <a:cs typeface="宋体" panose="02010600030101010101" pitchFamily="2" charset="-122"/>
                        </a:rPr>
                        <a:t>阐述</a:t>
                      </a:r>
                      <a:r>
                        <a:rPr lang="zh-CN" alt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认识</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文字</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无</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 史学研究</a:t>
                      </a:r>
                      <a:endParaRPr lang="en-US" altLang="zh-CN" sz="1500" b="1" dirty="0">
                        <a:latin typeface="宋体" panose="02010600030101010101" pitchFamily="2" charset="-122"/>
                        <a:ea typeface="宋体" panose="02010600030101010101" pitchFamily="2" charset="-122"/>
                        <a:cs typeface="宋体" panose="02010600030101010101" pitchFamily="2" charset="-122"/>
                      </a:endParaRP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近代化</a:t>
                      </a:r>
                    </a:p>
                  </a:txBody>
                  <a:tcPr marL="0" marR="0" marT="0" marB="1"/>
                </a:tc>
                <a:extLst>
                  <a:ext uri="{0D108BD9-81ED-4DB2-BD59-A6C34878D82A}">
                    <a16:rowId xmlns:a16="http://schemas.microsoft.com/office/drawing/2014/main" val="10001"/>
                  </a:ext>
                </a:extLst>
              </a:tr>
              <a:tr h="358812">
                <a:tc>
                  <a:txBody>
                    <a:bodyPr/>
                    <a:lstStyle/>
                    <a:p>
                      <a:pPr algn="ctr">
                        <a:lnSpc>
                          <a:spcPct val="140000"/>
                        </a:lnSpc>
                        <a:buNone/>
                      </a:pPr>
                      <a:r>
                        <a:rPr lang="en-US" altLang="zh-CN" sz="1500" b="1" dirty="0">
                          <a:latin typeface="宋体" panose="02010600030101010101" pitchFamily="2" charset="-122"/>
                          <a:ea typeface="宋体" panose="02010600030101010101" pitchFamily="2" charset="-122"/>
                          <a:cs typeface="宋体" panose="02010600030101010101" pitchFamily="2" charset="-122"/>
                        </a:rPr>
                        <a:t>11</a:t>
                      </a:r>
                    </a:p>
                  </a:txBody>
                  <a:tcPr marL="0" marR="0" marT="0" marB="1"/>
                </a:tc>
                <a:tc>
                  <a:txBody>
                    <a:bodyPr/>
                    <a:lstStyle/>
                    <a:p>
                      <a:pPr algn="ctr">
                        <a:lnSpc>
                          <a:spcPct val="140000"/>
                        </a:lnSpc>
                        <a:buNone/>
                      </a:pPr>
                      <a:r>
                        <a:rPr lang="zh-CN" alt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西方崛起</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评（论）</a:t>
                      </a:r>
                      <a:r>
                        <a:rPr lang="zh-CN" alt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观点</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文字</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无</a:t>
                      </a:r>
                    </a:p>
                  </a:txBody>
                  <a:tcPr marL="0" marR="0" marT="0" marB="1"/>
                </a:tc>
                <a:tc>
                  <a:txBody>
                    <a:bodyPr/>
                    <a:lstStyle/>
                    <a:p>
                      <a:pPr algn="ctr">
                        <a:lnSpc>
                          <a:spcPct val="140000"/>
                        </a:lnSpc>
                        <a:buNone/>
                      </a:pPr>
                      <a:r>
                        <a:rPr lang="en-US" altLang="zh-CN" sz="1500" b="1" dirty="0">
                          <a:latin typeface="宋体" panose="02010600030101010101" pitchFamily="2" charset="-122"/>
                          <a:ea typeface="宋体" panose="02010600030101010101" pitchFamily="2" charset="-122"/>
                          <a:cs typeface="宋体" panose="02010600030101010101" pitchFamily="2" charset="-122"/>
                        </a:rPr>
                        <a:t> </a:t>
                      </a:r>
                      <a:r>
                        <a:rPr lang="zh-CN" altLang="en-US" sz="1500" b="1" dirty="0">
                          <a:latin typeface="宋体" panose="02010600030101010101" pitchFamily="2" charset="-122"/>
                          <a:ea typeface="宋体" panose="02010600030101010101" pitchFamily="2" charset="-122"/>
                          <a:cs typeface="宋体" panose="02010600030101010101" pitchFamily="2" charset="-122"/>
                          <a:sym typeface="+mn-ea"/>
                        </a:rPr>
                        <a:t>史学研究</a:t>
                      </a:r>
                      <a:endParaRPr lang="en-US" altLang="zh-CN" sz="1500" b="1" dirty="0">
                        <a:latin typeface="宋体" panose="02010600030101010101" pitchFamily="2" charset="-122"/>
                        <a:ea typeface="宋体" panose="02010600030101010101" pitchFamily="2" charset="-122"/>
                        <a:cs typeface="宋体" panose="02010600030101010101" pitchFamily="2" charset="-122"/>
                      </a:endParaRP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整体</a:t>
                      </a:r>
                      <a:endParaRPr lang="en-US" altLang="zh-CN" sz="1500" b="1" dirty="0">
                        <a:latin typeface="宋体" panose="02010600030101010101" pitchFamily="2" charset="-122"/>
                        <a:ea typeface="宋体" panose="02010600030101010101" pitchFamily="2" charset="-122"/>
                        <a:cs typeface="宋体" panose="02010600030101010101" pitchFamily="2" charset="-122"/>
                      </a:endParaRPr>
                    </a:p>
                  </a:txBody>
                  <a:tcPr marL="0" marR="0" marT="0" marB="1"/>
                </a:tc>
                <a:extLst>
                  <a:ext uri="{0D108BD9-81ED-4DB2-BD59-A6C34878D82A}">
                    <a16:rowId xmlns:a16="http://schemas.microsoft.com/office/drawing/2014/main" val="10002"/>
                  </a:ext>
                </a:extLst>
              </a:tr>
              <a:tr h="358812">
                <a:tc>
                  <a:txBody>
                    <a:bodyPr/>
                    <a:lstStyle/>
                    <a:p>
                      <a:pPr algn="ctr">
                        <a:lnSpc>
                          <a:spcPct val="140000"/>
                        </a:lnSpc>
                        <a:buNone/>
                      </a:pPr>
                      <a:r>
                        <a:rPr lang="en-US" altLang="zh-CN" sz="1500" b="1" dirty="0">
                          <a:latin typeface="宋体" panose="02010600030101010101" pitchFamily="2" charset="-122"/>
                          <a:ea typeface="宋体" panose="02010600030101010101" pitchFamily="2" charset="-122"/>
                          <a:cs typeface="宋体" panose="02010600030101010101" pitchFamily="2" charset="-122"/>
                        </a:rPr>
                        <a:t>12</a:t>
                      </a:r>
                    </a:p>
                  </a:txBody>
                  <a:tcPr marL="0" marR="0" marT="0" marB="1"/>
                </a:tc>
                <a:tc>
                  <a:txBody>
                    <a:bodyPr/>
                    <a:lstStyle/>
                    <a:p>
                      <a:pPr algn="ctr">
                        <a:lnSpc>
                          <a:spcPct val="140000"/>
                        </a:lnSpc>
                        <a:buNone/>
                      </a:pPr>
                      <a:r>
                        <a:rPr lang="zh-CN" alt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冲击反应</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评析</a:t>
                      </a:r>
                      <a:r>
                        <a:rPr lang="zh-CN" alt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模式</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图文</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无</a:t>
                      </a:r>
                    </a:p>
                  </a:txBody>
                  <a:tcPr marL="0" marR="0" marT="0" marB="1"/>
                </a:tc>
                <a:tc>
                  <a:txBody>
                    <a:bodyPr/>
                    <a:lstStyle/>
                    <a:p>
                      <a:pPr algn="ctr">
                        <a:lnSpc>
                          <a:spcPct val="140000"/>
                        </a:lnSpc>
                        <a:buNone/>
                      </a:pPr>
                      <a:r>
                        <a:rPr lang="en-US" altLang="zh-CN" sz="1500" b="1" dirty="0">
                          <a:latin typeface="宋体" panose="02010600030101010101" pitchFamily="2" charset="-122"/>
                          <a:ea typeface="宋体" panose="02010600030101010101" pitchFamily="2" charset="-122"/>
                          <a:cs typeface="宋体" panose="02010600030101010101" pitchFamily="2" charset="-122"/>
                        </a:rPr>
                        <a:t> </a:t>
                      </a:r>
                      <a:r>
                        <a:rPr lang="zh-CN" altLang="en-US" sz="1500" b="1" dirty="0">
                          <a:latin typeface="宋体" panose="02010600030101010101" pitchFamily="2" charset="-122"/>
                          <a:ea typeface="宋体" panose="02010600030101010101" pitchFamily="2" charset="-122"/>
                          <a:cs typeface="宋体" panose="02010600030101010101" pitchFamily="2" charset="-122"/>
                          <a:sym typeface="+mn-ea"/>
                        </a:rPr>
                        <a:t>史学研究</a:t>
                      </a:r>
                      <a:endParaRPr lang="en-US" altLang="zh-CN" sz="1500" b="1" dirty="0">
                        <a:latin typeface="宋体" panose="02010600030101010101" pitchFamily="2" charset="-122"/>
                        <a:ea typeface="宋体" panose="02010600030101010101" pitchFamily="2" charset="-122"/>
                        <a:cs typeface="宋体" panose="02010600030101010101" pitchFamily="2" charset="-122"/>
                      </a:endParaRP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近代化</a:t>
                      </a:r>
                      <a:endParaRPr lang="en-US" altLang="zh-CN" sz="1500" b="1" dirty="0">
                        <a:latin typeface="宋体" panose="02010600030101010101" pitchFamily="2" charset="-122"/>
                        <a:ea typeface="宋体" panose="02010600030101010101" pitchFamily="2" charset="-122"/>
                        <a:cs typeface="宋体" panose="02010600030101010101" pitchFamily="2" charset="-122"/>
                      </a:endParaRPr>
                    </a:p>
                  </a:txBody>
                  <a:tcPr marL="0" marR="0" marT="0" marB="1"/>
                </a:tc>
                <a:extLst>
                  <a:ext uri="{0D108BD9-81ED-4DB2-BD59-A6C34878D82A}">
                    <a16:rowId xmlns:a16="http://schemas.microsoft.com/office/drawing/2014/main" val="10003"/>
                  </a:ext>
                </a:extLst>
              </a:tr>
              <a:tr h="358812">
                <a:tc>
                  <a:txBody>
                    <a:bodyPr/>
                    <a:lstStyle/>
                    <a:p>
                      <a:pPr algn="ctr">
                        <a:lnSpc>
                          <a:spcPct val="140000"/>
                        </a:lnSpc>
                        <a:buNone/>
                      </a:pPr>
                      <a:r>
                        <a:rPr lang="en-US" altLang="zh-CN" sz="1500" b="1" dirty="0">
                          <a:latin typeface="宋体" panose="02010600030101010101" pitchFamily="2" charset="-122"/>
                          <a:ea typeface="宋体" panose="02010600030101010101" pitchFamily="2" charset="-122"/>
                          <a:cs typeface="宋体" panose="02010600030101010101" pitchFamily="2" charset="-122"/>
                        </a:rPr>
                        <a:t>131</a:t>
                      </a:r>
                    </a:p>
                  </a:txBody>
                  <a:tcPr marL="0" marR="0" marT="0" marB="1"/>
                </a:tc>
                <a:tc>
                  <a:txBody>
                    <a:bodyPr/>
                    <a:lstStyle/>
                    <a:p>
                      <a:pPr algn="ctr">
                        <a:lnSpc>
                          <a:spcPct val="140000"/>
                        </a:lnSpc>
                        <a:buNone/>
                      </a:pPr>
                      <a:r>
                        <a:rPr lang="zh-CN" alt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汉唐地图</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提取</a:t>
                      </a:r>
                      <a:r>
                        <a:rPr lang="zh-CN" alt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信息</a:t>
                      </a:r>
                      <a:r>
                        <a:rPr lang="zh-CN" altLang="en-US" sz="1500" b="1" dirty="0">
                          <a:latin typeface="宋体" panose="02010600030101010101" pitchFamily="2" charset="-122"/>
                          <a:ea typeface="宋体" panose="02010600030101010101" pitchFamily="2" charset="-122"/>
                          <a:cs typeface="宋体" panose="02010600030101010101" pitchFamily="2" charset="-122"/>
                        </a:rPr>
                        <a:t>并进行说明</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地图</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无</a:t>
                      </a:r>
                    </a:p>
                  </a:txBody>
                  <a:tcPr marL="0" marR="0" marT="0" marB="1"/>
                </a:tc>
                <a:tc>
                  <a:txBody>
                    <a:bodyPr/>
                    <a:lstStyle/>
                    <a:p>
                      <a:pPr algn="ctr">
                        <a:lnSpc>
                          <a:spcPct val="140000"/>
                        </a:lnSpc>
                        <a:buNone/>
                      </a:pPr>
                      <a:r>
                        <a:rPr lang="en-US" altLang="zh-CN" sz="1500" b="1" dirty="0">
                          <a:latin typeface="宋体" panose="02010600030101010101" pitchFamily="2" charset="-122"/>
                          <a:ea typeface="宋体" panose="02010600030101010101" pitchFamily="2" charset="-122"/>
                          <a:cs typeface="宋体" panose="02010600030101010101" pitchFamily="2" charset="-122"/>
                        </a:rPr>
                        <a:t> </a:t>
                      </a:r>
                      <a:r>
                        <a:rPr lang="zh-CN" altLang="en-US" sz="1500" b="1" dirty="0">
                          <a:latin typeface="宋体" panose="02010600030101010101" pitchFamily="2" charset="-122"/>
                          <a:ea typeface="宋体" panose="02010600030101010101" pitchFamily="2" charset="-122"/>
                          <a:cs typeface="宋体" panose="02010600030101010101" pitchFamily="2" charset="-122"/>
                        </a:rPr>
                        <a:t>图像</a:t>
                      </a:r>
                      <a:r>
                        <a:rPr lang="zh-CN" altLang="en-US" sz="1500" b="1" dirty="0">
                          <a:latin typeface="宋体" panose="02010600030101010101" pitchFamily="2" charset="-122"/>
                          <a:ea typeface="宋体" panose="02010600030101010101" pitchFamily="2" charset="-122"/>
                          <a:cs typeface="宋体" panose="02010600030101010101" pitchFamily="2" charset="-122"/>
                          <a:sym typeface="+mn-ea"/>
                        </a:rPr>
                        <a:t>史学</a:t>
                      </a:r>
                      <a:endParaRPr lang="en-US" altLang="zh-CN" sz="1500" b="1" dirty="0">
                        <a:latin typeface="宋体" panose="02010600030101010101" pitchFamily="2" charset="-122"/>
                        <a:ea typeface="宋体" panose="02010600030101010101" pitchFamily="2" charset="-122"/>
                        <a:cs typeface="宋体" panose="02010600030101010101" pitchFamily="2" charset="-122"/>
                      </a:endParaRP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无</a:t>
                      </a:r>
                      <a:endParaRPr lang="en-US" altLang="zh-CN" sz="1500" b="1" dirty="0">
                        <a:latin typeface="宋体" panose="02010600030101010101" pitchFamily="2" charset="-122"/>
                        <a:ea typeface="宋体" panose="02010600030101010101" pitchFamily="2" charset="-122"/>
                        <a:cs typeface="宋体" panose="02010600030101010101" pitchFamily="2" charset="-122"/>
                      </a:endParaRPr>
                    </a:p>
                  </a:txBody>
                  <a:tcPr marL="0" marR="0" marT="0" marB="1"/>
                </a:tc>
                <a:extLst>
                  <a:ext uri="{0D108BD9-81ED-4DB2-BD59-A6C34878D82A}">
                    <a16:rowId xmlns:a16="http://schemas.microsoft.com/office/drawing/2014/main" val="10004"/>
                  </a:ext>
                </a:extLst>
              </a:tr>
              <a:tr h="358812">
                <a:tc>
                  <a:txBody>
                    <a:bodyPr/>
                    <a:lstStyle/>
                    <a:p>
                      <a:pPr algn="ctr">
                        <a:lnSpc>
                          <a:spcPct val="140000"/>
                        </a:lnSpc>
                        <a:buNone/>
                      </a:pPr>
                      <a:r>
                        <a:rPr lang="en-US" altLang="zh-CN" sz="1500" b="1" dirty="0">
                          <a:latin typeface="宋体" panose="02010600030101010101" pitchFamily="2" charset="-122"/>
                          <a:ea typeface="宋体" panose="02010600030101010101" pitchFamily="2" charset="-122"/>
                          <a:cs typeface="宋体" panose="02010600030101010101" pitchFamily="2" charset="-122"/>
                        </a:rPr>
                        <a:t>132</a:t>
                      </a:r>
                    </a:p>
                  </a:txBody>
                  <a:tcPr marL="0" marR="0" marT="0" marB="1"/>
                </a:tc>
                <a:tc>
                  <a:txBody>
                    <a:bodyPr/>
                    <a:lstStyle/>
                    <a:p>
                      <a:pPr algn="ctr">
                        <a:lnSpc>
                          <a:spcPct val="140000"/>
                        </a:lnSpc>
                        <a:buNone/>
                      </a:pPr>
                      <a:r>
                        <a:rPr lang="zh-CN" alt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中英建筑</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提取</a:t>
                      </a:r>
                      <a:r>
                        <a:rPr lang="zh-CN" alt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信息</a:t>
                      </a:r>
                      <a:r>
                        <a:rPr lang="zh-CN" altLang="en-US" sz="1500" b="1" dirty="0">
                          <a:latin typeface="宋体" panose="02010600030101010101" pitchFamily="2" charset="-122"/>
                          <a:ea typeface="宋体" panose="02010600030101010101" pitchFamily="2" charset="-122"/>
                          <a:cs typeface="宋体" panose="02010600030101010101" pitchFamily="2" charset="-122"/>
                        </a:rPr>
                        <a:t>并进行比较</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图片</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关系角度</a:t>
                      </a:r>
                    </a:p>
                  </a:txBody>
                  <a:tcPr marL="0" marR="0" marT="0" marB="1"/>
                </a:tc>
                <a:tc>
                  <a:txBody>
                    <a:bodyPr/>
                    <a:lstStyle/>
                    <a:p>
                      <a:pPr algn="ctr">
                        <a:lnSpc>
                          <a:spcPct val="140000"/>
                        </a:lnSpc>
                        <a:buNone/>
                      </a:pPr>
                      <a:r>
                        <a:rPr lang="en-US" altLang="zh-CN" sz="1500" b="1" dirty="0">
                          <a:latin typeface="宋体" panose="02010600030101010101" pitchFamily="2" charset="-122"/>
                          <a:ea typeface="宋体" panose="02010600030101010101" pitchFamily="2" charset="-122"/>
                          <a:cs typeface="宋体" panose="02010600030101010101" pitchFamily="2" charset="-122"/>
                        </a:rPr>
                        <a:t> </a:t>
                      </a:r>
                      <a:r>
                        <a:rPr lang="zh-CN" altLang="en-US" sz="1500" b="1" dirty="0">
                          <a:latin typeface="宋体" panose="02010600030101010101" pitchFamily="2" charset="-122"/>
                          <a:ea typeface="宋体" panose="02010600030101010101" pitchFamily="2" charset="-122"/>
                          <a:cs typeface="宋体" panose="02010600030101010101" pitchFamily="2" charset="-122"/>
                          <a:sym typeface="+mn-ea"/>
                        </a:rPr>
                        <a:t>史学研究</a:t>
                      </a:r>
                      <a:endParaRPr lang="en-US" altLang="zh-CN" sz="1500" b="1" dirty="0">
                        <a:latin typeface="宋体" panose="02010600030101010101" pitchFamily="2" charset="-122"/>
                        <a:ea typeface="宋体" panose="02010600030101010101" pitchFamily="2" charset="-122"/>
                        <a:cs typeface="宋体" panose="02010600030101010101" pitchFamily="2" charset="-122"/>
                      </a:endParaRP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文明</a:t>
                      </a:r>
                      <a:endParaRPr lang="en-US" altLang="zh-CN" sz="1500" b="1" dirty="0">
                        <a:latin typeface="宋体" panose="02010600030101010101" pitchFamily="2" charset="-122"/>
                        <a:ea typeface="宋体" panose="02010600030101010101" pitchFamily="2" charset="-122"/>
                        <a:cs typeface="宋体" panose="02010600030101010101" pitchFamily="2" charset="-122"/>
                      </a:endParaRPr>
                    </a:p>
                  </a:txBody>
                  <a:tcPr marL="0" marR="0" marT="0" marB="1"/>
                </a:tc>
                <a:extLst>
                  <a:ext uri="{0D108BD9-81ED-4DB2-BD59-A6C34878D82A}">
                    <a16:rowId xmlns:a16="http://schemas.microsoft.com/office/drawing/2014/main" val="10005"/>
                  </a:ext>
                </a:extLst>
              </a:tr>
              <a:tr h="358812">
                <a:tc>
                  <a:txBody>
                    <a:bodyPr/>
                    <a:lstStyle/>
                    <a:p>
                      <a:pPr algn="ctr">
                        <a:lnSpc>
                          <a:spcPct val="140000"/>
                        </a:lnSpc>
                        <a:buNone/>
                      </a:pPr>
                      <a:r>
                        <a:rPr lang="en-US" altLang="zh-CN" sz="1500" b="1" dirty="0">
                          <a:latin typeface="宋体" panose="02010600030101010101" pitchFamily="2" charset="-122"/>
                          <a:ea typeface="宋体" panose="02010600030101010101" pitchFamily="2" charset="-122"/>
                          <a:cs typeface="宋体" panose="02010600030101010101" pitchFamily="2" charset="-122"/>
                        </a:rPr>
                        <a:t>141</a:t>
                      </a:r>
                    </a:p>
                  </a:txBody>
                  <a:tcPr marL="0" marR="0" marT="0" marB="1"/>
                </a:tc>
                <a:tc>
                  <a:txBody>
                    <a:bodyPr/>
                    <a:lstStyle/>
                    <a:p>
                      <a:pPr algn="ctr">
                        <a:lnSpc>
                          <a:spcPct val="140000"/>
                        </a:lnSpc>
                        <a:buNone/>
                      </a:pPr>
                      <a:r>
                        <a:rPr lang="zh-CN" alt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抗战目录</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提出</a:t>
                      </a:r>
                      <a:r>
                        <a:rPr lang="zh-CN" alt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建议</a:t>
                      </a:r>
                      <a:r>
                        <a:rPr lang="zh-CN" altLang="en-US" sz="1500" b="1" dirty="0">
                          <a:latin typeface="宋体" panose="02010600030101010101" pitchFamily="2" charset="-122"/>
                          <a:ea typeface="宋体" panose="02010600030101010101" pitchFamily="2" charset="-122"/>
                          <a:cs typeface="宋体" panose="02010600030101010101" pitchFamily="2" charset="-122"/>
                        </a:rPr>
                        <a:t>并说明理由</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目录</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无</a:t>
                      </a:r>
                    </a:p>
                  </a:txBody>
                  <a:tcPr marL="0" marR="0" marT="0" marB="1"/>
                </a:tc>
                <a:tc>
                  <a:txBody>
                    <a:bodyPr/>
                    <a:lstStyle/>
                    <a:p>
                      <a:pPr algn="ctr">
                        <a:lnSpc>
                          <a:spcPct val="140000"/>
                        </a:lnSpc>
                        <a:buNone/>
                      </a:pPr>
                      <a:r>
                        <a:rPr lang="en-US" altLang="zh-CN" sz="1500" b="1" dirty="0">
                          <a:solidFill>
                            <a:srgbClr val="FF0000"/>
                          </a:solidFill>
                          <a:latin typeface="宋体" panose="02010600030101010101" pitchFamily="2" charset="-122"/>
                          <a:ea typeface="宋体" panose="02010600030101010101" pitchFamily="2" charset="-122"/>
                          <a:cs typeface="宋体" panose="02010600030101010101" pitchFamily="2" charset="-122"/>
                        </a:rPr>
                        <a:t> </a:t>
                      </a:r>
                      <a:r>
                        <a:rPr lang="zh-CN" altLang="en-US" sz="1500" b="1" dirty="0">
                          <a:latin typeface="宋体" panose="02010600030101010101" pitchFamily="2" charset="-122"/>
                          <a:ea typeface="宋体" panose="02010600030101010101" pitchFamily="2" charset="-122"/>
                          <a:cs typeface="宋体" panose="02010600030101010101" pitchFamily="2" charset="-122"/>
                          <a:sym typeface="+mn-ea"/>
                        </a:rPr>
                        <a:t>史学研究</a:t>
                      </a:r>
                      <a:endParaRPr lang="en-US" altLang="zh-CN" sz="15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a:tc>
                <a:tc>
                  <a:txBody>
                    <a:bodyPr/>
                    <a:lstStyle/>
                    <a:p>
                      <a:pPr algn="ctr">
                        <a:lnSpc>
                          <a:spcPct val="140000"/>
                        </a:lnSpc>
                        <a:buNone/>
                      </a:pPr>
                      <a:r>
                        <a:rPr lang="zh-CN" altLang="en-US" sz="1500" b="1" dirty="0">
                          <a:solidFill>
                            <a:schemeClr val="tx1"/>
                          </a:solidFill>
                          <a:latin typeface="宋体" panose="02010600030101010101" pitchFamily="2" charset="-122"/>
                          <a:ea typeface="宋体" panose="02010600030101010101" pitchFamily="2" charset="-122"/>
                          <a:cs typeface="宋体" panose="02010600030101010101" pitchFamily="2" charset="-122"/>
                        </a:rPr>
                        <a:t>革命</a:t>
                      </a:r>
                      <a:endParaRPr lang="en-US" altLang="zh-CN" sz="15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tc>
                <a:extLst>
                  <a:ext uri="{0D108BD9-81ED-4DB2-BD59-A6C34878D82A}">
                    <a16:rowId xmlns:a16="http://schemas.microsoft.com/office/drawing/2014/main" val="10006"/>
                  </a:ext>
                </a:extLst>
              </a:tr>
              <a:tr h="358812">
                <a:tc>
                  <a:txBody>
                    <a:bodyPr/>
                    <a:lstStyle/>
                    <a:p>
                      <a:pPr algn="ctr">
                        <a:lnSpc>
                          <a:spcPct val="140000"/>
                        </a:lnSpc>
                        <a:buNone/>
                      </a:pPr>
                      <a:r>
                        <a:rPr lang="en-US" altLang="zh-CN" sz="1500" b="1" dirty="0">
                          <a:latin typeface="宋体" panose="02010600030101010101" pitchFamily="2" charset="-122"/>
                          <a:ea typeface="宋体" panose="02010600030101010101" pitchFamily="2" charset="-122"/>
                          <a:cs typeface="宋体" panose="02010600030101010101" pitchFamily="2" charset="-122"/>
                        </a:rPr>
                        <a:t>142</a:t>
                      </a:r>
                    </a:p>
                  </a:txBody>
                  <a:tcPr marL="0" marR="0" marT="0" marB="1"/>
                </a:tc>
                <a:tc>
                  <a:txBody>
                    <a:bodyPr/>
                    <a:lstStyle/>
                    <a:p>
                      <a:pPr algn="ctr">
                        <a:lnSpc>
                          <a:spcPct val="140000"/>
                        </a:lnSpc>
                        <a:buNone/>
                      </a:pPr>
                      <a:r>
                        <a:rPr lang="zh-CN" alt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世近目录</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指出</a:t>
                      </a:r>
                      <a:r>
                        <a:rPr lang="zh-CN" alt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不同</a:t>
                      </a:r>
                      <a:r>
                        <a:rPr lang="zh-CN" altLang="en-US" sz="1500" b="1" dirty="0">
                          <a:latin typeface="宋体" panose="02010600030101010101" pitchFamily="2" charset="-122"/>
                          <a:ea typeface="宋体" panose="02010600030101010101" pitchFamily="2" charset="-122"/>
                          <a:cs typeface="宋体" panose="02010600030101010101" pitchFamily="2" charset="-122"/>
                        </a:rPr>
                        <a:t>并分析原因</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目录</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无</a:t>
                      </a:r>
                    </a:p>
                  </a:txBody>
                  <a:tcPr marL="0" marR="0" marT="0" marB="1"/>
                </a:tc>
                <a:tc>
                  <a:txBody>
                    <a:bodyPr/>
                    <a:lstStyle/>
                    <a:p>
                      <a:pPr algn="ctr">
                        <a:lnSpc>
                          <a:spcPct val="140000"/>
                        </a:lnSpc>
                        <a:buNone/>
                      </a:pPr>
                      <a:r>
                        <a:rPr lang="en-US" altLang="zh-CN" sz="1500" b="1" dirty="0">
                          <a:latin typeface="宋体" panose="02010600030101010101" pitchFamily="2" charset="-122"/>
                          <a:ea typeface="宋体" panose="02010600030101010101" pitchFamily="2" charset="-122"/>
                          <a:cs typeface="宋体" panose="02010600030101010101" pitchFamily="2" charset="-122"/>
                        </a:rPr>
                        <a:t> </a:t>
                      </a:r>
                      <a:r>
                        <a:rPr lang="zh-CN" altLang="en-US" sz="1500" b="1" dirty="0">
                          <a:latin typeface="宋体" panose="02010600030101010101" pitchFamily="2" charset="-122"/>
                          <a:ea typeface="宋体" panose="02010600030101010101" pitchFamily="2" charset="-122"/>
                          <a:cs typeface="宋体" panose="02010600030101010101" pitchFamily="2" charset="-122"/>
                          <a:sym typeface="+mn-ea"/>
                        </a:rPr>
                        <a:t>史学研究</a:t>
                      </a:r>
                      <a:endParaRPr lang="en-US" altLang="zh-CN" sz="1500" b="1" dirty="0">
                        <a:latin typeface="宋体" panose="02010600030101010101" pitchFamily="2" charset="-122"/>
                        <a:ea typeface="宋体" panose="02010600030101010101" pitchFamily="2" charset="-122"/>
                        <a:cs typeface="宋体" panose="02010600030101010101" pitchFamily="2" charset="-122"/>
                      </a:endParaRP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革命</a:t>
                      </a:r>
                      <a:endParaRPr lang="en-US" altLang="zh-CN" sz="1500" b="1" dirty="0">
                        <a:latin typeface="宋体" panose="02010600030101010101" pitchFamily="2" charset="-122"/>
                        <a:ea typeface="宋体" panose="02010600030101010101" pitchFamily="2" charset="-122"/>
                        <a:cs typeface="宋体" panose="02010600030101010101" pitchFamily="2" charset="-122"/>
                      </a:endParaRPr>
                    </a:p>
                  </a:txBody>
                  <a:tcPr marL="0" marR="0" marT="0" marB="1"/>
                </a:tc>
                <a:extLst>
                  <a:ext uri="{0D108BD9-81ED-4DB2-BD59-A6C34878D82A}">
                    <a16:rowId xmlns:a16="http://schemas.microsoft.com/office/drawing/2014/main" val="10007"/>
                  </a:ext>
                </a:extLst>
              </a:tr>
              <a:tr h="358812">
                <a:tc>
                  <a:txBody>
                    <a:bodyPr/>
                    <a:lstStyle/>
                    <a:p>
                      <a:pPr algn="ctr">
                        <a:lnSpc>
                          <a:spcPct val="140000"/>
                        </a:lnSpc>
                        <a:buNone/>
                      </a:pPr>
                      <a:r>
                        <a:rPr lang="en-US" altLang="zh-CN" sz="1500" b="1" dirty="0">
                          <a:latin typeface="宋体" panose="02010600030101010101" pitchFamily="2" charset="-122"/>
                          <a:ea typeface="宋体" panose="02010600030101010101" pitchFamily="2" charset="-122"/>
                          <a:cs typeface="宋体" panose="02010600030101010101" pitchFamily="2" charset="-122"/>
                        </a:rPr>
                        <a:t>151</a:t>
                      </a:r>
                    </a:p>
                  </a:txBody>
                  <a:tcPr marL="0" marR="0" marT="0" marB="1"/>
                </a:tc>
                <a:tc>
                  <a:txBody>
                    <a:bodyPr/>
                    <a:lstStyle/>
                    <a:p>
                      <a:pPr algn="ctr">
                        <a:lnSpc>
                          <a:spcPct val="140000"/>
                        </a:lnSpc>
                        <a:buNone/>
                      </a:pPr>
                      <a:r>
                        <a:rPr lang="zh-CN" alt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发展公式</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运用史实进行</a:t>
                      </a:r>
                      <a:r>
                        <a:rPr lang="zh-CN" alt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探讨</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公式</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世近现史</a:t>
                      </a:r>
                    </a:p>
                  </a:txBody>
                  <a:tcPr marL="0" marR="0" marT="0" marB="1"/>
                </a:tc>
                <a:tc>
                  <a:txBody>
                    <a:bodyPr/>
                    <a:lstStyle/>
                    <a:p>
                      <a:pPr algn="ctr">
                        <a:lnSpc>
                          <a:spcPct val="140000"/>
                        </a:lnSpc>
                        <a:buNone/>
                      </a:pPr>
                      <a:r>
                        <a:rPr lang="en-US" altLang="zh-CN" sz="1500" b="1" dirty="0">
                          <a:solidFill>
                            <a:srgbClr val="FF0000"/>
                          </a:solidFill>
                          <a:latin typeface="宋体" panose="02010600030101010101" pitchFamily="2" charset="-122"/>
                          <a:ea typeface="宋体" panose="02010600030101010101" pitchFamily="2" charset="-122"/>
                          <a:cs typeface="宋体" panose="02010600030101010101" pitchFamily="2" charset="-122"/>
                        </a:rPr>
                        <a:t> </a:t>
                      </a:r>
                      <a:r>
                        <a:rPr lang="zh-CN" altLang="en-US" sz="1500" b="1" dirty="0">
                          <a:solidFill>
                            <a:schemeClr val="tx1"/>
                          </a:solidFill>
                          <a:latin typeface="宋体" panose="02010600030101010101" pitchFamily="2" charset="-122"/>
                          <a:ea typeface="宋体" panose="02010600030101010101" pitchFamily="2" charset="-122"/>
                          <a:cs typeface="宋体" panose="02010600030101010101" pitchFamily="2" charset="-122"/>
                        </a:rPr>
                        <a:t>科技价值</a:t>
                      </a:r>
                      <a:endParaRPr lang="en-US" altLang="zh-CN" sz="15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tc>
                <a:tc>
                  <a:txBody>
                    <a:bodyPr/>
                    <a:lstStyle/>
                    <a:p>
                      <a:pPr algn="ctr">
                        <a:lnSpc>
                          <a:spcPct val="140000"/>
                        </a:lnSpc>
                        <a:buNone/>
                      </a:pPr>
                      <a:r>
                        <a:rPr lang="zh-CN" altLang="en-US" sz="1500" b="1" dirty="0">
                          <a:solidFill>
                            <a:schemeClr val="tx1"/>
                          </a:solidFill>
                          <a:latin typeface="宋体" panose="02010600030101010101" pitchFamily="2" charset="-122"/>
                          <a:ea typeface="宋体" panose="02010600030101010101" pitchFamily="2" charset="-122"/>
                          <a:cs typeface="宋体" panose="02010600030101010101" pitchFamily="2" charset="-122"/>
                        </a:rPr>
                        <a:t>社会</a:t>
                      </a:r>
                      <a:endParaRPr lang="en-US" altLang="zh-CN" sz="15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tc>
                <a:extLst>
                  <a:ext uri="{0D108BD9-81ED-4DB2-BD59-A6C34878D82A}">
                    <a16:rowId xmlns:a16="http://schemas.microsoft.com/office/drawing/2014/main" val="10008"/>
                  </a:ext>
                </a:extLst>
              </a:tr>
              <a:tr h="358812">
                <a:tc>
                  <a:txBody>
                    <a:bodyPr/>
                    <a:lstStyle/>
                    <a:p>
                      <a:pPr algn="ctr">
                        <a:lnSpc>
                          <a:spcPct val="140000"/>
                        </a:lnSpc>
                        <a:buNone/>
                      </a:pPr>
                      <a:r>
                        <a:rPr lang="en-US" altLang="zh-CN" sz="1500" b="1" dirty="0">
                          <a:latin typeface="宋体" panose="02010600030101010101" pitchFamily="2" charset="-122"/>
                          <a:ea typeface="宋体" panose="02010600030101010101" pitchFamily="2" charset="-122"/>
                          <a:cs typeface="宋体" panose="02010600030101010101" pitchFamily="2" charset="-122"/>
                        </a:rPr>
                        <a:t>152</a:t>
                      </a:r>
                    </a:p>
                  </a:txBody>
                  <a:tcPr marL="0" marR="0" marT="0" marB="1"/>
                </a:tc>
                <a:tc>
                  <a:txBody>
                    <a:bodyPr/>
                    <a:lstStyle/>
                    <a:p>
                      <a:pPr algn="ctr">
                        <a:lnSpc>
                          <a:spcPct val="140000"/>
                        </a:lnSpc>
                        <a:buNone/>
                      </a:pPr>
                      <a:r>
                        <a:rPr lang="zh-CN" alt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假日变化</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指出</a:t>
                      </a:r>
                      <a:r>
                        <a:rPr lang="zh-CN" alt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趋势</a:t>
                      </a:r>
                      <a:r>
                        <a:rPr lang="zh-CN" altLang="en-US" sz="1500" b="1" dirty="0">
                          <a:latin typeface="宋体" panose="02010600030101010101" pitchFamily="2" charset="-122"/>
                          <a:ea typeface="宋体" panose="02010600030101010101" pitchFamily="2" charset="-122"/>
                          <a:cs typeface="宋体" panose="02010600030101010101" pitchFamily="2" charset="-122"/>
                        </a:rPr>
                        <a:t>并说明原因</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表格</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无</a:t>
                      </a:r>
                    </a:p>
                  </a:txBody>
                  <a:tcPr marL="0" marR="0" marT="0" marB="1"/>
                </a:tc>
                <a:tc>
                  <a:txBody>
                    <a:bodyPr/>
                    <a:lstStyle/>
                    <a:p>
                      <a:pPr algn="ctr">
                        <a:lnSpc>
                          <a:spcPct val="140000"/>
                        </a:lnSpc>
                        <a:buNone/>
                      </a:pPr>
                      <a:r>
                        <a:rPr lang="en-US" altLang="zh-CN" sz="1500" b="1" dirty="0">
                          <a:latin typeface="宋体" panose="02010600030101010101" pitchFamily="2" charset="-122"/>
                          <a:ea typeface="宋体" panose="02010600030101010101" pitchFamily="2" charset="-122"/>
                          <a:cs typeface="宋体" panose="02010600030101010101" pitchFamily="2" charset="-122"/>
                        </a:rPr>
                        <a:t> </a:t>
                      </a:r>
                      <a:r>
                        <a:rPr lang="zh-CN" altLang="en-US" sz="1500" b="1" dirty="0">
                          <a:latin typeface="宋体" panose="02010600030101010101" pitchFamily="2" charset="-122"/>
                          <a:ea typeface="宋体" panose="02010600030101010101" pitchFamily="2" charset="-122"/>
                          <a:cs typeface="宋体" panose="02010600030101010101" pitchFamily="2" charset="-122"/>
                        </a:rPr>
                        <a:t>调整假日</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社会</a:t>
                      </a:r>
                    </a:p>
                  </a:txBody>
                  <a:tcPr marL="0" marR="0" marT="0" marB="1"/>
                </a:tc>
                <a:extLst>
                  <a:ext uri="{0D108BD9-81ED-4DB2-BD59-A6C34878D82A}">
                    <a16:rowId xmlns:a16="http://schemas.microsoft.com/office/drawing/2014/main" val="10009"/>
                  </a:ext>
                </a:extLst>
              </a:tr>
              <a:tr h="358812">
                <a:tc>
                  <a:txBody>
                    <a:bodyPr/>
                    <a:lstStyle/>
                    <a:p>
                      <a:pPr algn="ctr">
                        <a:lnSpc>
                          <a:spcPct val="140000"/>
                        </a:lnSpc>
                        <a:buNone/>
                      </a:pPr>
                      <a:r>
                        <a:rPr lang="en-US" altLang="zh-CN" sz="1500" b="1" dirty="0">
                          <a:latin typeface="宋体" panose="02010600030101010101" pitchFamily="2" charset="-122"/>
                          <a:ea typeface="宋体" panose="02010600030101010101" pitchFamily="2" charset="-122"/>
                          <a:cs typeface="宋体" panose="02010600030101010101" pitchFamily="2" charset="-122"/>
                        </a:rPr>
                        <a:t>161</a:t>
                      </a:r>
                    </a:p>
                  </a:txBody>
                  <a:tcPr marL="0" marR="0" marT="0" marB="1"/>
                </a:tc>
                <a:tc>
                  <a:txBody>
                    <a:bodyPr/>
                    <a:lstStyle/>
                    <a:p>
                      <a:pPr algn="ctr">
                        <a:lnSpc>
                          <a:spcPct val="140000"/>
                        </a:lnSpc>
                        <a:buNone/>
                      </a:pPr>
                      <a:r>
                        <a:rPr lang="zh-CN" alt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制度构建</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自拟</a:t>
                      </a:r>
                      <a:r>
                        <a:rPr lang="zh-CN" alt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论题</a:t>
                      </a:r>
                      <a:r>
                        <a:rPr lang="zh-CN" altLang="en-US" sz="1500" b="1" dirty="0">
                          <a:latin typeface="宋体" panose="02010600030101010101" pitchFamily="2" charset="-122"/>
                          <a:ea typeface="宋体" panose="02010600030101010101" pitchFamily="2" charset="-122"/>
                          <a:cs typeface="宋体" panose="02010600030101010101" pitchFamily="2" charset="-122"/>
                        </a:rPr>
                        <a:t>并进行阐述</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文字</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世界史</a:t>
                      </a:r>
                    </a:p>
                  </a:txBody>
                  <a:tcPr marL="0" marR="0" marT="0" marB="1"/>
                </a:tc>
                <a:tc>
                  <a:txBody>
                    <a:bodyPr/>
                    <a:lstStyle/>
                    <a:p>
                      <a:pPr algn="ctr">
                        <a:lnSpc>
                          <a:spcPct val="140000"/>
                        </a:lnSpc>
                        <a:buNone/>
                      </a:pPr>
                      <a:r>
                        <a:rPr lang="en-US" altLang="zh-CN" sz="1500" b="1" dirty="0">
                          <a:latin typeface="宋体" panose="02010600030101010101" pitchFamily="2" charset="-122"/>
                          <a:ea typeface="宋体" panose="02010600030101010101" pitchFamily="2" charset="-122"/>
                          <a:cs typeface="宋体" panose="02010600030101010101" pitchFamily="2" charset="-122"/>
                        </a:rPr>
                        <a:t> </a:t>
                      </a:r>
                      <a:r>
                        <a:rPr lang="zh-CN" altLang="en-US" sz="1500" b="1" dirty="0">
                          <a:latin typeface="宋体" panose="02010600030101010101" pitchFamily="2" charset="-122"/>
                          <a:ea typeface="宋体" panose="02010600030101010101" pitchFamily="2" charset="-122"/>
                          <a:cs typeface="宋体" panose="02010600030101010101" pitchFamily="2" charset="-122"/>
                        </a:rPr>
                        <a:t>制度自信</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文明</a:t>
                      </a:r>
                    </a:p>
                  </a:txBody>
                  <a:tcPr marL="0" marR="0" marT="0" marB="1"/>
                </a:tc>
                <a:extLst>
                  <a:ext uri="{0D108BD9-81ED-4DB2-BD59-A6C34878D82A}">
                    <a16:rowId xmlns:a16="http://schemas.microsoft.com/office/drawing/2014/main" val="10010"/>
                  </a:ext>
                </a:extLst>
              </a:tr>
              <a:tr h="358812">
                <a:tc>
                  <a:txBody>
                    <a:bodyPr/>
                    <a:lstStyle/>
                    <a:p>
                      <a:pPr algn="ctr">
                        <a:lnSpc>
                          <a:spcPct val="140000"/>
                        </a:lnSpc>
                        <a:buNone/>
                      </a:pPr>
                      <a:r>
                        <a:rPr lang="en-US" altLang="zh-CN" sz="1500" b="1" dirty="0">
                          <a:latin typeface="宋体" panose="02010600030101010101" pitchFamily="2" charset="-122"/>
                          <a:ea typeface="宋体" panose="02010600030101010101" pitchFamily="2" charset="-122"/>
                          <a:cs typeface="宋体" panose="02010600030101010101" pitchFamily="2" charset="-122"/>
                        </a:rPr>
                        <a:t>162</a:t>
                      </a:r>
                    </a:p>
                  </a:txBody>
                  <a:tcPr marL="0" marR="0" marT="0" marB="1"/>
                </a:tc>
                <a:tc>
                  <a:txBody>
                    <a:bodyPr/>
                    <a:lstStyle/>
                    <a:p>
                      <a:pPr algn="ctr">
                        <a:lnSpc>
                          <a:spcPct val="140000"/>
                        </a:lnSpc>
                        <a:buNone/>
                      </a:pPr>
                      <a:r>
                        <a:rPr lang="zh-CN" alt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文化交流</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提炼</a:t>
                      </a:r>
                      <a:r>
                        <a:rPr lang="zh-CN" alt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观点</a:t>
                      </a:r>
                      <a:r>
                        <a:rPr lang="zh-CN" altLang="en-US" sz="1500" b="1" dirty="0">
                          <a:latin typeface="宋体" panose="02010600030101010101" pitchFamily="2" charset="-122"/>
                          <a:ea typeface="宋体" panose="02010600030101010101" pitchFamily="2" charset="-122"/>
                          <a:cs typeface="宋体" panose="02010600030101010101" pitchFamily="2" charset="-122"/>
                        </a:rPr>
                        <a:t>加以论述</a:t>
                      </a:r>
                    </a:p>
                  </a:txBody>
                  <a:tcPr marL="0" marR="0" marT="0" marB="1"/>
                </a:tc>
                <a:tc>
                  <a:txBody>
                    <a:bodyPr/>
                    <a:lstStyle/>
                    <a:p>
                      <a:pPr algn="ctr">
                        <a:lnSpc>
                          <a:spcPct val="140000"/>
                        </a:lnSpc>
                        <a:buNone/>
                      </a:pPr>
                      <a:r>
                        <a:rPr lang="zh-CN" altLang="en-US" sz="1500" b="1" dirty="0">
                          <a:solidFill>
                            <a:schemeClr val="bg2">
                              <a:lumMod val="25000"/>
                            </a:schemeClr>
                          </a:solidFill>
                          <a:latin typeface="宋体" panose="02010600030101010101" pitchFamily="2" charset="-122"/>
                          <a:ea typeface="宋体" panose="02010600030101010101" pitchFamily="2" charset="-122"/>
                          <a:cs typeface="宋体" panose="02010600030101010101" pitchFamily="2" charset="-122"/>
                        </a:rPr>
                        <a:t>图文</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其他中古</a:t>
                      </a:r>
                    </a:p>
                  </a:txBody>
                  <a:tcPr marL="0" marR="0" marT="0" marB="1"/>
                </a:tc>
                <a:tc>
                  <a:txBody>
                    <a:bodyPr/>
                    <a:lstStyle/>
                    <a:p>
                      <a:pPr algn="ctr">
                        <a:lnSpc>
                          <a:spcPct val="140000"/>
                        </a:lnSpc>
                        <a:buNone/>
                      </a:pPr>
                      <a:r>
                        <a:rPr lang="en-US" altLang="zh-CN" sz="1500" b="1" dirty="0">
                          <a:latin typeface="宋体" panose="02010600030101010101" pitchFamily="2" charset="-122"/>
                          <a:ea typeface="宋体" panose="02010600030101010101" pitchFamily="2" charset="-122"/>
                          <a:cs typeface="宋体" panose="02010600030101010101" pitchFamily="2" charset="-122"/>
                        </a:rPr>
                        <a:t> </a:t>
                      </a:r>
                      <a:r>
                        <a:rPr lang="zh-CN" altLang="en-US" sz="1500" b="1" dirty="0">
                          <a:latin typeface="宋体" panose="02010600030101010101" pitchFamily="2" charset="-122"/>
                          <a:ea typeface="宋体" panose="02010600030101010101" pitchFamily="2" charset="-122"/>
                          <a:cs typeface="宋体" panose="02010600030101010101" pitchFamily="2" charset="-122"/>
                        </a:rPr>
                        <a:t>一路一带</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整体</a:t>
                      </a:r>
                    </a:p>
                  </a:txBody>
                  <a:tcPr marL="0" marR="0" marT="0" marB="1"/>
                </a:tc>
                <a:extLst>
                  <a:ext uri="{0D108BD9-81ED-4DB2-BD59-A6C34878D82A}">
                    <a16:rowId xmlns:a16="http://schemas.microsoft.com/office/drawing/2014/main" val="10011"/>
                  </a:ext>
                </a:extLst>
              </a:tr>
              <a:tr h="358812">
                <a:tc>
                  <a:txBody>
                    <a:bodyPr/>
                    <a:lstStyle/>
                    <a:p>
                      <a:pPr algn="ctr">
                        <a:lnSpc>
                          <a:spcPct val="140000"/>
                        </a:lnSpc>
                        <a:buNone/>
                      </a:pPr>
                      <a:r>
                        <a:rPr lang="en-US" altLang="zh-CN" sz="1500" b="1" dirty="0">
                          <a:latin typeface="宋体" panose="02010600030101010101" pitchFamily="2" charset="-122"/>
                          <a:ea typeface="宋体" panose="02010600030101010101" pitchFamily="2" charset="-122"/>
                          <a:cs typeface="宋体" panose="02010600030101010101" pitchFamily="2" charset="-122"/>
                        </a:rPr>
                        <a:t>163</a:t>
                      </a:r>
                    </a:p>
                  </a:txBody>
                  <a:tcPr marL="0" marR="0" marT="0" marB="1">
                    <a:solidFill>
                      <a:schemeClr val="accent6">
                        <a:lumMod val="60000"/>
                        <a:lumOff val="40000"/>
                      </a:schemeClr>
                    </a:solidFill>
                  </a:tcPr>
                </a:tc>
                <a:tc>
                  <a:txBody>
                    <a:bodyPr/>
                    <a:lstStyle/>
                    <a:p>
                      <a:pPr algn="ctr">
                        <a:lnSpc>
                          <a:spcPct val="140000"/>
                        </a:lnSpc>
                        <a:buNone/>
                      </a:pPr>
                      <a:r>
                        <a:rPr lang="zh-CN" alt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自开商埠</a:t>
                      </a:r>
                    </a:p>
                  </a:txBody>
                  <a:tcPr marL="0" marR="0" marT="0" marB="1">
                    <a:solidFill>
                      <a:schemeClr val="accent6">
                        <a:lumMod val="60000"/>
                        <a:lumOff val="40000"/>
                      </a:schemeClr>
                    </a:solidFill>
                  </a:tcPr>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提取</a:t>
                      </a:r>
                      <a:r>
                        <a:rPr lang="zh-CN" alt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信息</a:t>
                      </a:r>
                      <a:r>
                        <a:rPr lang="zh-CN" altLang="en-US" sz="1500" b="1" dirty="0">
                          <a:latin typeface="宋体" panose="02010600030101010101" pitchFamily="2" charset="-122"/>
                          <a:ea typeface="宋体" panose="02010600030101010101" pitchFamily="2" charset="-122"/>
                          <a:cs typeface="宋体" panose="02010600030101010101" pitchFamily="2" charset="-122"/>
                        </a:rPr>
                        <a:t>并简要分析</a:t>
                      </a:r>
                    </a:p>
                  </a:txBody>
                  <a:tcPr marL="0" marR="0" marT="0" marB="1">
                    <a:solidFill>
                      <a:schemeClr val="accent6">
                        <a:lumMod val="60000"/>
                        <a:lumOff val="40000"/>
                      </a:schemeClr>
                    </a:solidFill>
                  </a:tcPr>
                </a:tc>
                <a:tc>
                  <a:txBody>
                    <a:bodyPr/>
                    <a:lstStyle/>
                    <a:p>
                      <a:pPr algn="ctr">
                        <a:lnSpc>
                          <a:spcPct val="140000"/>
                        </a:lnSpc>
                        <a:buNone/>
                      </a:pPr>
                      <a:r>
                        <a:rPr lang="zh-CN" altLang="en-US" sz="1500" b="1" dirty="0">
                          <a:solidFill>
                            <a:schemeClr val="bg2">
                              <a:lumMod val="25000"/>
                            </a:schemeClr>
                          </a:solidFill>
                          <a:latin typeface="宋体" panose="02010600030101010101" pitchFamily="2" charset="-122"/>
                          <a:ea typeface="宋体" panose="02010600030101010101" pitchFamily="2" charset="-122"/>
                          <a:cs typeface="宋体" panose="02010600030101010101" pitchFamily="2" charset="-122"/>
                        </a:rPr>
                        <a:t>图文</a:t>
                      </a:r>
                    </a:p>
                  </a:txBody>
                  <a:tcPr marL="0" marR="0" marT="0" marB="1">
                    <a:solidFill>
                      <a:schemeClr val="accent6">
                        <a:lumMod val="60000"/>
                        <a:lumOff val="40000"/>
                      </a:schemeClr>
                    </a:solidFill>
                  </a:tcPr>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无</a:t>
                      </a:r>
                    </a:p>
                  </a:txBody>
                  <a:tcPr marL="0" marR="0" marT="0" marB="1">
                    <a:solidFill>
                      <a:schemeClr val="accent6">
                        <a:lumMod val="60000"/>
                        <a:lumOff val="40000"/>
                      </a:schemeClr>
                    </a:solidFill>
                  </a:tcPr>
                </a:tc>
                <a:tc>
                  <a:txBody>
                    <a:bodyPr/>
                    <a:lstStyle/>
                    <a:p>
                      <a:pPr algn="ctr">
                        <a:lnSpc>
                          <a:spcPct val="140000"/>
                        </a:lnSpc>
                        <a:buNone/>
                      </a:pPr>
                      <a:r>
                        <a:rPr lang="en-US" altLang="zh-CN" sz="1500" b="1" dirty="0">
                          <a:latin typeface="宋体" panose="02010600030101010101" pitchFamily="2" charset="-122"/>
                          <a:ea typeface="宋体" panose="02010600030101010101" pitchFamily="2" charset="-122"/>
                          <a:cs typeface="宋体" panose="02010600030101010101" pitchFamily="2" charset="-122"/>
                        </a:rPr>
                        <a:t> </a:t>
                      </a:r>
                      <a:r>
                        <a:rPr lang="zh-CN" altLang="en-US" sz="1500" b="1" dirty="0">
                          <a:latin typeface="宋体" panose="02010600030101010101" pitchFamily="2" charset="-122"/>
                          <a:ea typeface="宋体" panose="02010600030101010101" pitchFamily="2" charset="-122"/>
                          <a:cs typeface="宋体" panose="02010600030101010101" pitchFamily="2" charset="-122"/>
                        </a:rPr>
                        <a:t>扩大开放</a:t>
                      </a:r>
                    </a:p>
                  </a:txBody>
                  <a:tcPr marL="0" marR="0" marT="0" marB="1">
                    <a:solidFill>
                      <a:schemeClr val="accent6">
                        <a:lumMod val="60000"/>
                        <a:lumOff val="40000"/>
                      </a:schemeClr>
                    </a:solidFill>
                  </a:tcPr>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文明</a:t>
                      </a:r>
                    </a:p>
                  </a:txBody>
                  <a:tcPr marL="0" marR="0" marT="0" marB="1">
                    <a:solidFill>
                      <a:schemeClr val="accent6">
                        <a:lumMod val="60000"/>
                        <a:lumOff val="40000"/>
                      </a:schemeClr>
                    </a:solidFill>
                  </a:tcPr>
                </a:tc>
                <a:extLst>
                  <a:ext uri="{0D108BD9-81ED-4DB2-BD59-A6C34878D82A}">
                    <a16:rowId xmlns:a16="http://schemas.microsoft.com/office/drawing/2014/main" val="10012"/>
                  </a:ext>
                </a:extLst>
              </a:tr>
              <a:tr h="358812">
                <a:tc>
                  <a:txBody>
                    <a:bodyPr/>
                    <a:lstStyle/>
                    <a:p>
                      <a:pPr algn="ctr">
                        <a:lnSpc>
                          <a:spcPct val="140000"/>
                        </a:lnSpc>
                        <a:buNone/>
                      </a:pPr>
                      <a:r>
                        <a:rPr lang="en-US" altLang="zh-CN" sz="1500" b="1" dirty="0">
                          <a:latin typeface="宋体" panose="02010600030101010101" pitchFamily="2" charset="-122"/>
                          <a:ea typeface="宋体" panose="02010600030101010101" pitchFamily="2" charset="-122"/>
                          <a:cs typeface="宋体" panose="02010600030101010101" pitchFamily="2" charset="-122"/>
                        </a:rPr>
                        <a:t>171</a:t>
                      </a:r>
                    </a:p>
                  </a:txBody>
                  <a:tcPr marL="0" marR="0" marT="0" marB="1"/>
                </a:tc>
                <a:tc>
                  <a:txBody>
                    <a:bodyPr/>
                    <a:lstStyle/>
                    <a:p>
                      <a:pPr algn="ctr">
                        <a:lnSpc>
                          <a:spcPct val="140000"/>
                        </a:lnSpc>
                        <a:buNone/>
                      </a:pPr>
                      <a:r>
                        <a:rPr lang="zh-CN" alt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中外事件</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自拟</a:t>
                      </a:r>
                      <a:r>
                        <a:rPr lang="zh-CN" alt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论题</a:t>
                      </a:r>
                      <a:r>
                        <a:rPr lang="zh-CN" altLang="en-US" sz="1500" b="1" dirty="0">
                          <a:solidFill>
                            <a:schemeClr val="dk1"/>
                          </a:solidFill>
                          <a:latin typeface="宋体" panose="02010600030101010101" pitchFamily="2" charset="-122"/>
                          <a:ea typeface="宋体" panose="02010600030101010101" pitchFamily="2" charset="-122"/>
                          <a:cs typeface="宋体" panose="02010600030101010101" pitchFamily="2" charset="-122"/>
                        </a:rPr>
                        <a:t>并</a:t>
                      </a:r>
                      <a:r>
                        <a:rPr lang="zh-CN" altLang="en-US" sz="1500" b="1" dirty="0">
                          <a:latin typeface="宋体" panose="02010600030101010101" pitchFamily="2" charset="-122"/>
                          <a:ea typeface="宋体" panose="02010600030101010101" pitchFamily="2" charset="-122"/>
                          <a:cs typeface="宋体" panose="02010600030101010101" pitchFamily="2" charset="-122"/>
                        </a:rPr>
                        <a:t>进行阐述</a:t>
                      </a:r>
                    </a:p>
                  </a:txBody>
                  <a:tcPr marL="0" marR="0" marT="0" marB="1"/>
                </a:tc>
                <a:tc>
                  <a:txBody>
                    <a:bodyPr/>
                    <a:lstStyle/>
                    <a:p>
                      <a:pPr algn="ctr">
                        <a:lnSpc>
                          <a:spcPct val="140000"/>
                        </a:lnSpc>
                        <a:buNone/>
                      </a:pPr>
                      <a:r>
                        <a:rPr lang="zh-CN" altLang="en-US" sz="1500" b="1" dirty="0">
                          <a:solidFill>
                            <a:schemeClr val="bg2">
                              <a:lumMod val="25000"/>
                            </a:schemeClr>
                          </a:solidFill>
                          <a:latin typeface="宋体" panose="02010600030101010101" pitchFamily="2" charset="-122"/>
                          <a:ea typeface="宋体" panose="02010600030101010101" pitchFamily="2" charset="-122"/>
                          <a:cs typeface="宋体" panose="02010600030101010101" pitchFamily="2" charset="-122"/>
                        </a:rPr>
                        <a:t>表格</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相互关联</a:t>
                      </a:r>
                    </a:p>
                  </a:txBody>
                  <a:tcPr marL="0" marR="0" marT="0" marB="1"/>
                </a:tc>
                <a:tc>
                  <a:txBody>
                    <a:bodyPr/>
                    <a:lstStyle/>
                    <a:p>
                      <a:pPr algn="ctr">
                        <a:lnSpc>
                          <a:spcPct val="140000"/>
                        </a:lnSpc>
                        <a:buNone/>
                      </a:pPr>
                      <a:r>
                        <a:rPr lang="en-US" altLang="zh-CN" sz="1500" b="1" dirty="0">
                          <a:latin typeface="宋体" panose="02010600030101010101" pitchFamily="2" charset="-122"/>
                          <a:ea typeface="宋体" panose="02010600030101010101" pitchFamily="2" charset="-122"/>
                          <a:cs typeface="宋体" panose="02010600030101010101" pitchFamily="2" charset="-122"/>
                        </a:rPr>
                        <a:t> </a:t>
                      </a:r>
                      <a:r>
                        <a:rPr lang="zh-CN" altLang="en-US" sz="1500" b="1" dirty="0">
                          <a:latin typeface="宋体" panose="02010600030101010101" pitchFamily="2" charset="-122"/>
                          <a:ea typeface="宋体" panose="02010600030101010101" pitchFamily="2" charset="-122"/>
                          <a:cs typeface="宋体" panose="02010600030101010101" pitchFamily="2" charset="-122"/>
                        </a:rPr>
                        <a:t>社会转型</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整体</a:t>
                      </a:r>
                    </a:p>
                  </a:txBody>
                  <a:tcPr marL="0" marR="0" marT="0" marB="1"/>
                </a:tc>
                <a:extLst>
                  <a:ext uri="{0D108BD9-81ED-4DB2-BD59-A6C34878D82A}">
                    <a16:rowId xmlns:a16="http://schemas.microsoft.com/office/drawing/2014/main" val="10013"/>
                  </a:ext>
                </a:extLst>
              </a:tr>
              <a:tr h="358812">
                <a:tc>
                  <a:txBody>
                    <a:bodyPr/>
                    <a:lstStyle/>
                    <a:p>
                      <a:pPr algn="ctr">
                        <a:lnSpc>
                          <a:spcPct val="140000"/>
                        </a:lnSpc>
                        <a:buNone/>
                      </a:pPr>
                      <a:r>
                        <a:rPr lang="en-US" altLang="zh-CN" sz="1500" b="1" dirty="0">
                          <a:latin typeface="宋体" panose="02010600030101010101" pitchFamily="2" charset="-122"/>
                          <a:ea typeface="宋体" panose="02010600030101010101" pitchFamily="2" charset="-122"/>
                          <a:cs typeface="宋体" panose="02010600030101010101" pitchFamily="2" charset="-122"/>
                        </a:rPr>
                        <a:t>172</a:t>
                      </a:r>
                    </a:p>
                  </a:txBody>
                  <a:tcPr marL="0" marR="0" marT="0" marB="1"/>
                </a:tc>
                <a:tc>
                  <a:txBody>
                    <a:bodyPr/>
                    <a:lstStyle/>
                    <a:p>
                      <a:pPr algn="ctr">
                        <a:lnSpc>
                          <a:spcPct val="140000"/>
                        </a:lnSpc>
                        <a:buNone/>
                      </a:pPr>
                      <a:r>
                        <a:rPr lang="zh-CN" alt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钟表演变</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拟定</a:t>
                      </a:r>
                      <a:r>
                        <a:rPr lang="zh-CN" alt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论题</a:t>
                      </a:r>
                      <a:r>
                        <a:rPr lang="zh-CN" altLang="en-US" sz="1500" b="1" dirty="0">
                          <a:latin typeface="宋体" panose="02010600030101010101" pitchFamily="2" charset="-122"/>
                          <a:ea typeface="宋体" panose="02010600030101010101" pitchFamily="2" charset="-122"/>
                          <a:cs typeface="宋体" panose="02010600030101010101" pitchFamily="2" charset="-122"/>
                        </a:rPr>
                        <a:t>并进行阐述</a:t>
                      </a:r>
                    </a:p>
                  </a:txBody>
                  <a:tcPr marL="0" marR="0" marT="0" marB="1"/>
                </a:tc>
                <a:tc>
                  <a:txBody>
                    <a:bodyPr/>
                    <a:lstStyle/>
                    <a:p>
                      <a:pPr algn="ctr">
                        <a:lnSpc>
                          <a:spcPct val="140000"/>
                        </a:lnSpc>
                        <a:buNone/>
                      </a:pPr>
                      <a:r>
                        <a:rPr lang="zh-CN" altLang="en-US" sz="1500" b="1" dirty="0">
                          <a:solidFill>
                            <a:schemeClr val="bg2">
                              <a:lumMod val="25000"/>
                            </a:schemeClr>
                          </a:solidFill>
                          <a:latin typeface="宋体" panose="02010600030101010101" pitchFamily="2" charset="-122"/>
                          <a:ea typeface="宋体" panose="02010600030101010101" pitchFamily="2" charset="-122"/>
                          <a:cs typeface="宋体" panose="02010600030101010101" pitchFamily="2" charset="-122"/>
                        </a:rPr>
                        <a:t>表格</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两条信息</a:t>
                      </a:r>
                    </a:p>
                  </a:txBody>
                  <a:tcPr marL="0" marR="0" marT="0" marB="1"/>
                </a:tc>
                <a:tc>
                  <a:txBody>
                    <a:bodyPr/>
                    <a:lstStyle/>
                    <a:p>
                      <a:pPr algn="ctr">
                        <a:lnSpc>
                          <a:spcPct val="140000"/>
                        </a:lnSpc>
                        <a:buNone/>
                      </a:pPr>
                      <a:r>
                        <a:rPr lang="en-US" altLang="zh-CN" sz="1500" b="1" dirty="0">
                          <a:latin typeface="宋体" panose="02010600030101010101" pitchFamily="2" charset="-122"/>
                          <a:ea typeface="宋体" panose="02010600030101010101" pitchFamily="2" charset="-122"/>
                          <a:cs typeface="宋体" panose="02010600030101010101" pitchFamily="2" charset="-122"/>
                        </a:rPr>
                        <a:t> </a:t>
                      </a:r>
                      <a:r>
                        <a:rPr lang="zh-CN" altLang="en-US" sz="1500" b="1" dirty="0">
                          <a:latin typeface="宋体" panose="02010600030101010101" pitchFamily="2" charset="-122"/>
                          <a:ea typeface="宋体" panose="02010600030101010101" pitchFamily="2" charset="-122"/>
                          <a:cs typeface="宋体" panose="02010600030101010101" pitchFamily="2" charset="-122"/>
                        </a:rPr>
                        <a:t>科技创新</a:t>
                      </a:r>
                    </a:p>
                  </a:txBody>
                  <a:tcPr marL="0" marR="0" marT="0" marB="1"/>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社会</a:t>
                      </a:r>
                    </a:p>
                  </a:txBody>
                  <a:tcPr marL="0" marR="0" marT="0" marB="1"/>
                </a:tc>
                <a:extLst>
                  <a:ext uri="{0D108BD9-81ED-4DB2-BD59-A6C34878D82A}">
                    <a16:rowId xmlns:a16="http://schemas.microsoft.com/office/drawing/2014/main" val="10014"/>
                  </a:ext>
                </a:extLst>
              </a:tr>
              <a:tr h="358812">
                <a:tc>
                  <a:txBody>
                    <a:bodyPr/>
                    <a:lstStyle/>
                    <a:p>
                      <a:pPr algn="ctr">
                        <a:lnSpc>
                          <a:spcPct val="140000"/>
                        </a:lnSpc>
                        <a:buNone/>
                      </a:pPr>
                      <a:r>
                        <a:rPr lang="en-US" altLang="zh-CN" sz="1500" b="1" dirty="0">
                          <a:latin typeface="宋体" panose="02010600030101010101" pitchFamily="2" charset="-122"/>
                          <a:ea typeface="宋体" panose="02010600030101010101" pitchFamily="2" charset="-122"/>
                          <a:cs typeface="宋体" panose="02010600030101010101" pitchFamily="2" charset="-122"/>
                        </a:rPr>
                        <a:t>173</a:t>
                      </a:r>
                    </a:p>
                  </a:txBody>
                  <a:tcPr marL="0" marR="0" marT="0" marB="1">
                    <a:solidFill>
                      <a:schemeClr val="accent6">
                        <a:lumMod val="60000"/>
                        <a:lumOff val="40000"/>
                      </a:schemeClr>
                    </a:solidFill>
                  </a:tcPr>
                </a:tc>
                <a:tc>
                  <a:txBody>
                    <a:bodyPr/>
                    <a:lstStyle/>
                    <a:p>
                      <a:pPr algn="ctr">
                        <a:lnSpc>
                          <a:spcPct val="140000"/>
                        </a:lnSpc>
                        <a:buNone/>
                      </a:pPr>
                      <a:r>
                        <a:rPr lang="zh-CN" altLang="en-US" sz="1500" b="1" kern="1200" dirty="0">
                          <a:solidFill>
                            <a:srgbClr val="FF0000"/>
                          </a:solidFill>
                          <a:latin typeface="宋体" panose="02010600030101010101" pitchFamily="2" charset="-122"/>
                          <a:ea typeface="宋体" panose="02010600030101010101" pitchFamily="2" charset="-122"/>
                          <a:cs typeface="宋体" panose="02010600030101010101" pitchFamily="2" charset="-122"/>
                        </a:rPr>
                        <a:t>冲击反应</a:t>
                      </a:r>
                    </a:p>
                  </a:txBody>
                  <a:tcPr marL="0" marR="0" marT="0" marB="1">
                    <a:solidFill>
                      <a:schemeClr val="accent6">
                        <a:lumMod val="60000"/>
                        <a:lumOff val="40000"/>
                      </a:schemeClr>
                    </a:solidFill>
                  </a:tcPr>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自拟</a:t>
                      </a:r>
                      <a:r>
                        <a:rPr lang="zh-CN" alt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论题</a:t>
                      </a:r>
                      <a:r>
                        <a:rPr lang="zh-CN" altLang="en-US" sz="1500" b="1" dirty="0">
                          <a:latin typeface="宋体" panose="02010600030101010101" pitchFamily="2" charset="-122"/>
                          <a:ea typeface="宋体" panose="02010600030101010101" pitchFamily="2" charset="-122"/>
                          <a:cs typeface="宋体" panose="02010600030101010101" pitchFamily="2" charset="-122"/>
                        </a:rPr>
                        <a:t>并进行阐述</a:t>
                      </a:r>
                    </a:p>
                  </a:txBody>
                  <a:tcPr marL="0" marR="0" marT="0" marB="1">
                    <a:solidFill>
                      <a:schemeClr val="accent6">
                        <a:lumMod val="60000"/>
                        <a:lumOff val="40000"/>
                      </a:schemeClr>
                    </a:solidFill>
                  </a:tcPr>
                </a:tc>
                <a:tc>
                  <a:txBody>
                    <a:bodyPr/>
                    <a:lstStyle/>
                    <a:p>
                      <a:pPr algn="ctr">
                        <a:lnSpc>
                          <a:spcPct val="140000"/>
                        </a:lnSpc>
                        <a:buNone/>
                      </a:pPr>
                      <a:r>
                        <a:rPr lang="zh-CN" altLang="en-US" sz="1500" b="1" dirty="0">
                          <a:solidFill>
                            <a:schemeClr val="bg2">
                              <a:lumMod val="25000"/>
                            </a:schemeClr>
                          </a:solidFill>
                          <a:latin typeface="宋体" panose="02010600030101010101" pitchFamily="2" charset="-122"/>
                          <a:ea typeface="宋体" panose="02010600030101010101" pitchFamily="2" charset="-122"/>
                          <a:cs typeface="宋体" panose="02010600030101010101" pitchFamily="2" charset="-122"/>
                        </a:rPr>
                        <a:t>文字</a:t>
                      </a:r>
                    </a:p>
                  </a:txBody>
                  <a:tcPr marL="0" marR="0" marT="0" marB="1">
                    <a:solidFill>
                      <a:schemeClr val="accent6">
                        <a:lumMod val="60000"/>
                        <a:lumOff val="40000"/>
                      </a:schemeClr>
                    </a:solidFill>
                  </a:tcPr>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中国近代</a:t>
                      </a:r>
                    </a:p>
                  </a:txBody>
                  <a:tcPr marL="0" marR="0" marT="0" marB="1">
                    <a:solidFill>
                      <a:schemeClr val="accent6">
                        <a:lumMod val="60000"/>
                        <a:lumOff val="40000"/>
                      </a:schemeClr>
                    </a:solidFill>
                  </a:tcPr>
                </a:tc>
                <a:tc>
                  <a:txBody>
                    <a:bodyPr/>
                    <a:lstStyle/>
                    <a:p>
                      <a:pPr algn="ctr">
                        <a:lnSpc>
                          <a:spcPct val="140000"/>
                        </a:lnSpc>
                        <a:buNone/>
                      </a:pPr>
                      <a:r>
                        <a:rPr lang="en-US" altLang="zh-CN" sz="1500" b="1" dirty="0">
                          <a:latin typeface="宋体" panose="02010600030101010101" pitchFamily="2" charset="-122"/>
                          <a:ea typeface="宋体" panose="02010600030101010101" pitchFamily="2" charset="-122"/>
                          <a:cs typeface="宋体" panose="02010600030101010101" pitchFamily="2" charset="-122"/>
                        </a:rPr>
                        <a:t> </a:t>
                      </a:r>
                      <a:r>
                        <a:rPr lang="zh-CN" altLang="en-US" sz="1500" b="1" dirty="0">
                          <a:latin typeface="宋体" panose="02010600030101010101" pitchFamily="2" charset="-122"/>
                          <a:ea typeface="宋体" panose="02010600030101010101" pitchFamily="2" charset="-122"/>
                          <a:cs typeface="宋体" panose="02010600030101010101" pitchFamily="2" charset="-122"/>
                        </a:rPr>
                        <a:t>史学研究</a:t>
                      </a:r>
                    </a:p>
                  </a:txBody>
                  <a:tcPr marL="0" marR="0" marT="0" marB="1">
                    <a:solidFill>
                      <a:schemeClr val="accent6">
                        <a:lumMod val="60000"/>
                        <a:lumOff val="40000"/>
                      </a:schemeClr>
                    </a:solidFill>
                  </a:tcPr>
                </a:tc>
                <a:tc>
                  <a:txBody>
                    <a:bodyPr/>
                    <a:lstStyle/>
                    <a:p>
                      <a:pPr algn="ctr">
                        <a:lnSpc>
                          <a:spcPct val="140000"/>
                        </a:lnSpc>
                        <a:buNone/>
                      </a:pPr>
                      <a:r>
                        <a:rPr lang="zh-CN" altLang="en-US" sz="1500" b="1" dirty="0">
                          <a:latin typeface="宋体" panose="02010600030101010101" pitchFamily="2" charset="-122"/>
                          <a:ea typeface="宋体" panose="02010600030101010101" pitchFamily="2" charset="-122"/>
                          <a:cs typeface="宋体" panose="02010600030101010101" pitchFamily="2" charset="-122"/>
                        </a:rPr>
                        <a:t>近代化</a:t>
                      </a:r>
                    </a:p>
                  </a:txBody>
                  <a:tcPr marL="0" marR="0" marT="0" marB="1">
                    <a:solidFill>
                      <a:schemeClr val="accent6">
                        <a:lumMod val="60000"/>
                        <a:lumOff val="40000"/>
                      </a:schemeClr>
                    </a:solidFill>
                  </a:tcPr>
                </a:tc>
                <a:extLst>
                  <a:ext uri="{0D108BD9-81ED-4DB2-BD59-A6C34878D82A}">
                    <a16:rowId xmlns:a16="http://schemas.microsoft.com/office/drawing/2014/main" val="10015"/>
                  </a:ext>
                </a:extLst>
              </a:tr>
              <a:tr h="358812">
                <a:tc>
                  <a:txBody>
                    <a:bodyPr/>
                    <a:lstStyle/>
                    <a:p>
                      <a:pPr algn="ctr">
                        <a:lnSpc>
                          <a:spcPct val="140000"/>
                        </a:lnSpc>
                        <a:buNone/>
                      </a:pPr>
                      <a:r>
                        <a:rPr lang="en-US" altLang="zh-CN" sz="1500" b="1" dirty="0">
                          <a:latin typeface="宋体" panose="02010600030101010101" pitchFamily="2" charset="-122"/>
                          <a:ea typeface="宋体" panose="02010600030101010101" pitchFamily="2" charset="-122"/>
                          <a:cs typeface="宋体" panose="02010600030101010101" pitchFamily="2" charset="-122"/>
                        </a:rPr>
                        <a:t>181</a:t>
                      </a:r>
                    </a:p>
                  </a:txBody>
                  <a:tcPr marL="0" marR="0" marT="0" marB="1"/>
                </a:tc>
                <a:tc>
                  <a:txBody>
                    <a:bodyPr/>
                    <a:lstStyle/>
                    <a:p>
                      <a:pPr algn="ctr">
                        <a:lnSpc>
                          <a:spcPct val="140000"/>
                        </a:lnSpc>
                        <a:buNone/>
                      </a:pPr>
                      <a:r>
                        <a:rPr lang="zh-CN" altLang="en-US" sz="1500" b="1" kern="1200" dirty="0">
                          <a:solidFill>
                            <a:srgbClr val="FF0000"/>
                          </a:solidFill>
                          <a:latin typeface="宋体" panose="02010600030101010101" pitchFamily="2" charset="-122"/>
                          <a:ea typeface="宋体" panose="02010600030101010101" pitchFamily="2" charset="-122"/>
                          <a:cs typeface="楷体" panose="02010609060101010101" charset="-122"/>
                          <a:sym typeface="+mn-ea"/>
                        </a:rPr>
                        <a:t>文学作品</a:t>
                      </a:r>
                      <a:endParaRPr lang="zh-CN" altLang="en-US" sz="1500" b="1" kern="12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a:tc>
                <a:tc>
                  <a:txBody>
                    <a:bodyPr/>
                    <a:lstStyle/>
                    <a:p>
                      <a:pPr algn="ctr">
                        <a:lnSpc>
                          <a:spcPct val="140000"/>
                        </a:lnSpc>
                        <a:buNone/>
                      </a:pPr>
                      <a:r>
                        <a:rPr lang="zh-CN" altLang="en-US" sz="1500" b="1" kern="1200" dirty="0">
                          <a:solidFill>
                            <a:schemeClr val="dk1"/>
                          </a:solidFill>
                          <a:latin typeface="宋体" panose="02010600030101010101" pitchFamily="2" charset="-122"/>
                          <a:ea typeface="宋体" panose="02010600030101010101" pitchFamily="2" charset="-122"/>
                          <a:cs typeface="宋体" panose="02010600030101010101" pitchFamily="2" charset="-122"/>
                        </a:rPr>
                        <a:t>提取</a:t>
                      </a:r>
                      <a:r>
                        <a:rPr lang="zh-CN" altLang="en-US" sz="1500" b="1" kern="1200" dirty="0">
                          <a:solidFill>
                            <a:srgbClr val="FF0000"/>
                          </a:solidFill>
                          <a:latin typeface="宋体" panose="02010600030101010101" pitchFamily="2" charset="-122"/>
                          <a:ea typeface="宋体" panose="02010600030101010101" pitchFamily="2" charset="-122"/>
                          <a:cs typeface="宋体" panose="02010600030101010101" pitchFamily="2" charset="-122"/>
                        </a:rPr>
                        <a:t>情节</a:t>
                      </a:r>
                      <a:r>
                        <a:rPr lang="zh-CN" altLang="en-US" sz="1500" b="1" kern="1200" dirty="0">
                          <a:solidFill>
                            <a:schemeClr val="dk1"/>
                          </a:solidFill>
                          <a:latin typeface="宋体" panose="02010600030101010101" pitchFamily="2" charset="-122"/>
                          <a:ea typeface="宋体" panose="02010600030101010101" pitchFamily="2" charset="-122"/>
                          <a:cs typeface="宋体" panose="02010600030101010101" pitchFamily="2" charset="-122"/>
                        </a:rPr>
                        <a:t>指出</a:t>
                      </a:r>
                      <a:r>
                        <a:rPr lang="zh-CN" altLang="en-US" sz="1500" b="1" kern="1200" dirty="0">
                          <a:solidFill>
                            <a:srgbClr val="FF0000"/>
                          </a:solidFill>
                          <a:latin typeface="宋体" panose="02010600030101010101" pitchFamily="2" charset="-122"/>
                          <a:ea typeface="宋体" panose="02010600030101010101" pitchFamily="2" charset="-122"/>
                          <a:cs typeface="宋体" panose="02010600030101010101" pitchFamily="2" charset="-122"/>
                        </a:rPr>
                        <a:t>现象</a:t>
                      </a:r>
                      <a:r>
                        <a:rPr lang="zh-CN" altLang="en-US" sz="1500" b="1" kern="1200" dirty="0">
                          <a:solidFill>
                            <a:schemeClr val="dk1"/>
                          </a:solidFill>
                          <a:latin typeface="宋体" panose="02010600030101010101" pitchFamily="2" charset="-122"/>
                          <a:ea typeface="宋体" panose="02010600030101010101" pitchFamily="2" charset="-122"/>
                          <a:cs typeface="宋体" panose="02010600030101010101" pitchFamily="2" charset="-122"/>
                        </a:rPr>
                        <a:t>并概述和评价</a:t>
                      </a:r>
                    </a:p>
                  </a:txBody>
                  <a:tcPr marL="0" marR="0" marT="0" marB="1" anchor="ctr"/>
                </a:tc>
                <a:tc>
                  <a:txBody>
                    <a:bodyPr/>
                    <a:lstStyle/>
                    <a:p>
                      <a:pPr algn="ctr">
                        <a:lnSpc>
                          <a:spcPct val="140000"/>
                        </a:lnSpc>
                        <a:buNone/>
                      </a:pPr>
                      <a:r>
                        <a:rPr lang="zh-CN" altLang="en-US" sz="1500" b="1" kern="1200" dirty="0">
                          <a:solidFill>
                            <a:schemeClr val="bg2">
                              <a:lumMod val="25000"/>
                            </a:schemeClr>
                          </a:solidFill>
                          <a:latin typeface="宋体" panose="02010600030101010101" pitchFamily="2" charset="-122"/>
                          <a:ea typeface="宋体" panose="02010600030101010101" pitchFamily="2" charset="-122"/>
                          <a:cs typeface="宋体" panose="02010600030101010101" pitchFamily="2" charset="-122"/>
                        </a:rPr>
                        <a:t>文字</a:t>
                      </a:r>
                    </a:p>
                  </a:txBody>
                  <a:tcPr marL="0" marR="0" marT="0" marB="1"/>
                </a:tc>
                <a:tc>
                  <a:txBody>
                    <a:bodyPr/>
                    <a:lstStyle/>
                    <a:p>
                      <a:pPr algn="ctr">
                        <a:lnSpc>
                          <a:spcPct val="140000"/>
                        </a:lnSpc>
                        <a:buNone/>
                      </a:pPr>
                      <a:r>
                        <a:rPr lang="zh-CN" altLang="en-US" sz="1500" b="1" kern="1200" dirty="0">
                          <a:solidFill>
                            <a:schemeClr val="dk1"/>
                          </a:solidFill>
                          <a:latin typeface="宋体" panose="02010600030101010101" pitchFamily="2" charset="-122"/>
                          <a:ea typeface="宋体" panose="02010600030101010101" pitchFamily="2" charset="-122"/>
                          <a:cs typeface="宋体" panose="02010600030101010101" pitchFamily="2" charset="-122"/>
                        </a:rPr>
                        <a:t>世界近代</a:t>
                      </a:r>
                    </a:p>
                  </a:txBody>
                  <a:tcPr marL="0" marR="0" marT="0" marB="1"/>
                </a:tc>
                <a:tc>
                  <a:txBody>
                    <a:bodyPr/>
                    <a:lstStyle/>
                    <a:p>
                      <a:pPr algn="ctr">
                        <a:lnSpc>
                          <a:spcPct val="140000"/>
                        </a:lnSpc>
                        <a:buNone/>
                      </a:pPr>
                      <a:r>
                        <a:rPr lang="zh-CN" altLang="en-US" sz="1500" b="1" kern="1200" dirty="0">
                          <a:solidFill>
                            <a:schemeClr val="dk1"/>
                          </a:solidFill>
                          <a:latin typeface="宋体" panose="02010600030101010101" pitchFamily="2" charset="-122"/>
                          <a:ea typeface="宋体" panose="02010600030101010101" pitchFamily="2" charset="-122"/>
                          <a:cs typeface="宋体" panose="02010600030101010101" pitchFamily="2" charset="-122"/>
                        </a:rPr>
                        <a:t>近代西方</a:t>
                      </a:r>
                    </a:p>
                  </a:txBody>
                  <a:tcPr marL="0" marR="0" marT="0" marB="1"/>
                </a:tc>
                <a:tc>
                  <a:txBody>
                    <a:bodyPr/>
                    <a:lstStyle/>
                    <a:p>
                      <a:pPr algn="ctr">
                        <a:lnSpc>
                          <a:spcPct val="140000"/>
                        </a:lnSpc>
                        <a:buNone/>
                      </a:pPr>
                      <a:r>
                        <a:rPr lang="zh-CN" altLang="en-US" sz="1500" b="1" kern="1200" dirty="0">
                          <a:solidFill>
                            <a:schemeClr val="dk1"/>
                          </a:solidFill>
                          <a:latin typeface="宋体" panose="02010600030101010101" pitchFamily="2" charset="-122"/>
                          <a:ea typeface="宋体" panose="02010600030101010101" pitchFamily="2" charset="-122"/>
                          <a:cs typeface="宋体" panose="02010600030101010101" pitchFamily="2" charset="-122"/>
                        </a:rPr>
                        <a:t>唯物史观</a:t>
                      </a:r>
                    </a:p>
                  </a:txBody>
                  <a:tcPr marL="0" marR="0" marT="0" marB="1"/>
                </a:tc>
                <a:extLst>
                  <a:ext uri="{0D108BD9-81ED-4DB2-BD59-A6C34878D82A}">
                    <a16:rowId xmlns:a16="http://schemas.microsoft.com/office/drawing/2014/main" val="1264366810"/>
                  </a:ext>
                </a:extLst>
              </a:tr>
              <a:tr h="358812">
                <a:tc>
                  <a:txBody>
                    <a:bodyPr/>
                    <a:lstStyle/>
                    <a:p>
                      <a:pPr algn="ctr">
                        <a:lnSpc>
                          <a:spcPct val="140000"/>
                        </a:lnSpc>
                        <a:buNone/>
                      </a:pPr>
                      <a:r>
                        <a:rPr lang="en-US" altLang="zh-CN" sz="1500" b="1" dirty="0">
                          <a:latin typeface="宋体" panose="02010600030101010101" pitchFamily="2" charset="-122"/>
                          <a:ea typeface="宋体" panose="02010600030101010101" pitchFamily="2" charset="-122"/>
                          <a:cs typeface="宋体" panose="02010600030101010101" pitchFamily="2" charset="-122"/>
                        </a:rPr>
                        <a:t>182</a:t>
                      </a:r>
                    </a:p>
                  </a:txBody>
                  <a:tcPr marL="0" marR="0" marT="0" marB="1"/>
                </a:tc>
                <a:tc>
                  <a:txBody>
                    <a:bodyPr/>
                    <a:lstStyle/>
                    <a:p>
                      <a:pPr algn="ctr">
                        <a:lnSpc>
                          <a:spcPct val="140000"/>
                        </a:lnSpc>
                        <a:buNone/>
                      </a:pPr>
                      <a:r>
                        <a:rPr lang="zh-CN" altLang="en-US" sz="1500" b="1" kern="1200" dirty="0">
                          <a:solidFill>
                            <a:srgbClr val="FF0000"/>
                          </a:solidFill>
                          <a:latin typeface="宋体" panose="02010600030101010101" pitchFamily="2" charset="-122"/>
                          <a:ea typeface="宋体" panose="02010600030101010101" pitchFamily="2" charset="-122"/>
                          <a:cs typeface="宋体" panose="02010600030101010101" pitchFamily="2" charset="-122"/>
                        </a:rPr>
                        <a:t>洋务企业</a:t>
                      </a:r>
                    </a:p>
                  </a:txBody>
                  <a:tcPr marL="0" marR="0" marT="0" marB="1"/>
                </a:tc>
                <a:tc>
                  <a:txBody>
                    <a:bodyPr/>
                    <a:lstStyle/>
                    <a:p>
                      <a:pPr algn="ctr">
                        <a:lnSpc>
                          <a:spcPct val="140000"/>
                        </a:lnSpc>
                        <a:buNone/>
                      </a:pPr>
                      <a:r>
                        <a:rPr lang="zh-CN" altLang="en-US" sz="1500" b="1" kern="1200" dirty="0">
                          <a:solidFill>
                            <a:schemeClr val="dk1"/>
                          </a:solidFill>
                          <a:latin typeface="宋体" panose="02010600030101010101" pitchFamily="2" charset="-122"/>
                          <a:ea typeface="宋体" panose="02010600030101010101" pitchFamily="2" charset="-122"/>
                          <a:cs typeface="楷体" panose="02010609060101010101" charset="-122"/>
                          <a:sym typeface="+mn-ea"/>
                        </a:rPr>
                        <a:t>提炼</a:t>
                      </a:r>
                      <a:r>
                        <a:rPr lang="zh-CN" altLang="en-US" sz="1500" b="1" kern="1200" dirty="0">
                          <a:solidFill>
                            <a:srgbClr val="FF0000"/>
                          </a:solidFill>
                          <a:latin typeface="宋体" panose="02010600030101010101" pitchFamily="2" charset="-122"/>
                          <a:ea typeface="宋体" panose="02010600030101010101" pitchFamily="2" charset="-122"/>
                          <a:cs typeface="楷体" panose="02010609060101010101" charset="-122"/>
                          <a:sym typeface="+mn-ea"/>
                        </a:rPr>
                        <a:t>启示</a:t>
                      </a:r>
                      <a:r>
                        <a:rPr lang="zh-CN" altLang="en-US" sz="1500" b="1" kern="1200" dirty="0">
                          <a:solidFill>
                            <a:schemeClr val="dk1"/>
                          </a:solidFill>
                          <a:latin typeface="宋体" panose="02010600030101010101" pitchFamily="2" charset="-122"/>
                          <a:ea typeface="宋体" panose="02010600030101010101" pitchFamily="2" charset="-122"/>
                          <a:cs typeface="楷体" panose="02010609060101010101" charset="-122"/>
                          <a:sym typeface="+mn-ea"/>
                        </a:rPr>
                        <a:t>予以说明</a:t>
                      </a:r>
                      <a:endParaRPr lang="zh-CN" altLang="en-US" sz="1500" b="1" kern="1200" dirty="0">
                        <a:solidFill>
                          <a:schemeClr val="dk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tc>
                <a:tc>
                  <a:txBody>
                    <a:bodyPr/>
                    <a:lstStyle/>
                    <a:p>
                      <a:pPr algn="ctr">
                        <a:lnSpc>
                          <a:spcPct val="140000"/>
                        </a:lnSpc>
                        <a:buNone/>
                      </a:pPr>
                      <a:r>
                        <a:rPr lang="zh-CN" altLang="en-US" sz="1500" b="1" kern="1200" dirty="0">
                          <a:solidFill>
                            <a:schemeClr val="bg2">
                              <a:lumMod val="25000"/>
                            </a:schemeClr>
                          </a:solidFill>
                          <a:latin typeface="宋体" panose="02010600030101010101" pitchFamily="2" charset="-122"/>
                          <a:ea typeface="宋体" panose="02010600030101010101" pitchFamily="2" charset="-122"/>
                          <a:cs typeface="宋体" panose="02010600030101010101" pitchFamily="2" charset="-122"/>
                        </a:rPr>
                        <a:t>文字</a:t>
                      </a:r>
                    </a:p>
                  </a:txBody>
                  <a:tcPr marL="0" marR="0" marT="0" marB="1"/>
                </a:tc>
                <a:tc>
                  <a:txBody>
                    <a:bodyPr/>
                    <a:lstStyle/>
                    <a:p>
                      <a:pPr algn="ctr">
                        <a:lnSpc>
                          <a:spcPct val="140000"/>
                        </a:lnSpc>
                        <a:buNone/>
                      </a:pPr>
                      <a:r>
                        <a:rPr lang="zh-CN" altLang="en-US" sz="1500" b="1" kern="1200" dirty="0">
                          <a:solidFill>
                            <a:schemeClr val="dk1"/>
                          </a:solidFill>
                          <a:latin typeface="宋体" panose="02010600030101010101" pitchFamily="2" charset="-122"/>
                          <a:ea typeface="宋体" panose="02010600030101010101" pitchFamily="2" charset="-122"/>
                          <a:cs typeface="宋体" panose="02010600030101010101" pitchFamily="2" charset="-122"/>
                        </a:rPr>
                        <a:t>中国近现代</a:t>
                      </a:r>
                    </a:p>
                  </a:txBody>
                  <a:tcPr marL="0" marR="0" marT="0" marB="1"/>
                </a:tc>
                <a:tc>
                  <a:txBody>
                    <a:bodyPr/>
                    <a:lstStyle/>
                    <a:p>
                      <a:pPr algn="ctr">
                        <a:lnSpc>
                          <a:spcPct val="140000"/>
                        </a:lnSpc>
                        <a:buNone/>
                      </a:pPr>
                      <a:r>
                        <a:rPr lang="zh-CN" altLang="en-US" sz="1500" b="1" kern="1200" dirty="0">
                          <a:solidFill>
                            <a:schemeClr val="dk1"/>
                          </a:solidFill>
                          <a:latin typeface="宋体" panose="02010600030101010101" pitchFamily="2" charset="-122"/>
                          <a:ea typeface="宋体" panose="02010600030101010101" pitchFamily="2" charset="-122"/>
                          <a:cs typeface="宋体" panose="02010600030101010101" pitchFamily="2" charset="-122"/>
                        </a:rPr>
                        <a:t>国家工业化</a:t>
                      </a:r>
                    </a:p>
                  </a:txBody>
                  <a:tcPr marL="0" marR="0" marT="0" marB="1"/>
                </a:tc>
                <a:tc>
                  <a:txBody>
                    <a:bodyPr/>
                    <a:lstStyle/>
                    <a:p>
                      <a:pPr algn="ctr">
                        <a:lnSpc>
                          <a:spcPct val="140000"/>
                        </a:lnSpc>
                        <a:buNone/>
                      </a:pPr>
                      <a:r>
                        <a:rPr lang="zh-CN" altLang="en-US" sz="1500" b="1" kern="1200" dirty="0">
                          <a:solidFill>
                            <a:schemeClr val="dk1"/>
                          </a:solidFill>
                          <a:latin typeface="宋体" panose="02010600030101010101" pitchFamily="2" charset="-122"/>
                          <a:ea typeface="宋体" panose="02010600030101010101" pitchFamily="2" charset="-122"/>
                          <a:cs typeface="宋体" panose="02010600030101010101" pitchFamily="2" charset="-122"/>
                        </a:rPr>
                        <a:t>唯物史观</a:t>
                      </a:r>
                    </a:p>
                  </a:txBody>
                  <a:tcPr marL="0" marR="0" marT="0" marB="1"/>
                </a:tc>
                <a:extLst>
                  <a:ext uri="{0D108BD9-81ED-4DB2-BD59-A6C34878D82A}">
                    <a16:rowId xmlns:a16="http://schemas.microsoft.com/office/drawing/2014/main" val="3962281048"/>
                  </a:ext>
                </a:extLst>
              </a:tr>
              <a:tr h="358812">
                <a:tc>
                  <a:txBody>
                    <a:bodyPr/>
                    <a:lstStyle/>
                    <a:p>
                      <a:pPr algn="ctr">
                        <a:lnSpc>
                          <a:spcPct val="140000"/>
                        </a:lnSpc>
                        <a:buNone/>
                      </a:pPr>
                      <a:r>
                        <a:rPr lang="en-US" altLang="zh-CN" sz="1500" b="1" dirty="0">
                          <a:latin typeface="宋体" panose="02010600030101010101" pitchFamily="2" charset="-122"/>
                          <a:ea typeface="宋体" panose="02010600030101010101" pitchFamily="2" charset="-122"/>
                          <a:cs typeface="宋体" panose="02010600030101010101" pitchFamily="2" charset="-122"/>
                        </a:rPr>
                        <a:t>183</a:t>
                      </a:r>
                    </a:p>
                  </a:txBody>
                  <a:tcPr marL="0" marR="0" marT="0" marB="1">
                    <a:solidFill>
                      <a:schemeClr val="accent6">
                        <a:lumMod val="60000"/>
                        <a:lumOff val="40000"/>
                      </a:schemeClr>
                    </a:solidFill>
                  </a:tcPr>
                </a:tc>
                <a:tc>
                  <a:txBody>
                    <a:bodyPr/>
                    <a:lstStyle/>
                    <a:p>
                      <a:pPr algn="ctr">
                        <a:lnSpc>
                          <a:spcPct val="140000"/>
                        </a:lnSpc>
                        <a:buNone/>
                      </a:pPr>
                      <a:r>
                        <a:rPr lang="zh-CN" altLang="en-US" sz="1500" b="1" kern="1200" dirty="0">
                          <a:solidFill>
                            <a:srgbClr val="FF0000"/>
                          </a:solidFill>
                          <a:latin typeface="宋体" panose="02010600030101010101" pitchFamily="2" charset="-122"/>
                          <a:ea typeface="宋体" panose="02010600030101010101" pitchFamily="2" charset="-122"/>
                          <a:cs typeface="宋体" panose="02010600030101010101" pitchFamily="2" charset="-122"/>
                        </a:rPr>
                        <a:t>古今人物</a:t>
                      </a:r>
                    </a:p>
                  </a:txBody>
                  <a:tcPr marL="0" marR="0" marT="0" marB="1">
                    <a:solidFill>
                      <a:schemeClr val="accent6">
                        <a:lumMod val="60000"/>
                        <a:lumOff val="40000"/>
                      </a:schemeClr>
                    </a:solidFill>
                  </a:tcPr>
                </a:tc>
                <a:tc>
                  <a:txBody>
                    <a:bodyPr/>
                    <a:lstStyle/>
                    <a:p>
                      <a:pPr algn="ctr">
                        <a:lnSpc>
                          <a:spcPct val="140000"/>
                        </a:lnSpc>
                        <a:buNone/>
                      </a:pPr>
                      <a:r>
                        <a:rPr lang="zh-CN" altLang="zh-CN" sz="1500" b="1" kern="1200" dirty="0">
                          <a:solidFill>
                            <a:schemeClr val="dk1"/>
                          </a:solidFill>
                          <a:latin typeface="宋体" panose="02010600030101010101" pitchFamily="2" charset="-122"/>
                          <a:ea typeface="宋体" panose="02010600030101010101" pitchFamily="2" charset="-122"/>
                          <a:cs typeface="楷体" panose="02010609060101010101" charset="-122"/>
                        </a:rPr>
                        <a:t>提出</a:t>
                      </a:r>
                      <a:r>
                        <a:rPr lang="zh-CN" altLang="zh-CN" sz="1500" b="1" kern="1200" dirty="0">
                          <a:solidFill>
                            <a:srgbClr val="FF0000"/>
                          </a:solidFill>
                          <a:latin typeface="宋体" panose="02010600030101010101" pitchFamily="2" charset="-122"/>
                          <a:ea typeface="宋体" panose="02010600030101010101" pitchFamily="2" charset="-122"/>
                          <a:cs typeface="楷体" panose="02010609060101010101" charset="-122"/>
                        </a:rPr>
                        <a:t>看法</a:t>
                      </a:r>
                      <a:r>
                        <a:rPr lang="zh-CN" altLang="zh-CN" sz="1500" b="1" kern="1200" dirty="0">
                          <a:solidFill>
                            <a:schemeClr val="dk1"/>
                          </a:solidFill>
                          <a:latin typeface="宋体" panose="02010600030101010101" pitchFamily="2" charset="-122"/>
                          <a:ea typeface="宋体" panose="02010600030101010101" pitchFamily="2" charset="-122"/>
                          <a:cs typeface="楷体" panose="02010609060101010101" charset="-122"/>
                        </a:rPr>
                        <a:t>予以说明</a:t>
                      </a:r>
                      <a:endParaRPr lang="zh-CN" altLang="en-US" sz="1500" b="1" kern="1200" dirty="0">
                        <a:solidFill>
                          <a:schemeClr val="dk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solidFill>
                      <a:schemeClr val="accent6">
                        <a:lumMod val="60000"/>
                        <a:lumOff val="40000"/>
                      </a:schemeClr>
                    </a:solidFill>
                  </a:tcPr>
                </a:tc>
                <a:tc>
                  <a:txBody>
                    <a:bodyPr/>
                    <a:lstStyle/>
                    <a:p>
                      <a:pPr algn="ctr">
                        <a:lnSpc>
                          <a:spcPct val="140000"/>
                        </a:lnSpc>
                        <a:buNone/>
                      </a:pPr>
                      <a:r>
                        <a:rPr lang="zh-CN" altLang="en-US" sz="1500" b="1" kern="1200" dirty="0">
                          <a:solidFill>
                            <a:schemeClr val="bg2">
                              <a:lumMod val="25000"/>
                            </a:schemeClr>
                          </a:solidFill>
                          <a:latin typeface="宋体" panose="02010600030101010101" pitchFamily="2" charset="-122"/>
                          <a:ea typeface="宋体" panose="02010600030101010101" pitchFamily="2" charset="-122"/>
                          <a:cs typeface="宋体" panose="02010600030101010101" pitchFamily="2" charset="-122"/>
                        </a:rPr>
                        <a:t>表格</a:t>
                      </a:r>
                    </a:p>
                  </a:txBody>
                  <a:tcPr marL="0" marR="0" marT="0" marB="1">
                    <a:solidFill>
                      <a:schemeClr val="accent6">
                        <a:lumMod val="60000"/>
                        <a:lumOff val="40000"/>
                      </a:schemeClr>
                    </a:solidFill>
                  </a:tcPr>
                </a:tc>
                <a:tc>
                  <a:txBody>
                    <a:bodyPr/>
                    <a:lstStyle/>
                    <a:p>
                      <a:pPr algn="ctr">
                        <a:lnSpc>
                          <a:spcPct val="140000"/>
                        </a:lnSpc>
                        <a:buNone/>
                      </a:pPr>
                      <a:r>
                        <a:rPr lang="zh-CN" altLang="en-US" sz="1500" b="1" kern="1200" dirty="0">
                          <a:solidFill>
                            <a:schemeClr val="dk1"/>
                          </a:solidFill>
                          <a:latin typeface="宋体" panose="02010600030101010101" pitchFamily="2" charset="-122"/>
                          <a:ea typeface="宋体" panose="02010600030101010101" pitchFamily="2" charset="-122"/>
                          <a:cs typeface="宋体" panose="02010600030101010101" pitchFamily="2" charset="-122"/>
                        </a:rPr>
                        <a:t>中国古代</a:t>
                      </a:r>
                    </a:p>
                  </a:txBody>
                  <a:tcPr marL="0" marR="0" marT="0" marB="1">
                    <a:solidFill>
                      <a:schemeClr val="accent6">
                        <a:lumMod val="60000"/>
                        <a:lumOff val="40000"/>
                      </a:schemeClr>
                    </a:solidFill>
                  </a:tcPr>
                </a:tc>
                <a:tc>
                  <a:txBody>
                    <a:bodyPr/>
                    <a:lstStyle/>
                    <a:p>
                      <a:pPr algn="ctr">
                        <a:lnSpc>
                          <a:spcPct val="140000"/>
                        </a:lnSpc>
                        <a:buNone/>
                      </a:pPr>
                      <a:r>
                        <a:rPr lang="zh-CN" altLang="en-US" sz="1500" b="1" kern="1200" dirty="0">
                          <a:solidFill>
                            <a:schemeClr val="dk1"/>
                          </a:solidFill>
                          <a:latin typeface="宋体" panose="02010600030101010101" pitchFamily="2" charset="-122"/>
                          <a:ea typeface="宋体" panose="02010600030101010101" pitchFamily="2" charset="-122"/>
                          <a:cs typeface="宋体" panose="02010600030101010101" pitchFamily="2" charset="-122"/>
                        </a:rPr>
                        <a:t>主流思想</a:t>
                      </a:r>
                    </a:p>
                  </a:txBody>
                  <a:tcPr marL="0" marR="0" marT="0" marB="1">
                    <a:solidFill>
                      <a:schemeClr val="accent6">
                        <a:lumMod val="60000"/>
                        <a:lumOff val="40000"/>
                      </a:schemeClr>
                    </a:solidFill>
                  </a:tcPr>
                </a:tc>
                <a:tc>
                  <a:txBody>
                    <a:bodyPr/>
                    <a:lstStyle/>
                    <a:p>
                      <a:pPr algn="ctr">
                        <a:lnSpc>
                          <a:spcPct val="140000"/>
                        </a:lnSpc>
                        <a:buNone/>
                      </a:pPr>
                      <a:r>
                        <a:rPr lang="zh-CN" altLang="en-US" sz="1500" b="1" kern="1200" dirty="0">
                          <a:solidFill>
                            <a:schemeClr val="dk1"/>
                          </a:solidFill>
                          <a:latin typeface="宋体" panose="02010600030101010101" pitchFamily="2" charset="-122"/>
                          <a:ea typeface="宋体" panose="02010600030101010101" pitchFamily="2" charset="-122"/>
                          <a:cs typeface="宋体" panose="02010600030101010101" pitchFamily="2" charset="-122"/>
                        </a:rPr>
                        <a:t>唯物史观</a:t>
                      </a:r>
                    </a:p>
                  </a:txBody>
                  <a:tcPr marL="0" marR="0" marT="0" marB="1">
                    <a:solidFill>
                      <a:schemeClr val="accent6">
                        <a:lumMod val="60000"/>
                        <a:lumOff val="40000"/>
                      </a:schemeClr>
                    </a:solidFill>
                  </a:tcPr>
                </a:tc>
                <a:extLst>
                  <a:ext uri="{0D108BD9-81ED-4DB2-BD59-A6C34878D82A}">
                    <a16:rowId xmlns:a16="http://schemas.microsoft.com/office/drawing/2014/main" val="3495992112"/>
                  </a:ext>
                </a:extLst>
              </a:tr>
            </a:tbl>
          </a:graphicData>
        </a:graphic>
      </p:graphicFrame>
    </p:spTree>
    <p:extLst>
      <p:ext uri="{BB962C8B-B14F-4D97-AF65-F5344CB8AC3E}">
        <p14:creationId xmlns:p14="http://schemas.microsoft.com/office/powerpoint/2010/main" val="9122734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右箭头 10"/>
          <p:cNvSpPr/>
          <p:nvPr/>
        </p:nvSpPr>
        <p:spPr>
          <a:xfrm rot="10800000">
            <a:off x="5744597" y="4839894"/>
            <a:ext cx="1603884" cy="78462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noProof="1">
              <a:solidFill>
                <a:schemeClr val="tx1"/>
              </a:solidFill>
            </a:endParaRPr>
          </a:p>
        </p:txBody>
      </p:sp>
      <p:graphicFrame>
        <p:nvGraphicFramePr>
          <p:cNvPr id="7" name="表格 6"/>
          <p:cNvGraphicFramePr/>
          <p:nvPr>
            <p:extLst/>
          </p:nvPr>
        </p:nvGraphicFramePr>
        <p:xfrm>
          <a:off x="672939" y="1586197"/>
          <a:ext cx="3685699" cy="2517903"/>
        </p:xfrm>
        <a:graphic>
          <a:graphicData uri="http://schemas.openxmlformats.org/drawingml/2006/table">
            <a:tbl>
              <a:tblPr firstRow="1" bandRow="1">
                <a:tableStyleId>{5C22544A-7EE6-4342-B048-85BDC9FD1C3A}</a:tableStyleId>
              </a:tblPr>
              <a:tblGrid>
                <a:gridCol w="1798320">
                  <a:extLst>
                    <a:ext uri="{9D8B030D-6E8A-4147-A177-3AD203B41FA5}">
                      <a16:colId xmlns:a16="http://schemas.microsoft.com/office/drawing/2014/main" val="20000"/>
                    </a:ext>
                  </a:extLst>
                </a:gridCol>
                <a:gridCol w="1887379">
                  <a:extLst>
                    <a:ext uri="{9D8B030D-6E8A-4147-A177-3AD203B41FA5}">
                      <a16:colId xmlns:a16="http://schemas.microsoft.com/office/drawing/2014/main" val="20001"/>
                    </a:ext>
                  </a:extLst>
                </a:gridCol>
              </a:tblGrid>
              <a:tr h="342900">
                <a:tc>
                  <a:txBody>
                    <a:bodyPr/>
                    <a:lstStyle/>
                    <a:p>
                      <a:pPr algn="ctr">
                        <a:buNone/>
                      </a:pPr>
                      <a:r>
                        <a:rPr lang="zh-CN" altLang="en-US" sz="1800"/>
                        <a:t>划分标准</a:t>
                      </a:r>
                    </a:p>
                  </a:txBody>
                  <a:tcPr marL="68580" marR="68580" marT="34290" marB="34290"/>
                </a:tc>
                <a:tc>
                  <a:txBody>
                    <a:bodyPr/>
                    <a:lstStyle/>
                    <a:p>
                      <a:pPr algn="ctr">
                        <a:buNone/>
                      </a:pPr>
                      <a:r>
                        <a:rPr lang="zh-CN" altLang="en-US" sz="1800" dirty="0"/>
                        <a:t>试题类型</a:t>
                      </a:r>
                    </a:p>
                  </a:txBody>
                  <a:tcPr marL="68580" marR="68580" marT="34290" marB="34290"/>
                </a:tc>
                <a:extLst>
                  <a:ext uri="{0D108BD9-81ED-4DB2-BD59-A6C34878D82A}">
                    <a16:rowId xmlns:a16="http://schemas.microsoft.com/office/drawing/2014/main" val="10000"/>
                  </a:ext>
                </a:extLst>
              </a:tr>
              <a:tr h="782479">
                <a:tc>
                  <a:txBody>
                    <a:bodyPr/>
                    <a:lstStyle/>
                    <a:p>
                      <a:pPr>
                        <a:lnSpc>
                          <a:spcPts val="5000"/>
                        </a:lnSpc>
                        <a:buNone/>
                      </a:pPr>
                      <a:r>
                        <a:rPr lang="zh-CN" altLang="en-US" sz="2100" dirty="0"/>
                        <a:t>问题</a:t>
                      </a:r>
                      <a:r>
                        <a:rPr lang="zh-CN" altLang="en-US" sz="2100" dirty="0">
                          <a:sym typeface="+mn-ea"/>
                        </a:rPr>
                        <a:t>设问</a:t>
                      </a:r>
                      <a:r>
                        <a:rPr lang="zh-CN" altLang="en-US" sz="2100" dirty="0"/>
                        <a:t>角度</a:t>
                      </a:r>
                    </a:p>
                  </a:txBody>
                  <a:tcPr marL="68580" marR="68580" marT="34290" marB="34290"/>
                </a:tc>
                <a:tc>
                  <a:txBody>
                    <a:bodyPr/>
                    <a:lstStyle/>
                    <a:p>
                      <a:pPr>
                        <a:buNone/>
                      </a:pPr>
                      <a:r>
                        <a:rPr lang="zh-CN" altLang="en-US" sz="1500" dirty="0"/>
                        <a:t>信息类</a:t>
                      </a:r>
                    </a:p>
                    <a:p>
                      <a:pPr>
                        <a:buNone/>
                      </a:pPr>
                      <a:r>
                        <a:rPr lang="zh-CN" altLang="en-US" sz="1500" dirty="0"/>
                        <a:t>观点类</a:t>
                      </a:r>
                    </a:p>
                    <a:p>
                      <a:pPr>
                        <a:buNone/>
                      </a:pPr>
                      <a:r>
                        <a:rPr lang="zh-CN" altLang="en-US" sz="1500" dirty="0"/>
                        <a:t>论文类</a:t>
                      </a:r>
                    </a:p>
                  </a:txBody>
                  <a:tcPr marL="68580" marR="68580" marT="34290" marB="34290"/>
                </a:tc>
                <a:extLst>
                  <a:ext uri="{0D108BD9-81ED-4DB2-BD59-A6C34878D82A}">
                    <a16:rowId xmlns:a16="http://schemas.microsoft.com/office/drawing/2014/main" val="10001"/>
                  </a:ext>
                </a:extLst>
              </a:tr>
              <a:tr h="782479">
                <a:tc>
                  <a:txBody>
                    <a:bodyPr/>
                    <a:lstStyle/>
                    <a:p>
                      <a:pPr>
                        <a:lnSpc>
                          <a:spcPts val="5000"/>
                        </a:lnSpc>
                        <a:buNone/>
                      </a:pPr>
                      <a:r>
                        <a:rPr lang="zh-CN" altLang="en-US" sz="2100" dirty="0">
                          <a:sym typeface="+mn-ea"/>
                        </a:rPr>
                        <a:t>材料呈现角度</a:t>
                      </a:r>
                    </a:p>
                  </a:txBody>
                  <a:tcPr marL="68580" marR="68580" marT="34290" marB="34290"/>
                </a:tc>
                <a:tc>
                  <a:txBody>
                    <a:bodyPr/>
                    <a:lstStyle/>
                    <a:p>
                      <a:pPr>
                        <a:buNone/>
                      </a:pPr>
                      <a:r>
                        <a:rPr lang="zh-CN" altLang="en-US" sz="1500" dirty="0"/>
                        <a:t>文字类</a:t>
                      </a:r>
                    </a:p>
                    <a:p>
                      <a:pPr>
                        <a:buNone/>
                      </a:pPr>
                      <a:r>
                        <a:rPr lang="zh-CN" altLang="en-US" sz="1500" dirty="0"/>
                        <a:t>特色文字类</a:t>
                      </a:r>
                    </a:p>
                    <a:p>
                      <a:pPr>
                        <a:buNone/>
                      </a:pPr>
                      <a:r>
                        <a:rPr lang="zh-CN" altLang="en-US" sz="1500" dirty="0"/>
                        <a:t>图片类</a:t>
                      </a:r>
                    </a:p>
                  </a:txBody>
                  <a:tcPr marL="68580" marR="68580" marT="34290" marB="34290"/>
                </a:tc>
                <a:extLst>
                  <a:ext uri="{0D108BD9-81ED-4DB2-BD59-A6C34878D82A}">
                    <a16:rowId xmlns:a16="http://schemas.microsoft.com/office/drawing/2014/main" val="10002"/>
                  </a:ext>
                </a:extLst>
              </a:tr>
              <a:tr h="547688">
                <a:tc>
                  <a:txBody>
                    <a:bodyPr/>
                    <a:lstStyle/>
                    <a:p>
                      <a:pPr>
                        <a:lnSpc>
                          <a:spcPts val="5000"/>
                        </a:lnSpc>
                        <a:buNone/>
                      </a:pPr>
                      <a:r>
                        <a:rPr lang="zh-CN" altLang="en-US" sz="2100" dirty="0"/>
                        <a:t>限定范围类</a:t>
                      </a:r>
                    </a:p>
                  </a:txBody>
                  <a:tcPr marL="68580" marR="68580" marT="34290" marB="34290"/>
                </a:tc>
                <a:tc>
                  <a:txBody>
                    <a:bodyPr/>
                    <a:lstStyle/>
                    <a:p>
                      <a:pPr>
                        <a:buNone/>
                      </a:pPr>
                      <a:r>
                        <a:rPr lang="zh-CN" altLang="en-US" sz="1500" dirty="0"/>
                        <a:t>明确限定类</a:t>
                      </a:r>
                    </a:p>
                    <a:p>
                      <a:pPr>
                        <a:buNone/>
                      </a:pPr>
                      <a:r>
                        <a:rPr lang="zh-CN" altLang="en-US" sz="1500" dirty="0"/>
                        <a:t>无限定</a:t>
                      </a:r>
                      <a:r>
                        <a:rPr lang="en-US" altLang="zh-CN" sz="1500" dirty="0"/>
                        <a:t>/</a:t>
                      </a:r>
                      <a:r>
                        <a:rPr lang="zh-CN" altLang="en-US" sz="1500" dirty="0"/>
                        <a:t>自拟类</a:t>
                      </a:r>
                    </a:p>
                  </a:txBody>
                  <a:tcPr marL="68580" marR="68580" marT="34290" marB="34290"/>
                </a:tc>
                <a:extLst>
                  <a:ext uri="{0D108BD9-81ED-4DB2-BD59-A6C34878D82A}">
                    <a16:rowId xmlns:a16="http://schemas.microsoft.com/office/drawing/2014/main" val="10003"/>
                  </a:ext>
                </a:extLst>
              </a:tr>
            </a:tbl>
          </a:graphicData>
        </a:graphic>
      </p:graphicFrame>
      <p:sp>
        <p:nvSpPr>
          <p:cNvPr id="8" name="右箭头 7"/>
          <p:cNvSpPr/>
          <p:nvPr/>
        </p:nvSpPr>
        <p:spPr>
          <a:xfrm>
            <a:off x="4650445" y="2428874"/>
            <a:ext cx="891779" cy="371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noProof="1"/>
          </a:p>
        </p:txBody>
      </p:sp>
      <p:graphicFrame>
        <p:nvGraphicFramePr>
          <p:cNvPr id="9" name="表格 8"/>
          <p:cNvGraphicFramePr/>
          <p:nvPr>
            <p:extLst/>
          </p:nvPr>
        </p:nvGraphicFramePr>
        <p:xfrm>
          <a:off x="6279642" y="888851"/>
          <a:ext cx="1816353" cy="3926205"/>
        </p:xfrm>
        <a:graphic>
          <a:graphicData uri="http://schemas.openxmlformats.org/drawingml/2006/table">
            <a:tbl>
              <a:tblPr firstRow="1" bandRow="1">
                <a:tableStyleId>{5C22544A-7EE6-4342-B048-85BDC9FD1C3A}</a:tableStyleId>
              </a:tblPr>
              <a:tblGrid>
                <a:gridCol w="1816353">
                  <a:extLst>
                    <a:ext uri="{9D8B030D-6E8A-4147-A177-3AD203B41FA5}">
                      <a16:colId xmlns:a16="http://schemas.microsoft.com/office/drawing/2014/main" val="20000"/>
                    </a:ext>
                  </a:extLst>
                </a:gridCol>
              </a:tblGrid>
              <a:tr h="497205">
                <a:tc>
                  <a:txBody>
                    <a:bodyPr/>
                    <a:lstStyle/>
                    <a:p>
                      <a:pPr algn="ctr">
                        <a:buNone/>
                      </a:pPr>
                      <a:r>
                        <a:rPr lang="zh-CN" altLang="en-US" sz="2700" dirty="0"/>
                        <a:t>试题类型</a:t>
                      </a:r>
                    </a:p>
                  </a:txBody>
                  <a:tcPr marL="68580" marR="68580" marT="34290" marB="34290"/>
                </a:tc>
                <a:extLst>
                  <a:ext uri="{0D108BD9-81ED-4DB2-BD59-A6C34878D82A}">
                    <a16:rowId xmlns:a16="http://schemas.microsoft.com/office/drawing/2014/main" val="10000"/>
                  </a:ext>
                </a:extLst>
              </a:tr>
              <a:tr h="342900">
                <a:tc>
                  <a:txBody>
                    <a:bodyPr/>
                    <a:lstStyle/>
                    <a:p>
                      <a:pPr algn="ctr">
                        <a:buNone/>
                      </a:pPr>
                      <a:r>
                        <a:rPr lang="zh-CN" altLang="en-US" sz="1800" dirty="0"/>
                        <a:t>观点评析类</a:t>
                      </a:r>
                    </a:p>
                  </a:txBody>
                  <a:tcPr marL="68580" marR="68580" marT="34290" marB="34290"/>
                </a:tc>
                <a:extLst>
                  <a:ext uri="{0D108BD9-81ED-4DB2-BD59-A6C34878D82A}">
                    <a16:rowId xmlns:a16="http://schemas.microsoft.com/office/drawing/2014/main" val="10001"/>
                  </a:ext>
                </a:extLst>
              </a:tr>
              <a:tr h="342900">
                <a:tc>
                  <a:txBody>
                    <a:bodyPr/>
                    <a:lstStyle/>
                    <a:p>
                      <a:pPr algn="ctr">
                        <a:buNone/>
                      </a:pPr>
                      <a:r>
                        <a:rPr lang="zh-CN" altLang="en-US" sz="1800" dirty="0"/>
                        <a:t>自拟论题类</a:t>
                      </a:r>
                    </a:p>
                  </a:txBody>
                  <a:tcPr marL="68580" marR="68580" marT="34290" marB="34290"/>
                </a:tc>
                <a:extLst>
                  <a:ext uri="{0D108BD9-81ED-4DB2-BD59-A6C34878D82A}">
                    <a16:rowId xmlns:a16="http://schemas.microsoft.com/office/drawing/2014/main" val="10002"/>
                  </a:ext>
                </a:extLst>
              </a:tr>
              <a:tr h="342900">
                <a:tc>
                  <a:txBody>
                    <a:bodyPr/>
                    <a:lstStyle/>
                    <a:p>
                      <a:pPr algn="ctr">
                        <a:buNone/>
                      </a:pPr>
                      <a:r>
                        <a:rPr lang="zh-CN" altLang="en-US" sz="1800"/>
                        <a:t>信息提取类</a:t>
                      </a:r>
                    </a:p>
                  </a:txBody>
                  <a:tcPr marL="68580" marR="68580" marT="34290" marB="34290"/>
                </a:tc>
                <a:extLst>
                  <a:ext uri="{0D108BD9-81ED-4DB2-BD59-A6C34878D82A}">
                    <a16:rowId xmlns:a16="http://schemas.microsoft.com/office/drawing/2014/main" val="10003"/>
                  </a:ext>
                </a:extLst>
              </a:tr>
              <a:tr h="342900">
                <a:tc>
                  <a:txBody>
                    <a:bodyPr/>
                    <a:lstStyle/>
                    <a:p>
                      <a:pPr algn="ctr">
                        <a:buNone/>
                      </a:pPr>
                      <a:r>
                        <a:rPr lang="zh-CN" altLang="en-US" sz="1800">
                          <a:sym typeface="+mn-ea"/>
                        </a:rPr>
                        <a:t>文字比较类</a:t>
                      </a:r>
                    </a:p>
                  </a:txBody>
                  <a:tcPr marL="68580" marR="68580" marT="34290" marB="34290"/>
                </a:tc>
                <a:extLst>
                  <a:ext uri="{0D108BD9-81ED-4DB2-BD59-A6C34878D82A}">
                    <a16:rowId xmlns:a16="http://schemas.microsoft.com/office/drawing/2014/main" val="10004"/>
                  </a:ext>
                </a:extLst>
              </a:tr>
              <a:tr h="342900">
                <a:tc>
                  <a:txBody>
                    <a:bodyPr/>
                    <a:lstStyle/>
                    <a:p>
                      <a:pPr algn="ctr">
                        <a:buNone/>
                      </a:pPr>
                      <a:r>
                        <a:rPr lang="zh-CN" altLang="en-US" sz="1800"/>
                        <a:t>修改建议类</a:t>
                      </a:r>
                    </a:p>
                  </a:txBody>
                  <a:tcPr marL="68580" marR="68580" marT="34290" marB="34290"/>
                </a:tc>
                <a:extLst>
                  <a:ext uri="{0D108BD9-81ED-4DB2-BD59-A6C34878D82A}">
                    <a16:rowId xmlns:a16="http://schemas.microsoft.com/office/drawing/2014/main" val="10005"/>
                  </a:ext>
                </a:extLst>
              </a:tr>
              <a:tr h="342900">
                <a:tc>
                  <a:txBody>
                    <a:bodyPr/>
                    <a:lstStyle/>
                    <a:p>
                      <a:pPr algn="ctr">
                        <a:buNone/>
                      </a:pPr>
                      <a:r>
                        <a:rPr lang="zh-CN" altLang="en-US" sz="1800"/>
                        <a:t>图文结合类</a:t>
                      </a:r>
                    </a:p>
                  </a:txBody>
                  <a:tcPr marL="68580" marR="68580" marT="34290" marB="34290"/>
                </a:tc>
                <a:extLst>
                  <a:ext uri="{0D108BD9-81ED-4DB2-BD59-A6C34878D82A}">
                    <a16:rowId xmlns:a16="http://schemas.microsoft.com/office/drawing/2014/main" val="10006"/>
                  </a:ext>
                </a:extLst>
              </a:tr>
              <a:tr h="342900">
                <a:tc>
                  <a:txBody>
                    <a:bodyPr/>
                    <a:lstStyle/>
                    <a:p>
                      <a:pPr algn="ctr">
                        <a:buNone/>
                      </a:pPr>
                      <a:r>
                        <a:rPr lang="zh-CN" altLang="en-US" sz="1800"/>
                        <a:t>地图比较类</a:t>
                      </a:r>
                    </a:p>
                  </a:txBody>
                  <a:tcPr marL="68580" marR="68580" marT="34290" marB="34290"/>
                </a:tc>
                <a:extLst>
                  <a:ext uri="{0D108BD9-81ED-4DB2-BD59-A6C34878D82A}">
                    <a16:rowId xmlns:a16="http://schemas.microsoft.com/office/drawing/2014/main" val="10007"/>
                  </a:ext>
                </a:extLst>
              </a:tr>
              <a:tr h="342900">
                <a:tc>
                  <a:txBody>
                    <a:bodyPr/>
                    <a:lstStyle/>
                    <a:p>
                      <a:pPr algn="ctr">
                        <a:buNone/>
                      </a:pPr>
                      <a:r>
                        <a:rPr lang="zh-CN" altLang="en-US" sz="1800"/>
                        <a:t>建筑布局类</a:t>
                      </a:r>
                    </a:p>
                  </a:txBody>
                  <a:tcPr marL="68580" marR="68580" marT="34290" marB="34290"/>
                </a:tc>
                <a:extLst>
                  <a:ext uri="{0D108BD9-81ED-4DB2-BD59-A6C34878D82A}">
                    <a16:rowId xmlns:a16="http://schemas.microsoft.com/office/drawing/2014/main" val="10008"/>
                  </a:ext>
                </a:extLst>
              </a:tr>
              <a:tr h="342900">
                <a:tc>
                  <a:txBody>
                    <a:bodyPr/>
                    <a:lstStyle/>
                    <a:p>
                      <a:pPr algn="ctr">
                        <a:buNone/>
                      </a:pPr>
                      <a:r>
                        <a:rPr lang="zh-CN" altLang="en-US" sz="1800"/>
                        <a:t>关系探讨类</a:t>
                      </a:r>
                    </a:p>
                  </a:txBody>
                  <a:tcPr marL="68580" marR="68580" marT="34290" marB="34290"/>
                </a:tc>
                <a:extLst>
                  <a:ext uri="{0D108BD9-81ED-4DB2-BD59-A6C34878D82A}">
                    <a16:rowId xmlns:a16="http://schemas.microsoft.com/office/drawing/2014/main" val="10009"/>
                  </a:ext>
                </a:extLst>
              </a:tr>
              <a:tr h="342900">
                <a:tc>
                  <a:txBody>
                    <a:bodyPr/>
                    <a:lstStyle/>
                    <a:p>
                      <a:pPr algn="ctr">
                        <a:buNone/>
                      </a:pPr>
                      <a:r>
                        <a:rPr lang="zh-CN" altLang="en-US" sz="1800" dirty="0"/>
                        <a:t>图表信息类</a:t>
                      </a:r>
                    </a:p>
                  </a:txBody>
                  <a:tcPr marL="68580" marR="68580" marT="34290" marB="34290"/>
                </a:tc>
                <a:extLst>
                  <a:ext uri="{0D108BD9-81ED-4DB2-BD59-A6C34878D82A}">
                    <a16:rowId xmlns:a16="http://schemas.microsoft.com/office/drawing/2014/main" val="10010"/>
                  </a:ext>
                </a:extLst>
              </a:tr>
            </a:tbl>
          </a:graphicData>
        </a:graphic>
      </p:graphicFrame>
      <p:graphicFrame>
        <p:nvGraphicFramePr>
          <p:cNvPr id="12" name="表格 11"/>
          <p:cNvGraphicFramePr/>
          <p:nvPr>
            <p:extLst/>
          </p:nvPr>
        </p:nvGraphicFramePr>
        <p:xfrm>
          <a:off x="116541" y="4172258"/>
          <a:ext cx="5513500" cy="1357314"/>
        </p:xfrm>
        <a:graphic>
          <a:graphicData uri="http://schemas.openxmlformats.org/drawingml/2006/table">
            <a:tbl>
              <a:tblPr firstRow="1" bandRow="1">
                <a:tableStyleId>{5C22544A-7EE6-4342-B048-85BDC9FD1C3A}</a:tableStyleId>
              </a:tblPr>
              <a:tblGrid>
                <a:gridCol w="5513500">
                  <a:extLst>
                    <a:ext uri="{9D8B030D-6E8A-4147-A177-3AD203B41FA5}">
                      <a16:colId xmlns:a16="http://schemas.microsoft.com/office/drawing/2014/main" val="20000"/>
                    </a:ext>
                  </a:extLst>
                </a:gridCol>
              </a:tblGrid>
              <a:tr h="452438">
                <a:tc>
                  <a:txBody>
                    <a:bodyPr/>
                    <a:lstStyle/>
                    <a:p>
                      <a:pPr algn="ctr">
                        <a:buNone/>
                      </a:pPr>
                      <a:r>
                        <a:rPr lang="zh-CN" altLang="en-US" sz="2100" dirty="0"/>
                        <a:t>试题类型</a:t>
                      </a:r>
                    </a:p>
                  </a:txBody>
                  <a:tcPr marL="68580" marR="68580" marT="34290" marB="34290"/>
                </a:tc>
                <a:extLst>
                  <a:ext uri="{0D108BD9-81ED-4DB2-BD59-A6C34878D82A}">
                    <a16:rowId xmlns:a16="http://schemas.microsoft.com/office/drawing/2014/main" val="10000"/>
                  </a:ext>
                </a:extLst>
              </a:tr>
              <a:tr h="452438">
                <a:tc>
                  <a:txBody>
                    <a:bodyPr/>
                    <a:lstStyle/>
                    <a:p>
                      <a:pPr>
                        <a:buNone/>
                      </a:pPr>
                      <a:r>
                        <a:rPr lang="zh-CN" altLang="en-US" sz="1500" dirty="0">
                          <a:solidFill>
                            <a:schemeClr val="tx1"/>
                          </a:solidFill>
                        </a:rPr>
                        <a:t>材料观点相对固定，考生态度开放（可赞成、反对、修改均可）</a:t>
                      </a:r>
                      <a:endParaRPr lang="en-US" altLang="zh-CN" sz="1500" dirty="0">
                        <a:solidFill>
                          <a:schemeClr val="tx1"/>
                        </a:solidFill>
                      </a:endParaRPr>
                    </a:p>
                  </a:txBody>
                  <a:tcPr marL="68580" marR="68580" marT="34290" marB="34290"/>
                </a:tc>
                <a:extLst>
                  <a:ext uri="{0D108BD9-81ED-4DB2-BD59-A6C34878D82A}">
                    <a16:rowId xmlns:a16="http://schemas.microsoft.com/office/drawing/2014/main" val="10001"/>
                  </a:ext>
                </a:extLst>
              </a:tr>
              <a:tr h="452438">
                <a:tc>
                  <a:txBody>
                    <a:bodyPr/>
                    <a:lstStyle/>
                    <a:p>
                      <a:pPr>
                        <a:buNone/>
                      </a:pPr>
                      <a:r>
                        <a:rPr lang="zh-CN" altLang="en-US" sz="1500" dirty="0"/>
                        <a:t>仅提供史料，考生须创造性提出观点或信息，并加以论证或说明</a:t>
                      </a:r>
                    </a:p>
                  </a:txBody>
                  <a:tcPr marL="68580" marR="68580"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9591498"/>
      </p:ext>
    </p:extLst>
  </p:cSld>
  <p:clrMapOvr>
    <a:masterClrMapping/>
  </p:clrMapOvr>
  <p:transition spd="slow" advTm="0">
    <p:push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2FDFCA91-666B-47D9-935D-2401516CD523}"/>
              </a:ext>
            </a:extLst>
          </p:cNvPr>
          <p:cNvSpPr>
            <a:spLocks noChangeArrowheads="1"/>
          </p:cNvSpPr>
          <p:nvPr/>
        </p:nvSpPr>
        <p:spPr bwMode="auto">
          <a:xfrm>
            <a:off x="562371" y="1413485"/>
            <a:ext cx="7775346" cy="2777683"/>
          </a:xfrm>
          <a:prstGeom prst="rect">
            <a:avLst/>
          </a:prstGeom>
          <a:solidFill>
            <a:schemeClr val="accent2">
              <a:lumMod val="20000"/>
              <a:lumOff val="80000"/>
            </a:schemeClr>
          </a:solidFill>
          <a:ln>
            <a:noFill/>
          </a:ln>
          <a:effectLst/>
          <a:extLst/>
        </p:spPr>
        <p:txBody>
          <a:bodyPr vert="horz" wrap="square" lIns="68580" tIns="34290" rIns="68580" bIns="34290" numCol="1" anchor="ctr" anchorCtr="0" compatLnSpc="1">
            <a:prstTxWarp prst="textNoShape">
              <a:avLst/>
            </a:prstTxWarp>
            <a:spAutoFit/>
          </a:bodyPr>
          <a:lstStyle/>
          <a:p>
            <a:pPr algn="r" defTabSz="685800" eaLnBrk="0" fontAlgn="base" hangingPunct="0">
              <a:spcBef>
                <a:spcPct val="0"/>
              </a:spcBef>
              <a:spcAft>
                <a:spcPct val="0"/>
              </a:spcAft>
            </a:pPr>
            <a:r>
              <a:rPr lang="zh-CN" altLang="zh-CN" sz="3200" b="1" dirty="0">
                <a:latin typeface="黑体" panose="02010609060101010101" pitchFamily="49" charset="-122"/>
                <a:ea typeface="黑体" panose="02010609060101010101" pitchFamily="49" charset="-122"/>
                <a:cs typeface="Calibri" panose="020F0502020204030204" pitchFamily="34" charset="0"/>
              </a:rPr>
              <a:t>玉溪一中</a:t>
            </a:r>
            <a:r>
              <a:rPr lang="en-US" altLang="zh-CN" sz="3200" b="1" dirty="0">
                <a:latin typeface="黑体" panose="02010609060101010101" pitchFamily="49" charset="-122"/>
                <a:ea typeface="黑体" panose="02010609060101010101" pitchFamily="49" charset="-122"/>
                <a:cs typeface="Calibri" panose="020F0502020204030204" pitchFamily="34" charset="0"/>
              </a:rPr>
              <a:t>2019</a:t>
            </a:r>
            <a:r>
              <a:rPr lang="zh-CN" altLang="en-US" sz="3200" b="1" dirty="0">
                <a:latin typeface="黑体" panose="02010609060101010101" pitchFamily="49" charset="-122"/>
                <a:ea typeface="黑体" panose="02010609060101010101" pitchFamily="49" charset="-122"/>
                <a:cs typeface="Calibri" panose="020F0502020204030204" pitchFamily="34" charset="0"/>
              </a:rPr>
              <a:t>届高二历史学科刻意练习</a:t>
            </a:r>
            <a:endParaRPr lang="en-US" altLang="zh-CN" sz="750" dirty="0"/>
          </a:p>
          <a:p>
            <a:pPr algn="ctr" defTabSz="685800" eaLnBrk="0" fontAlgn="base" hangingPunct="0">
              <a:spcBef>
                <a:spcPct val="0"/>
              </a:spcBef>
              <a:spcAft>
                <a:spcPct val="0"/>
              </a:spcAft>
            </a:pPr>
            <a:r>
              <a:rPr lang="en-US" altLang="zh-CN" sz="2400" b="1" dirty="0">
                <a:latin typeface="+mn-ea"/>
                <a:cs typeface="Calibri" panose="020F0502020204030204" pitchFamily="34" charset="0"/>
              </a:rPr>
              <a:t>——41</a:t>
            </a:r>
            <a:r>
              <a:rPr lang="zh-CN" altLang="en-US" sz="2400" b="1" dirty="0">
                <a:latin typeface="+mn-ea"/>
                <a:cs typeface="Calibri" panose="020F0502020204030204" pitchFamily="34" charset="0"/>
              </a:rPr>
              <a:t>题专练</a:t>
            </a:r>
            <a:r>
              <a:rPr lang="en-US" altLang="zh-CN" sz="2400" b="1" dirty="0">
                <a:latin typeface="+mn-ea"/>
                <a:cs typeface="Calibri" panose="020F0502020204030204" pitchFamily="34" charset="0"/>
              </a:rPr>
              <a:t>1</a:t>
            </a:r>
            <a:r>
              <a:rPr lang="zh-CN" altLang="en-US" sz="2400" b="1" dirty="0">
                <a:solidFill>
                  <a:srgbClr val="FF0000"/>
                </a:solidFill>
                <a:latin typeface="+mn-ea"/>
                <a:cs typeface="Calibri" panose="020F0502020204030204" pitchFamily="34" charset="0"/>
              </a:rPr>
              <a:t>（文字类）</a:t>
            </a:r>
            <a:r>
              <a:rPr lang="en-US" altLang="zh-CN" sz="2400" dirty="0">
                <a:latin typeface="+mn-ea"/>
                <a:cs typeface="Calibri" panose="020F0502020204030204" pitchFamily="34" charset="0"/>
              </a:rPr>
              <a:t>(2018/5/8)</a:t>
            </a:r>
            <a:r>
              <a:rPr lang="en-US" altLang="zh-CN" sz="2400" b="1" kern="100" dirty="0">
                <a:latin typeface="+mn-ea"/>
                <a:cs typeface="Times New Roman" panose="02020603050405020304" pitchFamily="18" charset="0"/>
              </a:rPr>
              <a:t> </a:t>
            </a:r>
          </a:p>
          <a:p>
            <a:pPr algn="ctr" defTabSz="685800" eaLnBrk="0" fontAlgn="base" hangingPunct="0">
              <a:spcBef>
                <a:spcPct val="0"/>
              </a:spcBef>
              <a:spcAft>
                <a:spcPct val="0"/>
              </a:spcAft>
            </a:pPr>
            <a:r>
              <a:rPr lang="en-US" altLang="zh-CN" sz="2400" b="1" dirty="0">
                <a:latin typeface="+mn-ea"/>
                <a:cs typeface="Calibri" panose="020F0502020204030204" pitchFamily="34" charset="0"/>
              </a:rPr>
              <a:t>——41</a:t>
            </a:r>
            <a:r>
              <a:rPr lang="zh-CN" altLang="zh-CN" sz="2400" b="1" dirty="0">
                <a:latin typeface="+mn-ea"/>
                <a:cs typeface="Calibri" panose="020F0502020204030204" pitchFamily="34" charset="0"/>
              </a:rPr>
              <a:t>题专练</a:t>
            </a:r>
            <a:r>
              <a:rPr lang="en-US" altLang="zh-CN" sz="2400" b="1" dirty="0">
                <a:latin typeface="+mn-ea"/>
                <a:cs typeface="Calibri" panose="020F0502020204030204" pitchFamily="34" charset="0"/>
              </a:rPr>
              <a:t>2</a:t>
            </a:r>
            <a:r>
              <a:rPr lang="zh-CN" altLang="zh-CN" sz="2400" b="1" dirty="0">
                <a:solidFill>
                  <a:srgbClr val="FF0000"/>
                </a:solidFill>
                <a:latin typeface="+mn-ea"/>
                <a:cs typeface="Calibri" panose="020F0502020204030204" pitchFamily="34" charset="0"/>
              </a:rPr>
              <a:t>（图文类）</a:t>
            </a:r>
            <a:r>
              <a:rPr lang="en-US" altLang="zh-CN" sz="2400" b="1" dirty="0">
                <a:latin typeface="+mn-ea"/>
                <a:cs typeface="Calibri" panose="020F0502020204030204" pitchFamily="34" charset="0"/>
              </a:rPr>
              <a:t>(2018/5/15) </a:t>
            </a:r>
          </a:p>
          <a:p>
            <a:pPr algn="ctr" defTabSz="685800" eaLnBrk="0" fontAlgn="base" hangingPunct="0">
              <a:spcBef>
                <a:spcPct val="0"/>
              </a:spcBef>
              <a:spcAft>
                <a:spcPct val="0"/>
              </a:spcAft>
            </a:pPr>
            <a:r>
              <a:rPr lang="en-US" altLang="zh-CN" sz="2400" b="1" dirty="0">
                <a:latin typeface="+mn-ea"/>
                <a:cs typeface="Calibri" panose="020F0502020204030204" pitchFamily="34" charset="0"/>
              </a:rPr>
              <a:t>——41</a:t>
            </a:r>
            <a:r>
              <a:rPr lang="zh-CN" altLang="zh-CN" sz="2400" b="1" dirty="0">
                <a:latin typeface="+mn-ea"/>
                <a:cs typeface="Calibri" panose="020F0502020204030204" pitchFamily="34" charset="0"/>
              </a:rPr>
              <a:t>题专练</a:t>
            </a:r>
            <a:r>
              <a:rPr lang="en-US" altLang="zh-CN" sz="2400" b="1" dirty="0">
                <a:latin typeface="+mn-ea"/>
                <a:cs typeface="Calibri" panose="020F0502020204030204" pitchFamily="34" charset="0"/>
              </a:rPr>
              <a:t>3</a:t>
            </a:r>
            <a:r>
              <a:rPr lang="zh-CN" altLang="zh-CN" sz="2400" b="1" dirty="0">
                <a:solidFill>
                  <a:srgbClr val="FF0000"/>
                </a:solidFill>
                <a:latin typeface="+mn-ea"/>
                <a:cs typeface="Calibri" panose="020F0502020204030204" pitchFamily="34" charset="0"/>
              </a:rPr>
              <a:t>（</a:t>
            </a:r>
            <a:r>
              <a:rPr lang="zh-CN" altLang="en-US" sz="2400" b="1" dirty="0">
                <a:solidFill>
                  <a:srgbClr val="FF0000"/>
                </a:solidFill>
                <a:latin typeface="+mn-ea"/>
                <a:cs typeface="Calibri" panose="020F0502020204030204" pitchFamily="34" charset="0"/>
              </a:rPr>
              <a:t>表格类</a:t>
            </a:r>
            <a:r>
              <a:rPr lang="zh-CN" altLang="zh-CN" sz="2400" b="1" dirty="0">
                <a:solidFill>
                  <a:srgbClr val="FF0000"/>
                </a:solidFill>
                <a:latin typeface="+mn-ea"/>
                <a:cs typeface="Calibri" panose="020F0502020204030204" pitchFamily="34" charset="0"/>
              </a:rPr>
              <a:t>）</a:t>
            </a:r>
            <a:r>
              <a:rPr lang="en-US" altLang="zh-CN" sz="2400" b="1" dirty="0">
                <a:latin typeface="+mn-ea"/>
                <a:cs typeface="Calibri" panose="020F0502020204030204" pitchFamily="34" charset="0"/>
              </a:rPr>
              <a:t>(2018/5/22)</a:t>
            </a:r>
          </a:p>
          <a:p>
            <a:pPr algn="ctr" defTabSz="685800" eaLnBrk="0" fontAlgn="base" hangingPunct="0">
              <a:spcBef>
                <a:spcPct val="0"/>
              </a:spcBef>
              <a:spcAft>
                <a:spcPct val="0"/>
              </a:spcAft>
            </a:pPr>
            <a:r>
              <a:rPr lang="en-US" altLang="zh-CN" sz="2400" b="1" dirty="0">
                <a:latin typeface="+mn-ea"/>
                <a:cs typeface="Calibri" panose="020F0502020204030204" pitchFamily="34" charset="0"/>
              </a:rPr>
              <a:t>——41</a:t>
            </a:r>
            <a:r>
              <a:rPr lang="zh-CN" altLang="zh-CN" sz="2400" b="1" dirty="0">
                <a:latin typeface="+mn-ea"/>
                <a:cs typeface="Calibri" panose="020F0502020204030204" pitchFamily="34" charset="0"/>
              </a:rPr>
              <a:t>题专练</a:t>
            </a:r>
            <a:r>
              <a:rPr lang="en-US" altLang="zh-CN" sz="2400" b="1" dirty="0">
                <a:latin typeface="+mn-ea"/>
                <a:cs typeface="Calibri" panose="020F0502020204030204" pitchFamily="34" charset="0"/>
              </a:rPr>
              <a:t>4</a:t>
            </a:r>
            <a:r>
              <a:rPr lang="zh-CN" altLang="zh-CN" sz="2400" b="1" dirty="0">
                <a:solidFill>
                  <a:srgbClr val="FF0000"/>
                </a:solidFill>
                <a:latin typeface="+mn-ea"/>
                <a:cs typeface="Calibri" panose="020F0502020204030204" pitchFamily="34" charset="0"/>
              </a:rPr>
              <a:t>（书目、公式类）</a:t>
            </a:r>
            <a:r>
              <a:rPr lang="zh-CN" altLang="zh-CN" sz="2400" b="1" dirty="0">
                <a:latin typeface="+mn-ea"/>
                <a:cs typeface="Calibri" panose="020F0502020204030204" pitchFamily="34" charset="0"/>
              </a:rPr>
              <a:t> </a:t>
            </a:r>
            <a:r>
              <a:rPr lang="en-US" altLang="zh-CN" sz="2400" b="1" dirty="0">
                <a:latin typeface="+mn-ea"/>
                <a:cs typeface="Calibri" panose="020F0502020204030204" pitchFamily="34" charset="0"/>
              </a:rPr>
              <a:t>(2018/5/29)</a:t>
            </a:r>
          </a:p>
          <a:p>
            <a:pPr algn="ctr" defTabSz="685800" eaLnBrk="0" fontAlgn="base" hangingPunct="0">
              <a:spcBef>
                <a:spcPct val="0"/>
              </a:spcBef>
              <a:spcAft>
                <a:spcPct val="0"/>
              </a:spcAft>
            </a:pPr>
            <a:r>
              <a:rPr lang="en-US" altLang="zh-CN" sz="2400" b="1" dirty="0">
                <a:latin typeface="+mn-ea"/>
                <a:cs typeface="Calibri" panose="020F0502020204030204" pitchFamily="34" charset="0"/>
              </a:rPr>
              <a:t>——41</a:t>
            </a:r>
            <a:r>
              <a:rPr lang="zh-CN" altLang="zh-CN" sz="2400" b="1" dirty="0">
                <a:latin typeface="+mn-ea"/>
                <a:cs typeface="Calibri" panose="020F0502020204030204" pitchFamily="34" charset="0"/>
              </a:rPr>
              <a:t>题专练</a:t>
            </a:r>
            <a:r>
              <a:rPr lang="en-US" altLang="zh-CN" sz="2400" b="1" dirty="0">
                <a:latin typeface="+mn-ea"/>
                <a:cs typeface="Calibri" panose="020F0502020204030204" pitchFamily="34" charset="0"/>
              </a:rPr>
              <a:t>5</a:t>
            </a:r>
            <a:r>
              <a:rPr lang="zh-CN" altLang="zh-CN" sz="2400" b="1" dirty="0">
                <a:solidFill>
                  <a:srgbClr val="FF0000"/>
                </a:solidFill>
                <a:latin typeface="+mn-ea"/>
                <a:cs typeface="Calibri" panose="020F0502020204030204" pitchFamily="34" charset="0"/>
              </a:rPr>
              <a:t>（地图、图片类） </a:t>
            </a:r>
            <a:r>
              <a:rPr lang="en-US" altLang="zh-CN" sz="2400" b="1" dirty="0">
                <a:latin typeface="+mn-ea"/>
                <a:cs typeface="Calibri" panose="020F0502020204030204" pitchFamily="34" charset="0"/>
              </a:rPr>
              <a:t>(2018/6/5)</a:t>
            </a:r>
          </a:p>
          <a:p>
            <a:pPr algn="ctr" defTabSz="685800" eaLnBrk="0" fontAlgn="base" hangingPunct="0">
              <a:spcBef>
                <a:spcPct val="0"/>
              </a:spcBef>
              <a:spcAft>
                <a:spcPct val="0"/>
              </a:spcAft>
            </a:pPr>
            <a:r>
              <a:rPr lang="zh-CN" altLang="en-US" sz="2400" b="1" dirty="0">
                <a:latin typeface="+mn-ea"/>
                <a:cs typeface="Calibri" panose="020F0502020204030204" pitchFamily="34" charset="0"/>
              </a:rPr>
              <a:t>。。。。。。。</a:t>
            </a:r>
            <a:endParaRPr lang="en-US" altLang="zh-CN" sz="2700" dirty="0">
              <a:latin typeface="Arial" panose="020B0604020202020204" pitchFamily="34" charset="0"/>
            </a:endParaRPr>
          </a:p>
        </p:txBody>
      </p:sp>
      <p:pic>
        <p:nvPicPr>
          <p:cNvPr id="3" name="图片 2">
            <a:extLst>
              <a:ext uri="{FF2B5EF4-FFF2-40B4-BE49-F238E27FC236}">
                <a16:creationId xmlns:a16="http://schemas.microsoft.com/office/drawing/2014/main" id="{06C361D9-6E61-433C-B20E-D5F3F5CC36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371" y="4563620"/>
            <a:ext cx="7775346" cy="1264365"/>
          </a:xfrm>
          <a:prstGeom prst="rect">
            <a:avLst/>
          </a:prstGeom>
        </p:spPr>
      </p:pic>
    </p:spTree>
    <p:extLst>
      <p:ext uri="{BB962C8B-B14F-4D97-AF65-F5344CB8AC3E}">
        <p14:creationId xmlns:p14="http://schemas.microsoft.com/office/powerpoint/2010/main" val="39842487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a:extLst>
              <a:ext uri="{FF2B5EF4-FFF2-40B4-BE49-F238E27FC236}">
                <a16:creationId xmlns:a16="http://schemas.microsoft.com/office/drawing/2014/main" id="{E2E3849E-F3C3-4867-8F4E-560E42A6BAD0}"/>
              </a:ext>
            </a:extLst>
          </p:cNvPr>
          <p:cNvGraphicFramePr/>
          <p:nvPr>
            <p:extLst>
              <p:ext uri="{D42A27DB-BD31-4B8C-83A1-F6EECF244321}">
                <p14:modId xmlns:p14="http://schemas.microsoft.com/office/powerpoint/2010/main" val="4262265449"/>
              </p:ext>
            </p:extLst>
          </p:nvPr>
        </p:nvGraphicFramePr>
        <p:xfrm>
          <a:off x="-329323" y="1177159"/>
          <a:ext cx="5206123" cy="4548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5">
            <a:extLst>
              <a:ext uri="{FF2B5EF4-FFF2-40B4-BE49-F238E27FC236}">
                <a16:creationId xmlns:a16="http://schemas.microsoft.com/office/drawing/2014/main" id="{71E2E609-851F-4CE5-8814-3966C4E92DDA}"/>
              </a:ext>
            </a:extLst>
          </p:cNvPr>
          <p:cNvSpPr/>
          <p:nvPr/>
        </p:nvSpPr>
        <p:spPr>
          <a:xfrm>
            <a:off x="4572000" y="2683256"/>
            <a:ext cx="2088638" cy="1643527"/>
          </a:xfrm>
          <a:prstGeom prst="rect">
            <a:avLst/>
          </a:prstGeom>
          <a:solidFill>
            <a:schemeClr val="accent1"/>
          </a:solidFill>
        </p:spPr>
        <p:txBody>
          <a:bodyPr wrap="square">
            <a:spAutoFit/>
          </a:bodyPr>
          <a:lstStyle/>
          <a:p>
            <a:pPr>
              <a:lnSpc>
                <a:spcPct val="80000"/>
              </a:lnSpc>
            </a:pPr>
            <a:r>
              <a:rPr lang="zh-CN" altLang="en-US" sz="2100" b="1" dirty="0">
                <a:solidFill>
                  <a:srgbClr val="FF0000"/>
                </a:solidFill>
                <a:latin typeface="宋体" panose="02010600030101010101" pitchFamily="2" charset="-122"/>
                <a:ea typeface="宋体" panose="02010600030101010101" pitchFamily="2" charset="-122"/>
              </a:rPr>
              <a:t>步骤四：</a:t>
            </a:r>
            <a:r>
              <a:rPr lang="zh-CN" altLang="en-US" sz="2100" b="1" dirty="0">
                <a:solidFill>
                  <a:schemeClr val="bg1"/>
                </a:solidFill>
                <a:latin typeface="宋体" panose="02010600030101010101" pitchFamily="2" charset="-122"/>
                <a:ea typeface="宋体" panose="02010600030101010101" pitchFamily="2" charset="-122"/>
              </a:rPr>
              <a:t>论证和探讨——关注事物之间相互联系的思维方式和驾驭史料、综合概括的能力。</a:t>
            </a:r>
          </a:p>
        </p:txBody>
      </p:sp>
      <p:sp>
        <p:nvSpPr>
          <p:cNvPr id="7" name="矩形 6">
            <a:extLst>
              <a:ext uri="{FF2B5EF4-FFF2-40B4-BE49-F238E27FC236}">
                <a16:creationId xmlns:a16="http://schemas.microsoft.com/office/drawing/2014/main" id="{39C45536-427C-4D13-9AA8-B701C80E9954}"/>
              </a:ext>
            </a:extLst>
          </p:cNvPr>
          <p:cNvSpPr/>
          <p:nvPr/>
        </p:nvSpPr>
        <p:spPr>
          <a:xfrm>
            <a:off x="6606681" y="2177734"/>
            <a:ext cx="2491882" cy="2654573"/>
          </a:xfrm>
          <a:prstGeom prst="rect">
            <a:avLst/>
          </a:prstGeom>
          <a:solidFill>
            <a:schemeClr val="accent1"/>
          </a:solidFill>
          <a:ln w="12700" cap="flat" cmpd="sng" algn="ctr">
            <a:solidFill>
              <a:prstClr val="white">
                <a:hueOff val="0"/>
                <a:satOff val="0"/>
                <a:lumOff val="0"/>
                <a:alphaOff val="0"/>
              </a:prstClr>
            </a:solidFill>
            <a:prstDash val="solid"/>
            <a:miter lim="800000"/>
          </a:ln>
          <a:effectLst/>
        </p:spPr>
        <p:txBody>
          <a:bodyPr spcFirstLastPara="0" vert="horz" wrap="square" lIns="13335" tIns="13335" rIns="13335" bIns="13335" numCol="1" spcCol="1270" anchor="ctr" anchorCtr="0">
            <a:noAutofit/>
          </a:bodyPr>
          <a:lstStyle/>
          <a:p>
            <a:r>
              <a:rPr lang="zh-CN" altLang="en-US" sz="2100" b="1" dirty="0">
                <a:solidFill>
                  <a:srgbClr val="FF0000"/>
                </a:solidFill>
                <a:latin typeface="宋体" panose="02010600030101010101" pitchFamily="2" charset="-122"/>
                <a:ea typeface="宋体" panose="02010600030101010101" pitchFamily="2" charset="-122"/>
              </a:rPr>
              <a:t>步骤五：</a:t>
            </a:r>
            <a:r>
              <a:rPr lang="zh-CN" altLang="en-US" sz="2100" b="1" dirty="0">
                <a:solidFill>
                  <a:schemeClr val="bg1"/>
                </a:solidFill>
                <a:latin typeface="宋体" panose="02010600030101010101" pitchFamily="2" charset="-122"/>
                <a:ea typeface="宋体" panose="02010600030101010101" pitchFamily="2" charset="-122"/>
              </a:rPr>
              <a:t>清晰呈现</a:t>
            </a:r>
            <a:r>
              <a:rPr lang="zh-CN" altLang="en-US" b="1" dirty="0">
                <a:solidFill>
                  <a:schemeClr val="bg1"/>
                </a:solidFill>
                <a:latin typeface="宋体" panose="02010600030101010101" pitchFamily="2" charset="-122"/>
                <a:ea typeface="宋体" panose="02010600030101010101" pitchFamily="2" charset="-122"/>
              </a:rPr>
              <a:t>（</a:t>
            </a:r>
            <a:r>
              <a:rPr lang="zh-CN" altLang="en-US" b="1" dirty="0">
                <a:solidFill>
                  <a:schemeClr val="bg1"/>
                </a:solidFill>
                <a:latin typeface="宋体" panose="02010600030101010101" pitchFamily="2" charset="-122"/>
                <a:ea typeface="宋体" panose="02010600030101010101" pitchFamily="2" charset="-122"/>
                <a:sym typeface="+mn-ea"/>
              </a:rPr>
              <a:t>观点</a:t>
            </a:r>
            <a:r>
              <a:rPr lang="en-US" altLang="zh-CN" b="1">
                <a:solidFill>
                  <a:schemeClr val="bg1"/>
                </a:solidFill>
                <a:latin typeface="宋体" panose="02010600030101010101" pitchFamily="2" charset="-122"/>
                <a:ea typeface="宋体" panose="02010600030101010101" pitchFamily="2" charset="-122"/>
                <a:sym typeface="+mn-ea"/>
              </a:rPr>
              <a:t>--</a:t>
            </a:r>
            <a:r>
              <a:rPr lang="zh-CN" altLang="en-US" b="1">
                <a:solidFill>
                  <a:schemeClr val="bg1"/>
                </a:solidFill>
                <a:latin typeface="宋体" panose="02010600030101010101" pitchFamily="2" charset="-122"/>
                <a:ea typeface="宋体" panose="02010600030101010101" pitchFamily="2" charset="-122"/>
                <a:sym typeface="+mn-ea"/>
              </a:rPr>
              <a:t>论证</a:t>
            </a:r>
            <a:r>
              <a:rPr lang="en-US" altLang="zh-CN" b="1">
                <a:solidFill>
                  <a:schemeClr val="bg1"/>
                </a:solidFill>
                <a:latin typeface="宋体" panose="02010600030101010101" pitchFamily="2" charset="-122"/>
                <a:ea typeface="宋体" panose="02010600030101010101" pitchFamily="2" charset="-122"/>
                <a:sym typeface="+mn-ea"/>
              </a:rPr>
              <a:t>--</a:t>
            </a:r>
            <a:r>
              <a:rPr lang="zh-CN" altLang="en-US" b="1">
                <a:solidFill>
                  <a:schemeClr val="bg1"/>
                </a:solidFill>
                <a:latin typeface="宋体" panose="02010600030101010101" pitchFamily="2" charset="-122"/>
                <a:ea typeface="宋体" panose="02010600030101010101" pitchFamily="2" charset="-122"/>
                <a:sym typeface="+mn-ea"/>
              </a:rPr>
              <a:t>总结</a:t>
            </a:r>
            <a:r>
              <a:rPr lang="zh-CN" altLang="en-US" b="1" dirty="0">
                <a:solidFill>
                  <a:schemeClr val="bg1"/>
                </a:solidFill>
                <a:latin typeface="宋体" panose="02010600030101010101" pitchFamily="2" charset="-122"/>
                <a:ea typeface="宋体" panose="02010600030101010101" pitchFamily="2" charset="-122"/>
                <a:sym typeface="+mn-ea"/>
              </a:rPr>
              <a:t>）</a:t>
            </a:r>
            <a:endParaRPr lang="zh-CN" altLang="en-US" b="1" dirty="0">
              <a:solidFill>
                <a:schemeClr val="bg1"/>
              </a:solidFill>
              <a:latin typeface="宋体" panose="02010600030101010101" pitchFamily="2" charset="-122"/>
              <a:ea typeface="宋体" panose="02010600030101010101" pitchFamily="2" charset="-122"/>
            </a:endParaRPr>
          </a:p>
          <a:p>
            <a:r>
              <a:rPr lang="zh-CN" altLang="en-US" sz="2100" b="1" dirty="0">
                <a:solidFill>
                  <a:schemeClr val="bg1"/>
                </a:solidFill>
                <a:latin typeface="宋体" panose="02010600030101010101" pitchFamily="2" charset="-122"/>
                <a:ea typeface="宋体" panose="02010600030101010101" pitchFamily="2" charset="-122"/>
              </a:rPr>
              <a:t>论題符合要求，指向明确——引用史实（论从史出，史论结合）</a:t>
            </a:r>
            <a:r>
              <a:rPr lang="en-US" altLang="zh-CN" sz="2100" b="1">
                <a:solidFill>
                  <a:schemeClr val="bg1"/>
                </a:solidFill>
                <a:latin typeface="宋体" panose="02010600030101010101" pitchFamily="2" charset="-122"/>
                <a:ea typeface="宋体" panose="02010600030101010101" pitchFamily="2" charset="-122"/>
              </a:rPr>
              <a:t>——</a:t>
            </a:r>
            <a:r>
              <a:rPr lang="zh-CN" altLang="en-US" sz="2100" b="1">
                <a:solidFill>
                  <a:schemeClr val="bg1"/>
                </a:solidFill>
                <a:latin typeface="宋体" panose="02010600030101010101" pitchFamily="2" charset="-122"/>
                <a:ea typeface="宋体" panose="02010600030101010101" pitchFamily="2" charset="-122"/>
              </a:rPr>
              <a:t>术语</a:t>
            </a:r>
            <a:r>
              <a:rPr lang="zh-CN" altLang="en-US" sz="2100" b="1" dirty="0">
                <a:solidFill>
                  <a:schemeClr val="bg1"/>
                </a:solidFill>
                <a:latin typeface="宋体" panose="02010600030101010101" pitchFamily="2" charset="-122"/>
                <a:ea typeface="宋体" panose="02010600030101010101" pitchFamily="2" charset="-122"/>
              </a:rPr>
              <a:t>表述，逻辑清晰。</a:t>
            </a:r>
          </a:p>
        </p:txBody>
      </p:sp>
    </p:spTree>
    <p:extLst>
      <p:ext uri="{BB962C8B-B14F-4D97-AF65-F5344CB8AC3E}">
        <p14:creationId xmlns:p14="http://schemas.microsoft.com/office/powerpoint/2010/main" val="907353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82C063E-B929-46BE-BF85-DA28893F87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676" y="1516117"/>
            <a:ext cx="3607676" cy="3607676"/>
          </a:xfrm>
          <a:prstGeom prst="rect">
            <a:avLst/>
          </a:prstGeom>
        </p:spPr>
      </p:pic>
      <p:pic>
        <p:nvPicPr>
          <p:cNvPr id="5" name="图片 4">
            <a:extLst>
              <a:ext uri="{FF2B5EF4-FFF2-40B4-BE49-F238E27FC236}">
                <a16:creationId xmlns:a16="http://schemas.microsoft.com/office/drawing/2014/main" id="{1BC2BA3E-B2C1-460D-AD09-324A9DE247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2642" y="1516116"/>
            <a:ext cx="3607677" cy="3607677"/>
          </a:xfrm>
          <a:prstGeom prst="rect">
            <a:avLst/>
          </a:prstGeom>
        </p:spPr>
      </p:pic>
    </p:spTree>
    <p:extLst>
      <p:ext uri="{BB962C8B-B14F-4D97-AF65-F5344CB8AC3E}">
        <p14:creationId xmlns:p14="http://schemas.microsoft.com/office/powerpoint/2010/main" val="6052639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99E904C-D942-4020-A84B-750C23285C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23" y="390439"/>
            <a:ext cx="9085877" cy="6561859"/>
          </a:xfrm>
          <a:prstGeom prst="rect">
            <a:avLst/>
          </a:prstGeom>
          <a:solidFill>
            <a:srgbClr val="92D050"/>
          </a:solidFill>
        </p:spPr>
      </p:pic>
      <p:sp>
        <p:nvSpPr>
          <p:cNvPr id="4" name="文本框 3">
            <a:extLst>
              <a:ext uri="{FF2B5EF4-FFF2-40B4-BE49-F238E27FC236}">
                <a16:creationId xmlns:a16="http://schemas.microsoft.com/office/drawing/2014/main" id="{EC2F15F6-C9E7-4778-92D9-4DC7E24DC7B5}"/>
              </a:ext>
            </a:extLst>
          </p:cNvPr>
          <p:cNvSpPr txBox="1"/>
          <p:nvPr/>
        </p:nvSpPr>
        <p:spPr>
          <a:xfrm>
            <a:off x="514350" y="865218"/>
            <a:ext cx="6607969" cy="784830"/>
          </a:xfrm>
          <a:prstGeom prst="rect">
            <a:avLst/>
          </a:prstGeom>
          <a:solidFill>
            <a:srgbClr val="00B050"/>
          </a:solidFill>
        </p:spPr>
        <p:txBody>
          <a:bodyPr wrap="square" rtlCol="0">
            <a:spAutoFit/>
          </a:bodyPr>
          <a:lstStyle/>
          <a:p>
            <a:r>
              <a:rPr lang="zh-CN" altLang="en-US" sz="4500" dirty="0">
                <a:latin typeface="黑体" panose="02010609060101010101" pitchFamily="49" charset="-122"/>
                <a:ea typeface="黑体" panose="02010609060101010101" pitchFamily="49" charset="-122"/>
              </a:rPr>
              <a:t>知识调动与运用不科学</a:t>
            </a:r>
          </a:p>
        </p:txBody>
      </p:sp>
      <p:sp>
        <p:nvSpPr>
          <p:cNvPr id="5" name="文本框 4">
            <a:extLst>
              <a:ext uri="{FF2B5EF4-FFF2-40B4-BE49-F238E27FC236}">
                <a16:creationId xmlns:a16="http://schemas.microsoft.com/office/drawing/2014/main" id="{BF687A54-DAB3-4C16-9475-FE92B22119E1}"/>
              </a:ext>
            </a:extLst>
          </p:cNvPr>
          <p:cNvSpPr txBox="1"/>
          <p:nvPr/>
        </p:nvSpPr>
        <p:spPr>
          <a:xfrm>
            <a:off x="1077065" y="2672449"/>
            <a:ext cx="5322093" cy="1200329"/>
          </a:xfrm>
          <a:prstGeom prst="rect">
            <a:avLst/>
          </a:prstGeom>
          <a:solidFill>
            <a:srgbClr val="92D050"/>
          </a:solidFill>
        </p:spPr>
        <p:txBody>
          <a:bodyPr wrap="square" rtlCol="0">
            <a:spAutoFit/>
          </a:bodyPr>
          <a:lstStyle/>
          <a:p>
            <a:r>
              <a:rPr lang="zh-CN" altLang="en-US" sz="2400" b="1" dirty="0">
                <a:latin typeface="黑体" panose="02010609060101010101" pitchFamily="49" charset="-122"/>
                <a:ea typeface="黑体" panose="02010609060101010101" pitchFamily="49" charset="-122"/>
              </a:rPr>
              <a:t>“知识”是学科信息的本体</a:t>
            </a:r>
            <a:endParaRPr lang="en-US" altLang="zh-CN" sz="2400" b="1" dirty="0">
              <a:latin typeface="黑体" panose="02010609060101010101" pitchFamily="49" charset="-122"/>
              <a:ea typeface="黑体" panose="02010609060101010101" pitchFamily="49" charset="-122"/>
            </a:endParaRPr>
          </a:p>
          <a:p>
            <a:r>
              <a:rPr lang="zh-CN" altLang="en-US" sz="2400" b="1" dirty="0">
                <a:latin typeface="黑体" panose="02010609060101010101" pitchFamily="49" charset="-122"/>
                <a:ea typeface="黑体" panose="02010609060101010101" pitchFamily="49" charset="-122"/>
              </a:rPr>
              <a:t>“调动与运用”是知识迁移的方式</a:t>
            </a:r>
            <a:endParaRPr lang="en-US" altLang="zh-CN" sz="2400" b="1" dirty="0">
              <a:latin typeface="黑体" panose="02010609060101010101" pitchFamily="49" charset="-122"/>
              <a:ea typeface="黑体" panose="02010609060101010101" pitchFamily="49" charset="-122"/>
            </a:endParaRPr>
          </a:p>
          <a:p>
            <a:r>
              <a:rPr lang="zh-CN" altLang="en-US" sz="2400" b="1" dirty="0">
                <a:latin typeface="黑体" panose="02010609060101010101" pitchFamily="49" charset="-122"/>
                <a:ea typeface="黑体" panose="02010609060101010101" pitchFamily="49" charset="-122"/>
              </a:rPr>
              <a:t>“科学”是合理规范的要求</a:t>
            </a:r>
          </a:p>
        </p:txBody>
      </p:sp>
      <p:sp>
        <p:nvSpPr>
          <p:cNvPr id="6" name="矩形 5">
            <a:extLst>
              <a:ext uri="{FF2B5EF4-FFF2-40B4-BE49-F238E27FC236}">
                <a16:creationId xmlns:a16="http://schemas.microsoft.com/office/drawing/2014/main" id="{CC893BD1-CE54-4E1B-A97B-ACEABE783FE9}"/>
              </a:ext>
            </a:extLst>
          </p:cNvPr>
          <p:cNvSpPr/>
          <p:nvPr/>
        </p:nvSpPr>
        <p:spPr>
          <a:xfrm>
            <a:off x="682187" y="4279083"/>
            <a:ext cx="8029576" cy="2031325"/>
          </a:xfrm>
          <a:prstGeom prst="rect">
            <a:avLst/>
          </a:prstGeom>
          <a:solidFill>
            <a:srgbClr val="92D050"/>
          </a:solidFill>
        </p:spPr>
        <p:txBody>
          <a:bodyPr wrap="square">
            <a:spAutoFit/>
          </a:bodyPr>
          <a:lstStyle/>
          <a:p>
            <a:pPr indent="342900"/>
            <a:r>
              <a:rPr lang="zh-CN" altLang="en-US" sz="2100" b="1" dirty="0">
                <a:solidFill>
                  <a:schemeClr val="tx1">
                    <a:lumMod val="95000"/>
                    <a:lumOff val="5000"/>
                  </a:schemeClr>
                </a:solidFill>
                <a:latin typeface="华文楷体" panose="02010600040101010101" pitchFamily="2" charset="-122"/>
                <a:ea typeface="华文楷体" panose="02010600040101010101" pitchFamily="2" charset="-122"/>
              </a:rPr>
              <a:t>所以知识的调动与运用要有科学性，就必须从宏观的角度有范围地去延伸这知识的内涵与外延，并能将这些知识进行基本归类</a:t>
            </a:r>
            <a:r>
              <a:rPr lang="en-US" altLang="zh-CN" sz="2100" b="1" dirty="0">
                <a:solidFill>
                  <a:schemeClr val="tx1">
                    <a:lumMod val="95000"/>
                    <a:lumOff val="5000"/>
                  </a:schemeClr>
                </a:solidFill>
                <a:latin typeface="华文楷体" panose="02010600040101010101" pitchFamily="2" charset="-122"/>
                <a:ea typeface="华文楷体" panose="02010600040101010101" pitchFamily="2" charset="-122"/>
              </a:rPr>
              <a:t>(</a:t>
            </a:r>
            <a:r>
              <a:rPr lang="zh-CN" altLang="en-US" sz="2100" b="1" dirty="0">
                <a:solidFill>
                  <a:schemeClr val="tx1">
                    <a:lumMod val="95000"/>
                    <a:lumOff val="5000"/>
                  </a:schemeClr>
                </a:solidFill>
                <a:latin typeface="华文楷体" panose="02010600040101010101" pitchFamily="2" charset="-122"/>
                <a:ea typeface="华文楷体" panose="02010600040101010101" pitchFamily="2" charset="-122"/>
              </a:rPr>
              <a:t>政治、经济、思想文化；当时、后世；欧洲、世界等等</a:t>
            </a:r>
            <a:r>
              <a:rPr lang="en-US" altLang="zh-CN" sz="2100" b="1" dirty="0">
                <a:solidFill>
                  <a:schemeClr val="tx1">
                    <a:lumMod val="95000"/>
                    <a:lumOff val="5000"/>
                  </a:schemeClr>
                </a:solidFill>
                <a:latin typeface="华文楷体" panose="02010600040101010101" pitchFamily="2" charset="-122"/>
                <a:ea typeface="华文楷体" panose="02010600040101010101" pitchFamily="2" charset="-122"/>
              </a:rPr>
              <a:t>)</a:t>
            </a:r>
            <a:r>
              <a:rPr lang="zh-CN" altLang="en-US" sz="2100" b="1" dirty="0">
                <a:solidFill>
                  <a:schemeClr val="tx1">
                    <a:lumMod val="95000"/>
                    <a:lumOff val="5000"/>
                  </a:schemeClr>
                </a:solidFill>
                <a:latin typeface="华文楷体" panose="02010600040101010101" pitchFamily="2" charset="-122"/>
                <a:ea typeface="华文楷体" panose="02010600040101010101" pitchFamily="2" charset="-122"/>
              </a:rPr>
              <a:t>，</a:t>
            </a:r>
            <a:r>
              <a:rPr lang="zh-CN" altLang="en-US" sz="2100" b="1" dirty="0">
                <a:solidFill>
                  <a:srgbClr val="FF0000"/>
                </a:solidFill>
                <a:latin typeface="华文楷体" panose="02010600040101010101" pitchFamily="2" charset="-122"/>
                <a:ea typeface="华文楷体" panose="02010600040101010101" pitchFamily="2" charset="-122"/>
              </a:rPr>
              <a:t>要能自成基本的体系</a:t>
            </a:r>
            <a:r>
              <a:rPr lang="zh-CN" altLang="en-US" sz="2100" b="1" dirty="0">
                <a:solidFill>
                  <a:schemeClr val="tx1">
                    <a:lumMod val="95000"/>
                    <a:lumOff val="5000"/>
                  </a:schemeClr>
                </a:solidFill>
                <a:latin typeface="华文楷体" panose="02010600040101010101" pitchFamily="2" charset="-122"/>
                <a:ea typeface="华文楷体" panose="02010600040101010101" pitchFamily="2" charset="-122"/>
              </a:rPr>
              <a:t>，这样才能做到</a:t>
            </a:r>
            <a:r>
              <a:rPr lang="en-US" altLang="zh-CN" sz="2100" b="1" dirty="0">
                <a:solidFill>
                  <a:schemeClr val="tx1">
                    <a:lumMod val="95000"/>
                    <a:lumOff val="5000"/>
                  </a:schemeClr>
                </a:solidFill>
                <a:latin typeface="华文楷体" panose="02010600040101010101" pitchFamily="2" charset="-122"/>
                <a:ea typeface="华文楷体" panose="02010600040101010101" pitchFamily="2" charset="-122"/>
              </a:rPr>
              <a:t>:</a:t>
            </a:r>
            <a:r>
              <a:rPr lang="zh-CN" altLang="en-US" sz="2100" b="1" dirty="0">
                <a:solidFill>
                  <a:schemeClr val="tx1">
                    <a:lumMod val="95000"/>
                    <a:lumOff val="5000"/>
                  </a:schemeClr>
                </a:solidFill>
                <a:latin typeface="华文楷体" panose="02010600040101010101" pitchFamily="2" charset="-122"/>
                <a:ea typeface="华文楷体" panose="02010600040101010101" pitchFamily="2" charset="-122"/>
              </a:rPr>
              <a:t>学</a:t>
            </a:r>
            <a:r>
              <a:rPr lang="zh-CN" altLang="en-US" sz="2100" b="1" dirty="0">
                <a:solidFill>
                  <a:srgbClr val="FF0000"/>
                </a:solidFill>
                <a:latin typeface="华文楷体" panose="02010600040101010101" pitchFamily="2" charset="-122"/>
                <a:ea typeface="华文楷体" panose="02010600040101010101" pitchFamily="2" charset="-122"/>
              </a:rPr>
              <a:t>“点”</a:t>
            </a:r>
            <a:r>
              <a:rPr lang="zh-CN" altLang="en-US" sz="2100" b="1" dirty="0">
                <a:solidFill>
                  <a:schemeClr val="tx1">
                    <a:lumMod val="95000"/>
                    <a:lumOff val="5000"/>
                  </a:schemeClr>
                </a:solidFill>
                <a:latin typeface="华文楷体" panose="02010600040101010101" pitchFamily="2" charset="-122"/>
                <a:ea typeface="华文楷体" panose="02010600040101010101" pitchFamily="2" charset="-122"/>
              </a:rPr>
              <a:t>才能布</a:t>
            </a:r>
            <a:r>
              <a:rPr lang="zh-CN" altLang="en-US" sz="2100" b="1" dirty="0">
                <a:solidFill>
                  <a:srgbClr val="FF0000"/>
                </a:solidFill>
                <a:latin typeface="华文楷体" panose="02010600040101010101" pitchFamily="2" charset="-122"/>
                <a:ea typeface="华文楷体" panose="02010600040101010101" pitchFamily="2" charset="-122"/>
              </a:rPr>
              <a:t>“线”</a:t>
            </a:r>
            <a:r>
              <a:rPr lang="zh-CN" altLang="en-US" sz="2100" b="1" dirty="0">
                <a:solidFill>
                  <a:schemeClr val="tx1">
                    <a:lumMod val="95000"/>
                    <a:lumOff val="5000"/>
                  </a:schemeClr>
                </a:solidFill>
                <a:latin typeface="华文楷体" panose="02010600040101010101" pitchFamily="2" charset="-122"/>
                <a:ea typeface="华文楷体" panose="02010600040101010101" pitchFamily="2" charset="-122"/>
              </a:rPr>
              <a:t>，布“线”才能织</a:t>
            </a:r>
            <a:r>
              <a:rPr lang="zh-CN" altLang="en-US" sz="2100" b="1" dirty="0">
                <a:solidFill>
                  <a:srgbClr val="FF0000"/>
                </a:solidFill>
                <a:latin typeface="华文楷体" panose="02010600040101010101" pitchFamily="2" charset="-122"/>
                <a:ea typeface="华文楷体" panose="02010600040101010101" pitchFamily="2" charset="-122"/>
              </a:rPr>
              <a:t>“面”</a:t>
            </a:r>
            <a:r>
              <a:rPr lang="zh-CN" altLang="en-US" sz="2100" b="1" dirty="0">
                <a:solidFill>
                  <a:schemeClr val="tx1">
                    <a:lumMod val="95000"/>
                    <a:lumOff val="5000"/>
                  </a:schemeClr>
                </a:solidFill>
                <a:latin typeface="华文楷体" panose="02010600040101010101" pitchFamily="2" charset="-122"/>
                <a:ea typeface="华文楷体" panose="02010600040101010101" pitchFamily="2" charset="-122"/>
              </a:rPr>
              <a:t>，构建立体化的知识体系，随思随“动”，随动随“用”，调动与运用结合，科学规范，有效合理。</a:t>
            </a:r>
          </a:p>
        </p:txBody>
      </p:sp>
    </p:spTree>
    <p:extLst>
      <p:ext uri="{BB962C8B-B14F-4D97-AF65-F5344CB8AC3E}">
        <p14:creationId xmlns:p14="http://schemas.microsoft.com/office/powerpoint/2010/main" val="66851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99E904C-D942-4020-A84B-750C23285C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23" y="390439"/>
            <a:ext cx="9085877" cy="6561859"/>
          </a:xfrm>
          <a:prstGeom prst="rect">
            <a:avLst/>
          </a:prstGeom>
          <a:solidFill>
            <a:srgbClr val="92D050"/>
          </a:solidFill>
        </p:spPr>
      </p:pic>
      <p:sp>
        <p:nvSpPr>
          <p:cNvPr id="4" name="文本框 3">
            <a:extLst>
              <a:ext uri="{FF2B5EF4-FFF2-40B4-BE49-F238E27FC236}">
                <a16:creationId xmlns:a16="http://schemas.microsoft.com/office/drawing/2014/main" id="{EC2F15F6-C9E7-4778-92D9-4DC7E24DC7B5}"/>
              </a:ext>
            </a:extLst>
          </p:cNvPr>
          <p:cNvSpPr txBox="1"/>
          <p:nvPr/>
        </p:nvSpPr>
        <p:spPr>
          <a:xfrm>
            <a:off x="514350" y="865218"/>
            <a:ext cx="6607969" cy="784830"/>
          </a:xfrm>
          <a:prstGeom prst="rect">
            <a:avLst/>
          </a:prstGeom>
          <a:solidFill>
            <a:srgbClr val="00B050"/>
          </a:solidFill>
        </p:spPr>
        <p:txBody>
          <a:bodyPr wrap="square" rtlCol="0">
            <a:spAutoFit/>
          </a:bodyPr>
          <a:lstStyle/>
          <a:p>
            <a:r>
              <a:rPr lang="zh-CN" altLang="en-US" sz="4500" dirty="0">
                <a:latin typeface="黑体" panose="02010609060101010101" pitchFamily="49" charset="-122"/>
                <a:ea typeface="黑体" panose="02010609060101010101" pitchFamily="49" charset="-122"/>
              </a:rPr>
              <a:t>知识调动与运用不科学</a:t>
            </a:r>
          </a:p>
        </p:txBody>
      </p:sp>
      <p:sp>
        <p:nvSpPr>
          <p:cNvPr id="5" name="文本框 4">
            <a:extLst>
              <a:ext uri="{FF2B5EF4-FFF2-40B4-BE49-F238E27FC236}">
                <a16:creationId xmlns:a16="http://schemas.microsoft.com/office/drawing/2014/main" id="{BF687A54-DAB3-4C16-9475-FE92B22119E1}"/>
              </a:ext>
            </a:extLst>
          </p:cNvPr>
          <p:cNvSpPr txBox="1"/>
          <p:nvPr/>
        </p:nvSpPr>
        <p:spPr>
          <a:xfrm>
            <a:off x="1077065" y="2672449"/>
            <a:ext cx="5322093" cy="1200329"/>
          </a:xfrm>
          <a:prstGeom prst="rect">
            <a:avLst/>
          </a:prstGeom>
          <a:solidFill>
            <a:srgbClr val="92D050"/>
          </a:solidFill>
        </p:spPr>
        <p:txBody>
          <a:bodyPr wrap="square" rtlCol="0">
            <a:spAutoFit/>
          </a:bodyPr>
          <a:lstStyle/>
          <a:p>
            <a:r>
              <a:rPr lang="zh-CN" altLang="en-US" sz="2400" b="1" dirty="0">
                <a:latin typeface="黑体" panose="02010609060101010101" pitchFamily="49" charset="-122"/>
                <a:ea typeface="黑体" panose="02010609060101010101" pitchFamily="49" charset="-122"/>
              </a:rPr>
              <a:t>“知识”是学科信息的本体</a:t>
            </a:r>
            <a:endParaRPr lang="en-US" altLang="zh-CN" sz="2400" b="1" dirty="0">
              <a:latin typeface="黑体" panose="02010609060101010101" pitchFamily="49" charset="-122"/>
              <a:ea typeface="黑体" panose="02010609060101010101" pitchFamily="49" charset="-122"/>
            </a:endParaRPr>
          </a:p>
          <a:p>
            <a:r>
              <a:rPr lang="zh-CN" altLang="en-US" sz="2400" b="1" dirty="0">
                <a:latin typeface="黑体" panose="02010609060101010101" pitchFamily="49" charset="-122"/>
                <a:ea typeface="黑体" panose="02010609060101010101" pitchFamily="49" charset="-122"/>
              </a:rPr>
              <a:t>“调动与运用”是知识迁移的方式</a:t>
            </a:r>
            <a:endParaRPr lang="en-US" altLang="zh-CN" sz="2400" b="1" dirty="0">
              <a:latin typeface="黑体" panose="02010609060101010101" pitchFamily="49" charset="-122"/>
              <a:ea typeface="黑体" panose="02010609060101010101" pitchFamily="49" charset="-122"/>
            </a:endParaRPr>
          </a:p>
          <a:p>
            <a:r>
              <a:rPr lang="zh-CN" altLang="en-US" sz="2400" b="1" dirty="0">
                <a:latin typeface="黑体" panose="02010609060101010101" pitchFamily="49" charset="-122"/>
                <a:ea typeface="黑体" panose="02010609060101010101" pitchFamily="49" charset="-122"/>
              </a:rPr>
              <a:t>“科学”是合理规范的要求</a:t>
            </a:r>
          </a:p>
        </p:txBody>
      </p:sp>
      <p:sp>
        <p:nvSpPr>
          <p:cNvPr id="6" name="矩形 5">
            <a:extLst>
              <a:ext uri="{FF2B5EF4-FFF2-40B4-BE49-F238E27FC236}">
                <a16:creationId xmlns:a16="http://schemas.microsoft.com/office/drawing/2014/main" id="{CC893BD1-CE54-4E1B-A97B-ACEABE783FE9}"/>
              </a:ext>
            </a:extLst>
          </p:cNvPr>
          <p:cNvSpPr/>
          <p:nvPr/>
        </p:nvSpPr>
        <p:spPr>
          <a:xfrm>
            <a:off x="682187" y="4279083"/>
            <a:ext cx="8029576" cy="2031325"/>
          </a:xfrm>
          <a:prstGeom prst="rect">
            <a:avLst/>
          </a:prstGeom>
          <a:solidFill>
            <a:srgbClr val="92D050"/>
          </a:solidFill>
        </p:spPr>
        <p:txBody>
          <a:bodyPr wrap="square">
            <a:spAutoFit/>
          </a:bodyPr>
          <a:lstStyle/>
          <a:p>
            <a:pPr indent="342900"/>
            <a:r>
              <a:rPr lang="zh-CN" altLang="en-US" sz="2100" b="1" dirty="0">
                <a:solidFill>
                  <a:schemeClr val="tx1">
                    <a:lumMod val="95000"/>
                    <a:lumOff val="5000"/>
                  </a:schemeClr>
                </a:solidFill>
                <a:latin typeface="华文楷体" panose="02010600040101010101" pitchFamily="2" charset="-122"/>
                <a:ea typeface="华文楷体" panose="02010600040101010101" pitchFamily="2" charset="-122"/>
              </a:rPr>
              <a:t>所以知识的调动与运用要有科学性，就必须从宏观的角度有范围地去延伸这知识的内涵与外延，并能将这些知识进行基本归类</a:t>
            </a:r>
            <a:r>
              <a:rPr lang="en-US" altLang="zh-CN" sz="2100" b="1" dirty="0">
                <a:solidFill>
                  <a:schemeClr val="tx1">
                    <a:lumMod val="95000"/>
                    <a:lumOff val="5000"/>
                  </a:schemeClr>
                </a:solidFill>
                <a:latin typeface="华文楷体" panose="02010600040101010101" pitchFamily="2" charset="-122"/>
                <a:ea typeface="华文楷体" panose="02010600040101010101" pitchFamily="2" charset="-122"/>
              </a:rPr>
              <a:t>(</a:t>
            </a:r>
            <a:r>
              <a:rPr lang="zh-CN" altLang="en-US" sz="2100" b="1" dirty="0">
                <a:solidFill>
                  <a:schemeClr val="tx1">
                    <a:lumMod val="95000"/>
                    <a:lumOff val="5000"/>
                  </a:schemeClr>
                </a:solidFill>
                <a:latin typeface="华文楷体" panose="02010600040101010101" pitchFamily="2" charset="-122"/>
                <a:ea typeface="华文楷体" panose="02010600040101010101" pitchFamily="2" charset="-122"/>
              </a:rPr>
              <a:t>政治、经济、思想文化；当时、后世；欧洲、世界等等</a:t>
            </a:r>
            <a:r>
              <a:rPr lang="en-US" altLang="zh-CN" sz="2100" b="1" dirty="0">
                <a:solidFill>
                  <a:schemeClr val="tx1">
                    <a:lumMod val="95000"/>
                    <a:lumOff val="5000"/>
                  </a:schemeClr>
                </a:solidFill>
                <a:latin typeface="华文楷体" panose="02010600040101010101" pitchFamily="2" charset="-122"/>
                <a:ea typeface="华文楷体" panose="02010600040101010101" pitchFamily="2" charset="-122"/>
              </a:rPr>
              <a:t>)</a:t>
            </a:r>
            <a:r>
              <a:rPr lang="zh-CN" altLang="en-US" sz="2100" b="1" dirty="0">
                <a:solidFill>
                  <a:schemeClr val="tx1">
                    <a:lumMod val="95000"/>
                    <a:lumOff val="5000"/>
                  </a:schemeClr>
                </a:solidFill>
                <a:latin typeface="华文楷体" panose="02010600040101010101" pitchFamily="2" charset="-122"/>
                <a:ea typeface="华文楷体" panose="02010600040101010101" pitchFamily="2" charset="-122"/>
              </a:rPr>
              <a:t>，</a:t>
            </a:r>
            <a:r>
              <a:rPr lang="zh-CN" altLang="en-US" sz="2100" b="1" dirty="0">
                <a:solidFill>
                  <a:srgbClr val="FF0000"/>
                </a:solidFill>
                <a:latin typeface="华文楷体" panose="02010600040101010101" pitchFamily="2" charset="-122"/>
                <a:ea typeface="华文楷体" panose="02010600040101010101" pitchFamily="2" charset="-122"/>
              </a:rPr>
              <a:t>要能自成基本的体系</a:t>
            </a:r>
            <a:r>
              <a:rPr lang="zh-CN" altLang="en-US" sz="2100" b="1" dirty="0">
                <a:solidFill>
                  <a:schemeClr val="tx1">
                    <a:lumMod val="95000"/>
                    <a:lumOff val="5000"/>
                  </a:schemeClr>
                </a:solidFill>
                <a:latin typeface="华文楷体" panose="02010600040101010101" pitchFamily="2" charset="-122"/>
                <a:ea typeface="华文楷体" panose="02010600040101010101" pitchFamily="2" charset="-122"/>
              </a:rPr>
              <a:t>，这样才能做到</a:t>
            </a:r>
            <a:r>
              <a:rPr lang="en-US" altLang="zh-CN" sz="2100" b="1" dirty="0">
                <a:solidFill>
                  <a:schemeClr val="tx1">
                    <a:lumMod val="95000"/>
                    <a:lumOff val="5000"/>
                  </a:schemeClr>
                </a:solidFill>
                <a:latin typeface="华文楷体" panose="02010600040101010101" pitchFamily="2" charset="-122"/>
                <a:ea typeface="华文楷体" panose="02010600040101010101" pitchFamily="2" charset="-122"/>
              </a:rPr>
              <a:t>:</a:t>
            </a:r>
            <a:r>
              <a:rPr lang="zh-CN" altLang="en-US" sz="2100" b="1" dirty="0">
                <a:solidFill>
                  <a:schemeClr val="tx1">
                    <a:lumMod val="95000"/>
                    <a:lumOff val="5000"/>
                  </a:schemeClr>
                </a:solidFill>
                <a:latin typeface="华文楷体" panose="02010600040101010101" pitchFamily="2" charset="-122"/>
                <a:ea typeface="华文楷体" panose="02010600040101010101" pitchFamily="2" charset="-122"/>
              </a:rPr>
              <a:t>学</a:t>
            </a:r>
            <a:r>
              <a:rPr lang="zh-CN" altLang="en-US" sz="2100" b="1" dirty="0">
                <a:solidFill>
                  <a:srgbClr val="FF0000"/>
                </a:solidFill>
                <a:latin typeface="华文楷体" panose="02010600040101010101" pitchFamily="2" charset="-122"/>
                <a:ea typeface="华文楷体" panose="02010600040101010101" pitchFamily="2" charset="-122"/>
              </a:rPr>
              <a:t>“点”</a:t>
            </a:r>
            <a:r>
              <a:rPr lang="zh-CN" altLang="en-US" sz="2100" b="1" dirty="0">
                <a:solidFill>
                  <a:schemeClr val="tx1">
                    <a:lumMod val="95000"/>
                    <a:lumOff val="5000"/>
                  </a:schemeClr>
                </a:solidFill>
                <a:latin typeface="华文楷体" panose="02010600040101010101" pitchFamily="2" charset="-122"/>
                <a:ea typeface="华文楷体" panose="02010600040101010101" pitchFamily="2" charset="-122"/>
              </a:rPr>
              <a:t>才能布</a:t>
            </a:r>
            <a:r>
              <a:rPr lang="zh-CN" altLang="en-US" sz="2100" b="1" dirty="0">
                <a:solidFill>
                  <a:srgbClr val="FF0000"/>
                </a:solidFill>
                <a:latin typeface="华文楷体" panose="02010600040101010101" pitchFamily="2" charset="-122"/>
                <a:ea typeface="华文楷体" panose="02010600040101010101" pitchFamily="2" charset="-122"/>
              </a:rPr>
              <a:t>“线”</a:t>
            </a:r>
            <a:r>
              <a:rPr lang="zh-CN" altLang="en-US" sz="2100" b="1" dirty="0">
                <a:solidFill>
                  <a:schemeClr val="tx1">
                    <a:lumMod val="95000"/>
                    <a:lumOff val="5000"/>
                  </a:schemeClr>
                </a:solidFill>
                <a:latin typeface="华文楷体" panose="02010600040101010101" pitchFamily="2" charset="-122"/>
                <a:ea typeface="华文楷体" panose="02010600040101010101" pitchFamily="2" charset="-122"/>
              </a:rPr>
              <a:t>，布“线”才能织</a:t>
            </a:r>
            <a:r>
              <a:rPr lang="zh-CN" altLang="en-US" sz="2100" b="1" dirty="0">
                <a:solidFill>
                  <a:srgbClr val="FF0000"/>
                </a:solidFill>
                <a:latin typeface="华文楷体" panose="02010600040101010101" pitchFamily="2" charset="-122"/>
                <a:ea typeface="华文楷体" panose="02010600040101010101" pitchFamily="2" charset="-122"/>
              </a:rPr>
              <a:t>“面”</a:t>
            </a:r>
            <a:r>
              <a:rPr lang="zh-CN" altLang="en-US" sz="2100" b="1" dirty="0">
                <a:solidFill>
                  <a:schemeClr val="tx1">
                    <a:lumMod val="95000"/>
                    <a:lumOff val="5000"/>
                  </a:schemeClr>
                </a:solidFill>
                <a:latin typeface="华文楷体" panose="02010600040101010101" pitchFamily="2" charset="-122"/>
                <a:ea typeface="华文楷体" panose="02010600040101010101" pitchFamily="2" charset="-122"/>
              </a:rPr>
              <a:t>，构建立体化的知识体系，随思随“动”，随动随“用”，调动与运用结合，科学规范，有效合理。</a:t>
            </a:r>
          </a:p>
        </p:txBody>
      </p:sp>
    </p:spTree>
    <p:extLst>
      <p:ext uri="{BB962C8B-B14F-4D97-AF65-F5344CB8AC3E}">
        <p14:creationId xmlns:p14="http://schemas.microsoft.com/office/powerpoint/2010/main" val="392952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22409" y="1501834"/>
            <a:ext cx="7810500" cy="553998"/>
          </a:xfrm>
          <a:prstGeom prst="rect">
            <a:avLst/>
          </a:prstGeom>
          <a:noFill/>
          <a:ln w="9525">
            <a:noFill/>
          </a:ln>
        </p:spPr>
        <p:txBody>
          <a:bodyPr wrap="square">
            <a:spAutoFit/>
          </a:bodyPr>
          <a:lstStyle/>
          <a:p>
            <a:pPr defTabSz="685800">
              <a:defRPr/>
            </a:pPr>
            <a:r>
              <a:rPr lang="en-US" altLang="zh-CN" sz="1500" b="1" dirty="0">
                <a:latin typeface="宋体" panose="02010600030101010101" pitchFamily="2" charset="-122"/>
                <a:ea typeface="宋体" panose="02010600030101010101" pitchFamily="2" charset="-122"/>
                <a:cs typeface="Times New Roman" panose="02020603050405020304" pitchFamily="2" charset="0"/>
                <a:sym typeface="+mn-ea"/>
              </a:rPr>
              <a:t>2.</a:t>
            </a:r>
            <a:r>
              <a:rPr lang="zh-CN" altLang="en-US" sz="1500" b="1" dirty="0">
                <a:latin typeface="宋体" panose="02010600030101010101" pitchFamily="2" charset="-122"/>
                <a:ea typeface="宋体" panose="02010600030101010101" pitchFamily="2" charset="-122"/>
                <a:cs typeface="Times New Roman" panose="02020603050405020304" pitchFamily="2" charset="0"/>
                <a:sym typeface="+mn-ea"/>
              </a:rPr>
              <a:t>（</a:t>
            </a:r>
            <a:r>
              <a:rPr lang="en-US" altLang="zh-CN" sz="1500" b="1" dirty="0">
                <a:latin typeface="宋体" panose="02010600030101010101" pitchFamily="2" charset="-122"/>
                <a:ea typeface="宋体" panose="02010600030101010101" pitchFamily="2" charset="-122"/>
                <a:cs typeface="Times New Roman" panose="02020603050405020304" pitchFamily="2" charset="0"/>
                <a:sym typeface="+mn-ea"/>
              </a:rPr>
              <a:t>2017</a:t>
            </a:r>
            <a:r>
              <a:rPr lang="zh-CN" altLang="en-US" sz="1500" b="1" dirty="0">
                <a:latin typeface="宋体" panose="02010600030101010101" pitchFamily="2" charset="-122"/>
                <a:ea typeface="宋体" panose="02010600030101010101" pitchFamily="2" charset="-122"/>
                <a:cs typeface="Times New Roman" panose="02020603050405020304" pitchFamily="2" charset="0"/>
                <a:sym typeface="+mn-ea"/>
              </a:rPr>
              <a:t>年全国卷一，</a:t>
            </a:r>
            <a:r>
              <a:rPr lang="en-US" altLang="zh-CN" sz="1500" b="1" dirty="0">
                <a:latin typeface="宋体" panose="02010600030101010101" pitchFamily="2" charset="-122"/>
                <a:ea typeface="宋体" panose="02010600030101010101" pitchFamily="2" charset="-122"/>
                <a:cs typeface="Times New Roman" panose="02020603050405020304" pitchFamily="2" charset="0"/>
                <a:sym typeface="+mn-ea"/>
              </a:rPr>
              <a:t>41</a:t>
            </a:r>
            <a:r>
              <a:rPr lang="zh-CN" altLang="en-US" sz="1500" b="1" dirty="0">
                <a:latin typeface="宋体" panose="02010600030101010101" pitchFamily="2" charset="-122"/>
                <a:ea typeface="宋体" panose="02010600030101010101" pitchFamily="2" charset="-122"/>
                <a:cs typeface="Times New Roman" panose="02020603050405020304" pitchFamily="2" charset="0"/>
                <a:sym typeface="+mn-ea"/>
              </a:rPr>
              <a:t>）</a:t>
            </a:r>
            <a:r>
              <a:rPr lang="zh-CN" altLang="en-US" sz="1500" b="1" dirty="0">
                <a:latin typeface="宋体" panose="02010600030101010101" pitchFamily="2" charset="-122"/>
                <a:ea typeface="宋体" panose="02010600030101010101" pitchFamily="2" charset="-122"/>
                <a:cs typeface="楷体" panose="02010609060101010101" pitchFamily="1" charset="-122"/>
              </a:rPr>
              <a:t>阅读材料，回答问题。（</a:t>
            </a:r>
            <a:r>
              <a:rPr lang="en-US" altLang="zh-CN" sz="1500" b="1" dirty="0">
                <a:latin typeface="宋体" panose="02010600030101010101" pitchFamily="2" charset="-122"/>
                <a:ea typeface="宋体" panose="02010600030101010101" pitchFamily="2" charset="-122"/>
                <a:cs typeface="楷体" panose="02010609060101010101" pitchFamily="1" charset="-122"/>
              </a:rPr>
              <a:t>12</a:t>
            </a:r>
            <a:r>
              <a:rPr lang="zh-CN" altLang="en-US" sz="1500" b="1" dirty="0">
                <a:latin typeface="宋体" panose="02010600030101010101" pitchFamily="2" charset="-122"/>
                <a:ea typeface="宋体" panose="02010600030101010101" pitchFamily="2" charset="-122"/>
                <a:cs typeface="楷体" panose="02010609060101010101" pitchFamily="1" charset="-122"/>
              </a:rPr>
              <a:t>分）</a:t>
            </a:r>
          </a:p>
          <a:p>
            <a:pPr defTabSz="685800">
              <a:defRPr/>
            </a:pPr>
            <a:r>
              <a:rPr lang="zh-CN" altLang="en-US" sz="1500" b="1" dirty="0">
                <a:solidFill>
                  <a:srgbClr val="0E0E0E"/>
                </a:solidFill>
                <a:latin typeface="楷体" panose="02010609060101010101" pitchFamily="1" charset="-122"/>
                <a:ea typeface="楷体" panose="02010609060101010101" pitchFamily="1" charset="-122"/>
                <a:cs typeface="楷体" panose="02010609060101010101" pitchFamily="1" charset="-122"/>
              </a:rPr>
              <a:t>材料：</a:t>
            </a:r>
            <a:endParaRPr lang="en-US" altLang="zh-CN" sz="1500" b="1" dirty="0">
              <a:solidFill>
                <a:srgbClr val="0E0E0E"/>
              </a:solidFill>
              <a:latin typeface="楷体" panose="02010609060101010101" pitchFamily="1" charset="-122"/>
              <a:ea typeface="楷体" panose="02010609060101010101" pitchFamily="1" charset="-122"/>
              <a:cs typeface="楷体" panose="02010609060101010101" pitchFamily="1" charset="-122"/>
            </a:endParaRPr>
          </a:p>
        </p:txBody>
      </p:sp>
      <p:graphicFrame>
        <p:nvGraphicFramePr>
          <p:cNvPr id="4" name="表格 3"/>
          <p:cNvGraphicFramePr/>
          <p:nvPr>
            <p:extLst/>
          </p:nvPr>
        </p:nvGraphicFramePr>
        <p:xfrm>
          <a:off x="174568" y="2027614"/>
          <a:ext cx="8742738" cy="2736966"/>
        </p:xfrm>
        <a:graphic>
          <a:graphicData uri="http://schemas.openxmlformats.org/drawingml/2006/table">
            <a:tbl>
              <a:tblPr firstRow="1" bandRow="1">
                <a:tableStyleId>{5940675A-B579-460E-94D1-54222C63F5DA}</a:tableStyleId>
              </a:tblPr>
              <a:tblGrid>
                <a:gridCol w="886166">
                  <a:extLst>
                    <a:ext uri="{9D8B030D-6E8A-4147-A177-3AD203B41FA5}">
                      <a16:colId xmlns:a16="http://schemas.microsoft.com/office/drawing/2014/main" val="20000"/>
                    </a:ext>
                  </a:extLst>
                </a:gridCol>
                <a:gridCol w="4848109">
                  <a:extLst>
                    <a:ext uri="{9D8B030D-6E8A-4147-A177-3AD203B41FA5}">
                      <a16:colId xmlns:a16="http://schemas.microsoft.com/office/drawing/2014/main" val="20001"/>
                    </a:ext>
                  </a:extLst>
                </a:gridCol>
                <a:gridCol w="3008463">
                  <a:extLst>
                    <a:ext uri="{9D8B030D-6E8A-4147-A177-3AD203B41FA5}">
                      <a16:colId xmlns:a16="http://schemas.microsoft.com/office/drawing/2014/main" val="20002"/>
                    </a:ext>
                  </a:extLst>
                </a:gridCol>
              </a:tblGrid>
              <a:tr h="248903">
                <a:tc>
                  <a:txBody>
                    <a:bodyPr/>
                    <a:lstStyle/>
                    <a:p>
                      <a:pPr marL="0" indent="0" algn="ctr">
                        <a:buNone/>
                      </a:pP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时间</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500" b="1" u="none">
                          <a:solidFill>
                            <a:srgbClr val="0E0E0E"/>
                          </a:solidFill>
                          <a:latin typeface="楷体" panose="02010609060101010101" pitchFamily="1" charset="-122"/>
                          <a:ea typeface="楷体" panose="02010609060101010101" pitchFamily="1" charset="-122"/>
                          <a:cs typeface="楷体" panose="02010609060101010101" pitchFamily="1" charset="-122"/>
                        </a:rPr>
                        <a:t>中国</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500" b="1" u="none">
                          <a:solidFill>
                            <a:srgbClr val="0E0E0E"/>
                          </a:solidFill>
                          <a:latin typeface="楷体" panose="02010609060101010101" pitchFamily="1" charset="-122"/>
                          <a:ea typeface="楷体" panose="02010609060101010101" pitchFamily="1" charset="-122"/>
                          <a:cs typeface="楷体" panose="02010609060101010101" pitchFamily="1" charset="-122"/>
                        </a:rPr>
                        <a:t>外国</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6225">
                <a:tc>
                  <a:txBody>
                    <a:bodyPr/>
                    <a:lstStyle/>
                    <a:p>
                      <a:pPr marL="0" indent="0" algn="ctr">
                        <a:buNone/>
                      </a:pPr>
                      <a:r>
                        <a:rPr lang="en-US" altLang="zh-CN"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14</a:t>
                      </a: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a:t>
                      </a:r>
                      <a:r>
                        <a:rPr lang="en-US" altLang="zh-CN"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15</a:t>
                      </a: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世纪</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500" b="1" u="none" dirty="0">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rPr>
                        <a:t>朱元璋在位期间，与占城、爪哇、暹罗等</a:t>
                      </a:r>
                      <a:r>
                        <a:rPr lang="en-US" altLang="zh-CN" sz="1500" b="1" u="none" dirty="0">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rPr>
                        <a:t>30</a:t>
                      </a:r>
                      <a:r>
                        <a:rPr lang="zh-CN" altLang="en-US" sz="1500" b="1" u="none" dirty="0">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rPr>
                        <a:t>余国进行官方贸易。废除丞相制度。郑和七下西洋，是世界航海史和中国古代对外交往史上的壮举。</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500" b="1" u="none">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rPr>
                        <a:t>德国人古登堡发明了最早的印刷机。哥伦布到达美洲大陆。佛罗伦萨</a:t>
                      </a:r>
                      <a:r>
                        <a:rPr lang="en-US" altLang="zh-CN" sz="1500" b="1" u="none">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rPr>
                        <a:t>200</a:t>
                      </a:r>
                      <a:r>
                        <a:rPr lang="zh-CN" altLang="en-US" sz="1500" b="1" u="none">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rPr>
                        <a:t>余家纺织工场雇佣</a:t>
                      </a:r>
                      <a:r>
                        <a:rPr lang="en-US" altLang="zh-CN" sz="1500" b="1" u="none">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rPr>
                        <a:t>3</a:t>
                      </a:r>
                      <a:r>
                        <a:rPr lang="zh-CN" altLang="en-US" sz="1500" b="1" u="none">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rPr>
                        <a:t>万余名工人。</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5129">
                <a:tc>
                  <a:txBody>
                    <a:bodyPr/>
                    <a:lstStyle/>
                    <a:p>
                      <a:pPr marL="0" indent="0" algn="ctr">
                        <a:buNone/>
                      </a:pPr>
                      <a:r>
                        <a:rPr lang="en-US" altLang="zh-CN" sz="1500" b="1" u="none">
                          <a:solidFill>
                            <a:srgbClr val="0E0E0E"/>
                          </a:solidFill>
                          <a:latin typeface="楷体" panose="02010609060101010101" pitchFamily="1" charset="-122"/>
                          <a:ea typeface="楷体" panose="02010609060101010101" pitchFamily="1" charset="-122"/>
                          <a:cs typeface="楷体" panose="02010609060101010101" pitchFamily="1" charset="-122"/>
                        </a:rPr>
                        <a:t>16</a:t>
                      </a:r>
                      <a:r>
                        <a:rPr lang="zh-CN" altLang="en-US" sz="1500" b="1" u="none">
                          <a:solidFill>
                            <a:srgbClr val="0E0E0E"/>
                          </a:solidFill>
                          <a:latin typeface="楷体" panose="02010609060101010101" pitchFamily="1" charset="-122"/>
                          <a:ea typeface="楷体" panose="02010609060101010101" pitchFamily="1" charset="-122"/>
                          <a:cs typeface="楷体" panose="02010609060101010101" pitchFamily="1" charset="-122"/>
                        </a:rPr>
                        <a:t>世纪</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500" b="1" u="none" dirty="0">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rPr>
                        <a:t>张居正进行赋役合一、统一征银的“一条鞭法”改革。</a:t>
                      </a:r>
                      <a:endParaRPr lang="en-US" altLang="zh-CN" sz="1500" b="1" u="none" dirty="0">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endParaRPr>
                    </a:p>
                    <a:p>
                      <a:pPr marL="0" indent="0" algn="l">
                        <a:buNone/>
                      </a:pPr>
                      <a:r>
                        <a:rPr lang="zh-CN" altLang="en-US" sz="1500" b="1" u="none" dirty="0">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rPr>
                        <a:t>李时珍</a:t>
                      </a:r>
                      <a:r>
                        <a:rPr lang="en-US" altLang="zh-CN" sz="1500" b="1" u="none" dirty="0">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rPr>
                        <a:t>《</a:t>
                      </a:r>
                      <a:r>
                        <a:rPr lang="zh-CN" altLang="en-US" sz="1500" b="1" u="none" dirty="0">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rPr>
                        <a:t>本草纲目</a:t>
                      </a:r>
                      <a:r>
                        <a:rPr lang="en-US" altLang="zh-CN" sz="1500" b="1" u="none" dirty="0">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rPr>
                        <a:t>》</a:t>
                      </a:r>
                      <a:r>
                        <a:rPr lang="zh-CN" altLang="en-US" sz="1500" b="1" u="none" dirty="0">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rPr>
                        <a:t>刊刻。玉米、番薯、马铃薯等高产作物传入中国。汤显祖出生，代表作</a:t>
                      </a:r>
                      <a:r>
                        <a:rPr lang="en-US" altLang="zh-CN" sz="1500" b="1" u="none" dirty="0">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rPr>
                        <a:t>《</a:t>
                      </a:r>
                      <a:r>
                        <a:rPr lang="zh-CN" altLang="en-US" sz="1500" b="1" u="none" dirty="0">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rPr>
                        <a:t>牡丹亭</a:t>
                      </a:r>
                      <a:r>
                        <a:rPr lang="en-US" altLang="zh-CN" sz="1500" b="1" u="none" dirty="0">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rPr>
                        <a:t>》</a:t>
                      </a:r>
                      <a:r>
                        <a:rPr lang="zh-CN" altLang="en-US" sz="1500" b="1" u="none" dirty="0">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rPr>
                        <a:t>表现男女主人公冲破礼教束缚，追求爱情自由。</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500" b="1" u="none" dirty="0">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rPr>
                        <a:t>哥白尼提出“太阳中心说”。意大利传教士利玛窦到中国，传播了西方自然科学知识。莎士比亚出生，代表作</a:t>
                      </a:r>
                      <a:r>
                        <a:rPr lang="en-US" altLang="zh-CN" sz="1500" b="1" u="none" dirty="0">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rPr>
                        <a:t>《</a:t>
                      </a:r>
                      <a:r>
                        <a:rPr lang="zh-CN" altLang="en-US" sz="1500" b="1" u="none" dirty="0">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rPr>
                        <a:t>哈姆雷特</a:t>
                      </a:r>
                      <a:r>
                        <a:rPr lang="en-US" altLang="zh-CN" sz="1500" b="1" u="none" dirty="0">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rPr>
                        <a:t>》</a:t>
                      </a:r>
                      <a:r>
                        <a:rPr lang="zh-CN" altLang="en-US" sz="1500" b="1" u="none" dirty="0">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rPr>
                        <a:t>。</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6709">
                <a:tc>
                  <a:txBody>
                    <a:bodyPr/>
                    <a:lstStyle/>
                    <a:p>
                      <a:pPr marL="0" indent="0" algn="ctr">
                        <a:buNone/>
                      </a:pPr>
                      <a:r>
                        <a:rPr lang="en-US" altLang="zh-CN" sz="1500" b="1" u="none">
                          <a:solidFill>
                            <a:srgbClr val="0E0E0E"/>
                          </a:solidFill>
                          <a:latin typeface="楷体" panose="02010609060101010101" pitchFamily="1" charset="-122"/>
                          <a:ea typeface="楷体" panose="02010609060101010101" pitchFamily="1" charset="-122"/>
                          <a:cs typeface="楷体" panose="02010609060101010101" pitchFamily="1" charset="-122"/>
                        </a:rPr>
                        <a:t>17</a:t>
                      </a:r>
                      <a:r>
                        <a:rPr lang="zh-CN" altLang="en-US" sz="1500" b="1" u="none">
                          <a:solidFill>
                            <a:srgbClr val="0E0E0E"/>
                          </a:solidFill>
                          <a:latin typeface="楷体" panose="02010609060101010101" pitchFamily="1" charset="-122"/>
                          <a:ea typeface="楷体" panose="02010609060101010101" pitchFamily="1" charset="-122"/>
                          <a:cs typeface="楷体" panose="02010609060101010101" pitchFamily="1" charset="-122"/>
                        </a:rPr>
                        <a:t>世纪</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500" b="1" u="none" dirty="0">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rPr>
                        <a:t>朱子学在日本为官方推崇，成为显学。茶叶大量输往欧洲。宋应星</a:t>
                      </a:r>
                      <a:r>
                        <a:rPr lang="en-US" altLang="zh-CN" sz="1500" b="1" u="none" dirty="0">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rPr>
                        <a:t>《</a:t>
                      </a:r>
                      <a:r>
                        <a:rPr lang="zh-CN" altLang="en-US" sz="1500" b="1" u="none" dirty="0">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rPr>
                        <a:t>天工开物</a:t>
                      </a:r>
                      <a:r>
                        <a:rPr lang="en-US" altLang="zh-CN" sz="1500" b="1" u="none" dirty="0">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rPr>
                        <a:t>》</a:t>
                      </a:r>
                      <a:r>
                        <a:rPr lang="zh-CN" altLang="en-US" sz="1500" b="1" u="none" dirty="0">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rPr>
                        <a:t>刊刻。美洲白银大量流入中国。郑成功收复台湾。</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500" b="1" u="none" dirty="0">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rPr>
                        <a:t>英国入侵印度，英属东印度公司在印度开展殖民活动。英国早期移民乘“五月花号”到达北美。</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文本框 4"/>
          <p:cNvSpPr txBox="1"/>
          <p:nvPr/>
        </p:nvSpPr>
        <p:spPr>
          <a:xfrm>
            <a:off x="222409" y="4764578"/>
            <a:ext cx="8910724" cy="784830"/>
          </a:xfrm>
          <a:prstGeom prst="rect">
            <a:avLst/>
          </a:prstGeom>
          <a:noFill/>
          <a:ln w="9525">
            <a:noFill/>
          </a:ln>
        </p:spPr>
        <p:txBody>
          <a:bodyPr wrap="square">
            <a:spAutoFit/>
          </a:bodyPr>
          <a:lstStyle/>
          <a:p>
            <a:pPr algn="r" defTabSz="685800">
              <a:defRPr/>
            </a:pPr>
            <a:r>
              <a:rPr lang="en-US" altLang="zh-CN" sz="1500" b="1" dirty="0">
                <a:solidFill>
                  <a:srgbClr val="0E0E0E"/>
                </a:solidFill>
                <a:effectLst>
                  <a:outerShdw blurRad="38100" dist="19050" dir="2700000" algn="tl" rotWithShape="0">
                    <a:prstClr val="black">
                      <a:alpha val="40000"/>
                    </a:prstClr>
                  </a:outerShdw>
                </a:effectLst>
                <a:latin typeface="楷体" panose="02010609060101010101" pitchFamily="1" charset="-122"/>
                <a:ea typeface="楷体" panose="02010609060101010101" pitchFamily="1" charset="-122"/>
                <a:cs typeface="楷体" panose="02010609060101010101" pitchFamily="1" charset="-122"/>
              </a:rPr>
              <a:t>——</a:t>
            </a:r>
            <a:r>
              <a:rPr lang="zh-CN" altLang="en-US" sz="1500" b="1" dirty="0">
                <a:solidFill>
                  <a:srgbClr val="0E0E0E"/>
                </a:solidFill>
                <a:effectLst>
                  <a:outerShdw blurRad="38100" dist="19050" dir="2700000" algn="tl" rotWithShape="0">
                    <a:prstClr val="black">
                      <a:alpha val="40000"/>
                    </a:prstClr>
                  </a:outerShdw>
                </a:effectLst>
                <a:latin typeface="楷体" panose="02010609060101010101" pitchFamily="1" charset="-122"/>
                <a:ea typeface="楷体" panose="02010609060101010101" pitchFamily="1" charset="-122"/>
                <a:cs typeface="楷体" panose="02010609060101010101" pitchFamily="1" charset="-122"/>
              </a:rPr>
              <a:t>据李亚凡编</a:t>
            </a:r>
            <a:r>
              <a:rPr lang="en-US" altLang="zh-CN" sz="1500" b="1" dirty="0">
                <a:solidFill>
                  <a:srgbClr val="0E0E0E"/>
                </a:solidFill>
                <a:effectLst>
                  <a:outerShdw blurRad="38100" dist="19050" dir="2700000" algn="tl" rotWithShape="0">
                    <a:prstClr val="black">
                      <a:alpha val="40000"/>
                    </a:prstClr>
                  </a:outerShdw>
                </a:effectLst>
                <a:latin typeface="楷体" panose="02010609060101010101" pitchFamily="1" charset="-122"/>
                <a:ea typeface="楷体" panose="02010609060101010101" pitchFamily="1" charset="-122"/>
                <a:cs typeface="楷体" panose="02010609060101010101" pitchFamily="1" charset="-122"/>
              </a:rPr>
              <a:t>《</a:t>
            </a:r>
            <a:r>
              <a:rPr lang="zh-CN" altLang="en-US" sz="1500" b="1" dirty="0">
                <a:solidFill>
                  <a:srgbClr val="0E0E0E"/>
                </a:solidFill>
                <a:effectLst>
                  <a:outerShdw blurRad="38100" dist="19050" dir="2700000" algn="tl" rotWithShape="0">
                    <a:prstClr val="black">
                      <a:alpha val="40000"/>
                    </a:prstClr>
                  </a:outerShdw>
                </a:effectLst>
                <a:latin typeface="楷体" panose="02010609060101010101" pitchFamily="1" charset="-122"/>
                <a:ea typeface="楷体" panose="02010609060101010101" pitchFamily="1" charset="-122"/>
                <a:cs typeface="楷体" panose="02010609060101010101" pitchFamily="1" charset="-122"/>
              </a:rPr>
              <a:t>世界历史年表</a:t>
            </a:r>
            <a:r>
              <a:rPr lang="en-US" altLang="zh-CN" sz="1500" b="1" dirty="0">
                <a:solidFill>
                  <a:srgbClr val="0E0E0E"/>
                </a:solidFill>
                <a:effectLst>
                  <a:outerShdw blurRad="38100" dist="19050" dir="2700000" algn="tl" rotWithShape="0">
                    <a:prstClr val="black">
                      <a:alpha val="40000"/>
                    </a:prstClr>
                  </a:outerShdw>
                </a:effectLst>
                <a:latin typeface="楷体" panose="02010609060101010101" pitchFamily="1" charset="-122"/>
                <a:ea typeface="楷体" panose="02010609060101010101" pitchFamily="1" charset="-122"/>
                <a:cs typeface="楷体" panose="02010609060101010101" pitchFamily="1" charset="-122"/>
              </a:rPr>
              <a:t>》</a:t>
            </a:r>
            <a:r>
              <a:rPr lang="zh-CN" altLang="en-US" sz="1500" b="1" dirty="0">
                <a:solidFill>
                  <a:srgbClr val="0E0E0E"/>
                </a:solidFill>
                <a:effectLst>
                  <a:outerShdw blurRad="38100" dist="19050" dir="2700000" algn="tl" rotWithShape="0">
                    <a:prstClr val="black">
                      <a:alpha val="40000"/>
                    </a:prstClr>
                  </a:outerShdw>
                </a:effectLst>
                <a:latin typeface="楷体" panose="02010609060101010101" pitchFamily="1" charset="-122"/>
                <a:ea typeface="楷体" panose="02010609060101010101" pitchFamily="1" charset="-122"/>
                <a:cs typeface="楷体" panose="02010609060101010101" pitchFamily="1" charset="-122"/>
              </a:rPr>
              <a:t>等。</a:t>
            </a:r>
          </a:p>
          <a:p>
            <a:pPr algn="r" defTabSz="685800">
              <a:defRPr/>
            </a:pPr>
            <a:r>
              <a:rPr lang="zh-CN" altLang="en-US" sz="1500" b="1" dirty="0">
                <a:solidFill>
                  <a:srgbClr val="0E0E0E"/>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上表为</a:t>
            </a:r>
            <a:r>
              <a:rPr lang="en-US" altLang="zh-CN" sz="1500" b="1" dirty="0">
                <a:solidFill>
                  <a:srgbClr val="0E0E0E"/>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14</a:t>
            </a:r>
            <a:r>
              <a:rPr lang="zh-CN" altLang="en-US" sz="1500" b="1" dirty="0">
                <a:solidFill>
                  <a:srgbClr val="0E0E0E"/>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a:t>
            </a:r>
            <a:r>
              <a:rPr lang="en-US" altLang="zh-CN" sz="1500" b="1" dirty="0">
                <a:solidFill>
                  <a:srgbClr val="0E0E0E"/>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17</a:t>
            </a:r>
            <a:r>
              <a:rPr lang="zh-CN" altLang="en-US" sz="1500" b="1" dirty="0">
                <a:solidFill>
                  <a:srgbClr val="0E0E0E"/>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世纪中外历史事件简表。从表中提取</a:t>
            </a:r>
            <a:r>
              <a:rPr lang="zh-CN" altLang="en-US" sz="1500" b="1" dirty="0">
                <a:solidFill>
                  <a:schemeClr val="tx1">
                    <a:lumMod val="95000"/>
                    <a:lumOff val="5000"/>
                  </a:schemeClr>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相互关联的中外历史信息，自拟论题，并结合所学知识予以阐述。（要求：写明论题，中外关联，史论结合。）</a:t>
            </a:r>
            <a:endParaRPr lang="zh-CN" altLang="en-US" sz="1200" b="1" dirty="0">
              <a:solidFill>
                <a:schemeClr val="tx1">
                  <a:lumMod val="95000"/>
                  <a:lumOff val="5000"/>
                </a:schemeClr>
              </a:solidFill>
              <a:latin typeface="宋体" panose="02010600030101010101" pitchFamily="2" charset="-122"/>
              <a:ea typeface="宋体" panose="02010600030101010101" pitchFamily="2" charset="-122"/>
              <a:cs typeface="楷体" panose="02010609060101010101" pitchFamily="1" charset="-122"/>
            </a:endParaRPr>
          </a:p>
        </p:txBody>
      </p:sp>
    </p:spTree>
    <p:extLst>
      <p:ext uri="{BB962C8B-B14F-4D97-AF65-F5344CB8AC3E}">
        <p14:creationId xmlns:p14="http://schemas.microsoft.com/office/powerpoint/2010/main" val="33527288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22409" y="1501834"/>
            <a:ext cx="7810500" cy="553998"/>
          </a:xfrm>
          <a:prstGeom prst="rect">
            <a:avLst/>
          </a:prstGeom>
          <a:noFill/>
          <a:ln w="9525">
            <a:noFill/>
          </a:ln>
        </p:spPr>
        <p:txBody>
          <a:bodyPr wrap="square">
            <a:spAutoFit/>
          </a:bodyPr>
          <a:lstStyle/>
          <a:p>
            <a:pPr defTabSz="685800">
              <a:defRPr/>
            </a:pPr>
            <a:r>
              <a:rPr lang="en-US" altLang="zh-CN" sz="1500" b="1" dirty="0">
                <a:latin typeface="宋体" panose="02010600030101010101" pitchFamily="2" charset="-122"/>
                <a:ea typeface="宋体" panose="02010600030101010101" pitchFamily="2" charset="-122"/>
                <a:cs typeface="Times New Roman" panose="02020603050405020304" pitchFamily="2" charset="0"/>
                <a:sym typeface="+mn-ea"/>
              </a:rPr>
              <a:t>2.</a:t>
            </a:r>
            <a:r>
              <a:rPr lang="zh-CN" altLang="en-US" sz="1500" b="1" dirty="0">
                <a:latin typeface="宋体" panose="02010600030101010101" pitchFamily="2" charset="-122"/>
                <a:ea typeface="宋体" panose="02010600030101010101" pitchFamily="2" charset="-122"/>
                <a:cs typeface="Times New Roman" panose="02020603050405020304" pitchFamily="2" charset="0"/>
                <a:sym typeface="+mn-ea"/>
              </a:rPr>
              <a:t>（</a:t>
            </a:r>
            <a:r>
              <a:rPr lang="en-US" altLang="zh-CN" sz="1500" b="1" dirty="0">
                <a:latin typeface="宋体" panose="02010600030101010101" pitchFamily="2" charset="-122"/>
                <a:ea typeface="宋体" panose="02010600030101010101" pitchFamily="2" charset="-122"/>
                <a:cs typeface="Times New Roman" panose="02020603050405020304" pitchFamily="2" charset="0"/>
                <a:sym typeface="+mn-ea"/>
              </a:rPr>
              <a:t>2017</a:t>
            </a:r>
            <a:r>
              <a:rPr lang="zh-CN" altLang="en-US" sz="1500" b="1" dirty="0">
                <a:latin typeface="宋体" panose="02010600030101010101" pitchFamily="2" charset="-122"/>
                <a:ea typeface="宋体" panose="02010600030101010101" pitchFamily="2" charset="-122"/>
                <a:cs typeface="Times New Roman" panose="02020603050405020304" pitchFamily="2" charset="0"/>
                <a:sym typeface="+mn-ea"/>
              </a:rPr>
              <a:t>年全国卷一，</a:t>
            </a:r>
            <a:r>
              <a:rPr lang="en-US" altLang="zh-CN" sz="1500" b="1" dirty="0">
                <a:latin typeface="宋体" panose="02010600030101010101" pitchFamily="2" charset="-122"/>
                <a:ea typeface="宋体" panose="02010600030101010101" pitchFamily="2" charset="-122"/>
                <a:cs typeface="Times New Roman" panose="02020603050405020304" pitchFamily="2" charset="0"/>
                <a:sym typeface="+mn-ea"/>
              </a:rPr>
              <a:t>41</a:t>
            </a:r>
            <a:r>
              <a:rPr lang="zh-CN" altLang="en-US" sz="1500" b="1" dirty="0">
                <a:latin typeface="宋体" panose="02010600030101010101" pitchFamily="2" charset="-122"/>
                <a:ea typeface="宋体" panose="02010600030101010101" pitchFamily="2" charset="-122"/>
                <a:cs typeface="Times New Roman" panose="02020603050405020304" pitchFamily="2" charset="0"/>
                <a:sym typeface="+mn-ea"/>
              </a:rPr>
              <a:t>）</a:t>
            </a:r>
            <a:r>
              <a:rPr lang="zh-CN" altLang="en-US" sz="1500" b="1" dirty="0">
                <a:latin typeface="宋体" panose="02010600030101010101" pitchFamily="2" charset="-122"/>
                <a:ea typeface="宋体" panose="02010600030101010101" pitchFamily="2" charset="-122"/>
                <a:cs typeface="楷体" panose="02010609060101010101" pitchFamily="1" charset="-122"/>
              </a:rPr>
              <a:t>阅读材料，回答问题。（</a:t>
            </a:r>
            <a:r>
              <a:rPr lang="en-US" altLang="zh-CN" sz="1500" b="1" dirty="0">
                <a:latin typeface="宋体" panose="02010600030101010101" pitchFamily="2" charset="-122"/>
                <a:ea typeface="宋体" panose="02010600030101010101" pitchFamily="2" charset="-122"/>
                <a:cs typeface="楷体" panose="02010609060101010101" pitchFamily="1" charset="-122"/>
              </a:rPr>
              <a:t>12</a:t>
            </a:r>
            <a:r>
              <a:rPr lang="zh-CN" altLang="en-US" sz="1500" b="1" dirty="0">
                <a:latin typeface="宋体" panose="02010600030101010101" pitchFamily="2" charset="-122"/>
                <a:ea typeface="宋体" panose="02010600030101010101" pitchFamily="2" charset="-122"/>
                <a:cs typeface="楷体" panose="02010609060101010101" pitchFamily="1" charset="-122"/>
              </a:rPr>
              <a:t>分）</a:t>
            </a:r>
          </a:p>
          <a:p>
            <a:pPr defTabSz="685800">
              <a:defRPr/>
            </a:pPr>
            <a:r>
              <a:rPr lang="zh-CN" altLang="en-US" sz="1500" b="1" dirty="0">
                <a:solidFill>
                  <a:srgbClr val="0E0E0E"/>
                </a:solidFill>
                <a:latin typeface="楷体" panose="02010609060101010101" pitchFamily="1" charset="-122"/>
                <a:ea typeface="楷体" panose="02010609060101010101" pitchFamily="1" charset="-122"/>
                <a:cs typeface="楷体" panose="02010609060101010101" pitchFamily="1" charset="-122"/>
              </a:rPr>
              <a:t>材料：</a:t>
            </a:r>
            <a:endParaRPr lang="en-US" altLang="zh-CN" sz="1500" b="1" dirty="0">
              <a:solidFill>
                <a:srgbClr val="0E0E0E"/>
              </a:solidFill>
              <a:latin typeface="楷体" panose="02010609060101010101" pitchFamily="1" charset="-122"/>
              <a:ea typeface="楷体" panose="02010609060101010101" pitchFamily="1" charset="-122"/>
              <a:cs typeface="楷体" panose="02010609060101010101" pitchFamily="1" charset="-122"/>
            </a:endParaRPr>
          </a:p>
        </p:txBody>
      </p:sp>
      <p:graphicFrame>
        <p:nvGraphicFramePr>
          <p:cNvPr id="4" name="表格 3"/>
          <p:cNvGraphicFramePr/>
          <p:nvPr>
            <p:extLst/>
          </p:nvPr>
        </p:nvGraphicFramePr>
        <p:xfrm>
          <a:off x="174568" y="2027614"/>
          <a:ext cx="8742738" cy="2736966"/>
        </p:xfrm>
        <a:graphic>
          <a:graphicData uri="http://schemas.openxmlformats.org/drawingml/2006/table">
            <a:tbl>
              <a:tblPr firstRow="1" bandRow="1">
                <a:tableStyleId>{5940675A-B579-460E-94D1-54222C63F5DA}</a:tableStyleId>
              </a:tblPr>
              <a:tblGrid>
                <a:gridCol w="886166">
                  <a:extLst>
                    <a:ext uri="{9D8B030D-6E8A-4147-A177-3AD203B41FA5}">
                      <a16:colId xmlns:a16="http://schemas.microsoft.com/office/drawing/2014/main" val="20000"/>
                    </a:ext>
                  </a:extLst>
                </a:gridCol>
                <a:gridCol w="4848109">
                  <a:extLst>
                    <a:ext uri="{9D8B030D-6E8A-4147-A177-3AD203B41FA5}">
                      <a16:colId xmlns:a16="http://schemas.microsoft.com/office/drawing/2014/main" val="20001"/>
                    </a:ext>
                  </a:extLst>
                </a:gridCol>
                <a:gridCol w="3008463">
                  <a:extLst>
                    <a:ext uri="{9D8B030D-6E8A-4147-A177-3AD203B41FA5}">
                      <a16:colId xmlns:a16="http://schemas.microsoft.com/office/drawing/2014/main" val="20002"/>
                    </a:ext>
                  </a:extLst>
                </a:gridCol>
              </a:tblGrid>
              <a:tr h="248903">
                <a:tc>
                  <a:txBody>
                    <a:bodyPr/>
                    <a:lstStyle/>
                    <a:p>
                      <a:pPr marL="0" indent="0" algn="ctr">
                        <a:buNone/>
                      </a:pP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时间</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500" b="1" u="none">
                          <a:solidFill>
                            <a:srgbClr val="0E0E0E"/>
                          </a:solidFill>
                          <a:latin typeface="楷体" panose="02010609060101010101" pitchFamily="1" charset="-122"/>
                          <a:ea typeface="楷体" panose="02010609060101010101" pitchFamily="1" charset="-122"/>
                          <a:cs typeface="楷体" panose="02010609060101010101" pitchFamily="1" charset="-122"/>
                        </a:rPr>
                        <a:t>中国</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500" b="1" u="none">
                          <a:solidFill>
                            <a:srgbClr val="0E0E0E"/>
                          </a:solidFill>
                          <a:latin typeface="楷体" panose="02010609060101010101" pitchFamily="1" charset="-122"/>
                          <a:ea typeface="楷体" panose="02010609060101010101" pitchFamily="1" charset="-122"/>
                          <a:cs typeface="楷体" panose="02010609060101010101" pitchFamily="1" charset="-122"/>
                        </a:rPr>
                        <a:t>外国</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6225">
                <a:tc>
                  <a:txBody>
                    <a:bodyPr/>
                    <a:lstStyle/>
                    <a:p>
                      <a:pPr marL="0" indent="0" algn="ctr">
                        <a:buNone/>
                      </a:pPr>
                      <a:r>
                        <a:rPr lang="en-US" altLang="zh-CN"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14</a:t>
                      </a: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a:t>
                      </a:r>
                      <a:r>
                        <a:rPr lang="en-US" altLang="zh-CN"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15</a:t>
                      </a: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世纪</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500" b="1" u="none" dirty="0">
                          <a:solidFill>
                            <a:srgbClr val="FF0000"/>
                          </a:solidFill>
                          <a:latin typeface="楷体" panose="02010609060101010101" pitchFamily="1" charset="-122"/>
                          <a:ea typeface="楷体" panose="02010609060101010101" pitchFamily="1" charset="-122"/>
                          <a:cs typeface="楷体" panose="02010609060101010101" pitchFamily="1" charset="-122"/>
                        </a:rPr>
                        <a:t>朱元璋在位期间，与占城、爪哇、暹罗等</a:t>
                      </a:r>
                      <a:r>
                        <a:rPr lang="en-US" altLang="zh-CN" sz="1500" b="1" u="none" dirty="0">
                          <a:solidFill>
                            <a:srgbClr val="FF0000"/>
                          </a:solidFill>
                          <a:latin typeface="楷体" panose="02010609060101010101" pitchFamily="1" charset="-122"/>
                          <a:ea typeface="楷体" panose="02010609060101010101" pitchFamily="1" charset="-122"/>
                          <a:cs typeface="楷体" panose="02010609060101010101" pitchFamily="1" charset="-122"/>
                        </a:rPr>
                        <a:t>30</a:t>
                      </a:r>
                      <a:r>
                        <a:rPr lang="zh-CN" altLang="en-US" sz="1500" b="1" u="none" dirty="0">
                          <a:solidFill>
                            <a:srgbClr val="FF0000"/>
                          </a:solidFill>
                          <a:latin typeface="楷体" panose="02010609060101010101" pitchFamily="1" charset="-122"/>
                          <a:ea typeface="楷体" panose="02010609060101010101" pitchFamily="1" charset="-122"/>
                          <a:cs typeface="楷体" panose="02010609060101010101" pitchFamily="1" charset="-122"/>
                        </a:rPr>
                        <a:t>余国进行官方贸易。</a:t>
                      </a: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废除丞相制度。</a:t>
                      </a:r>
                      <a:r>
                        <a:rPr lang="zh-CN" altLang="en-US" sz="1500" b="1" u="none" dirty="0">
                          <a:solidFill>
                            <a:srgbClr val="FF0000"/>
                          </a:solidFill>
                          <a:latin typeface="楷体" panose="02010609060101010101" pitchFamily="1" charset="-122"/>
                          <a:ea typeface="楷体" panose="02010609060101010101" pitchFamily="1" charset="-122"/>
                          <a:cs typeface="楷体" panose="02010609060101010101" pitchFamily="1" charset="-122"/>
                        </a:rPr>
                        <a:t>郑和七下西洋，是世界航海史和中国古代对外交往史上的壮举。</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德国人古登堡发明了最早的印刷机。</a:t>
                      </a:r>
                      <a:r>
                        <a:rPr lang="zh-CN" altLang="en-US" sz="1500" b="1" u="none" dirty="0">
                          <a:solidFill>
                            <a:srgbClr val="FF0000"/>
                          </a:solidFill>
                          <a:latin typeface="楷体" panose="02010609060101010101" pitchFamily="1" charset="-122"/>
                          <a:ea typeface="楷体" panose="02010609060101010101" pitchFamily="1" charset="-122"/>
                          <a:cs typeface="楷体" panose="02010609060101010101" pitchFamily="1" charset="-122"/>
                        </a:rPr>
                        <a:t>哥伦布到达美洲大陆。</a:t>
                      </a: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佛罗伦萨</a:t>
                      </a:r>
                      <a:r>
                        <a:rPr lang="en-US" altLang="zh-CN"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200</a:t>
                      </a: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余家纺织工场雇佣</a:t>
                      </a:r>
                      <a:r>
                        <a:rPr lang="en-US" altLang="zh-CN"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3</a:t>
                      </a: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万余名工人。</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5129">
                <a:tc>
                  <a:txBody>
                    <a:bodyPr/>
                    <a:lstStyle/>
                    <a:p>
                      <a:pPr marL="0" indent="0" algn="ctr">
                        <a:buNone/>
                      </a:pPr>
                      <a:r>
                        <a:rPr lang="en-US" altLang="zh-CN" sz="1500" b="1" u="none">
                          <a:solidFill>
                            <a:srgbClr val="0E0E0E"/>
                          </a:solidFill>
                          <a:latin typeface="楷体" panose="02010609060101010101" pitchFamily="1" charset="-122"/>
                          <a:ea typeface="楷体" panose="02010609060101010101" pitchFamily="1" charset="-122"/>
                          <a:cs typeface="楷体" panose="02010609060101010101" pitchFamily="1" charset="-122"/>
                        </a:rPr>
                        <a:t>16</a:t>
                      </a:r>
                      <a:r>
                        <a:rPr lang="zh-CN" altLang="en-US" sz="1500" b="1" u="none">
                          <a:solidFill>
                            <a:srgbClr val="0E0E0E"/>
                          </a:solidFill>
                          <a:latin typeface="楷体" panose="02010609060101010101" pitchFamily="1" charset="-122"/>
                          <a:ea typeface="楷体" panose="02010609060101010101" pitchFamily="1" charset="-122"/>
                          <a:cs typeface="楷体" panose="02010609060101010101" pitchFamily="1" charset="-122"/>
                        </a:rPr>
                        <a:t>世纪</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500" b="1" u="none" dirty="0">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rPr>
                        <a:t>张居正进行赋役合一、统一征银的“一条鞭法”改革</a:t>
                      </a: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a:t>
                      </a:r>
                      <a:endParaRPr lang="en-US" altLang="zh-CN" sz="1500" b="1" u="none" dirty="0">
                        <a:solidFill>
                          <a:srgbClr val="0E0E0E"/>
                        </a:solidFill>
                        <a:latin typeface="楷体" panose="02010609060101010101" pitchFamily="1" charset="-122"/>
                        <a:ea typeface="楷体" panose="02010609060101010101" pitchFamily="1" charset="-122"/>
                        <a:cs typeface="楷体" panose="02010609060101010101" pitchFamily="1" charset="-122"/>
                      </a:endParaRPr>
                    </a:p>
                    <a:p>
                      <a:pPr marL="0" indent="0" algn="l">
                        <a:buNone/>
                      </a:pPr>
                      <a:r>
                        <a:rPr lang="zh-CN" altLang="en-US"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李时珍</a:t>
                      </a:r>
                      <a:r>
                        <a:rPr lang="en-US" altLang="zh-CN"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a:t>
                      </a:r>
                      <a:r>
                        <a:rPr lang="zh-CN" altLang="en-US"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本草纲目</a:t>
                      </a:r>
                      <a:r>
                        <a:rPr lang="en-US" altLang="zh-CN"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a:t>
                      </a:r>
                      <a:r>
                        <a:rPr lang="zh-CN" altLang="en-US"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刊刻。</a:t>
                      </a:r>
                      <a:r>
                        <a:rPr lang="zh-CN" altLang="en-US" sz="1500" b="1" u="none" dirty="0">
                          <a:solidFill>
                            <a:srgbClr val="FF0000"/>
                          </a:solidFill>
                          <a:latin typeface="楷体" panose="02010609060101010101" pitchFamily="1" charset="-122"/>
                          <a:ea typeface="楷体" panose="02010609060101010101" pitchFamily="1" charset="-122"/>
                          <a:cs typeface="楷体" panose="02010609060101010101" pitchFamily="1" charset="-122"/>
                        </a:rPr>
                        <a:t>玉米、番薯、马铃薯等高产作物传入中国。</a:t>
                      </a:r>
                      <a:r>
                        <a:rPr lang="zh-CN" altLang="en-US" sz="1500" b="1" u="none" dirty="0">
                          <a:solidFill>
                            <a:srgbClr val="0070C0"/>
                          </a:solidFill>
                          <a:latin typeface="楷体" panose="02010609060101010101" pitchFamily="1" charset="-122"/>
                          <a:ea typeface="楷体" panose="02010609060101010101" pitchFamily="1" charset="-122"/>
                          <a:cs typeface="楷体" panose="02010609060101010101" pitchFamily="1" charset="-122"/>
                        </a:rPr>
                        <a:t>汤显祖出生，代表作</a:t>
                      </a:r>
                      <a:r>
                        <a:rPr lang="en-US" altLang="zh-CN" sz="1500" b="1" u="none" dirty="0">
                          <a:solidFill>
                            <a:srgbClr val="0070C0"/>
                          </a:solidFill>
                          <a:latin typeface="楷体" panose="02010609060101010101" pitchFamily="1" charset="-122"/>
                          <a:ea typeface="楷体" panose="02010609060101010101" pitchFamily="1" charset="-122"/>
                          <a:cs typeface="楷体" panose="02010609060101010101" pitchFamily="1" charset="-122"/>
                        </a:rPr>
                        <a:t>《</a:t>
                      </a:r>
                      <a:r>
                        <a:rPr lang="zh-CN" altLang="en-US" sz="1500" b="1" u="none" dirty="0">
                          <a:solidFill>
                            <a:srgbClr val="0070C0"/>
                          </a:solidFill>
                          <a:latin typeface="楷体" panose="02010609060101010101" pitchFamily="1" charset="-122"/>
                          <a:ea typeface="楷体" panose="02010609060101010101" pitchFamily="1" charset="-122"/>
                          <a:cs typeface="楷体" panose="02010609060101010101" pitchFamily="1" charset="-122"/>
                        </a:rPr>
                        <a:t>牡丹亭</a:t>
                      </a:r>
                      <a:r>
                        <a:rPr lang="en-US" altLang="zh-CN" sz="1500" b="1" u="none" dirty="0">
                          <a:solidFill>
                            <a:srgbClr val="0070C0"/>
                          </a:solidFill>
                          <a:latin typeface="楷体" panose="02010609060101010101" pitchFamily="1" charset="-122"/>
                          <a:ea typeface="楷体" panose="02010609060101010101" pitchFamily="1" charset="-122"/>
                          <a:cs typeface="楷体" panose="02010609060101010101" pitchFamily="1" charset="-122"/>
                        </a:rPr>
                        <a:t>》</a:t>
                      </a:r>
                      <a:r>
                        <a:rPr lang="zh-CN" altLang="en-US" sz="1500" b="1" u="none" dirty="0">
                          <a:solidFill>
                            <a:srgbClr val="0070C0"/>
                          </a:solidFill>
                          <a:latin typeface="楷体" panose="02010609060101010101" pitchFamily="1" charset="-122"/>
                          <a:ea typeface="楷体" panose="02010609060101010101" pitchFamily="1" charset="-122"/>
                          <a:cs typeface="楷体" panose="02010609060101010101" pitchFamily="1" charset="-122"/>
                        </a:rPr>
                        <a:t>表现男女主人公冲破礼教束缚，追求爱情自由。</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哥白尼提出“太阳中心说”。</a:t>
                      </a:r>
                      <a:r>
                        <a:rPr lang="zh-CN" altLang="en-US" sz="1500" b="1" u="none" dirty="0">
                          <a:solidFill>
                            <a:srgbClr val="FF0000"/>
                          </a:solidFill>
                          <a:latin typeface="楷体" panose="02010609060101010101" pitchFamily="1" charset="-122"/>
                          <a:ea typeface="楷体" panose="02010609060101010101" pitchFamily="1" charset="-122"/>
                          <a:cs typeface="楷体" panose="02010609060101010101" pitchFamily="1" charset="-122"/>
                        </a:rPr>
                        <a:t>意大利传教士利玛窦到中国，传播了西方自然科学知识。</a:t>
                      </a:r>
                      <a:r>
                        <a:rPr lang="zh-CN" altLang="en-US" sz="1500" b="1" u="none" dirty="0">
                          <a:solidFill>
                            <a:srgbClr val="0070C0"/>
                          </a:solidFill>
                          <a:latin typeface="楷体" panose="02010609060101010101" pitchFamily="1" charset="-122"/>
                          <a:ea typeface="楷体" panose="02010609060101010101" pitchFamily="1" charset="-122"/>
                          <a:cs typeface="楷体" panose="02010609060101010101" pitchFamily="1" charset="-122"/>
                        </a:rPr>
                        <a:t>莎士比亚出生，代表作</a:t>
                      </a:r>
                      <a:r>
                        <a:rPr lang="en-US" altLang="zh-CN" sz="1500" b="1" u="none" dirty="0">
                          <a:solidFill>
                            <a:srgbClr val="0070C0"/>
                          </a:solidFill>
                          <a:latin typeface="楷体" panose="02010609060101010101" pitchFamily="1" charset="-122"/>
                          <a:ea typeface="楷体" panose="02010609060101010101" pitchFamily="1" charset="-122"/>
                          <a:cs typeface="楷体" panose="02010609060101010101" pitchFamily="1" charset="-122"/>
                        </a:rPr>
                        <a:t>《</a:t>
                      </a:r>
                      <a:r>
                        <a:rPr lang="zh-CN" altLang="en-US" sz="1500" b="1" u="none" dirty="0">
                          <a:solidFill>
                            <a:srgbClr val="0070C0"/>
                          </a:solidFill>
                          <a:latin typeface="楷体" panose="02010609060101010101" pitchFamily="1" charset="-122"/>
                          <a:ea typeface="楷体" panose="02010609060101010101" pitchFamily="1" charset="-122"/>
                          <a:cs typeface="楷体" panose="02010609060101010101" pitchFamily="1" charset="-122"/>
                        </a:rPr>
                        <a:t>哈姆雷特</a:t>
                      </a:r>
                      <a:r>
                        <a:rPr lang="en-US" altLang="zh-CN" sz="1500" b="1" u="none" dirty="0">
                          <a:solidFill>
                            <a:srgbClr val="0070C0"/>
                          </a:solidFill>
                          <a:latin typeface="楷体" panose="02010609060101010101" pitchFamily="1" charset="-122"/>
                          <a:ea typeface="楷体" panose="02010609060101010101" pitchFamily="1" charset="-122"/>
                          <a:cs typeface="楷体" panose="02010609060101010101" pitchFamily="1" charset="-122"/>
                        </a:rPr>
                        <a:t>》</a:t>
                      </a:r>
                      <a:r>
                        <a:rPr lang="zh-CN" altLang="en-US" sz="1500" b="1" u="none" dirty="0">
                          <a:solidFill>
                            <a:srgbClr val="0070C0"/>
                          </a:solidFill>
                          <a:latin typeface="楷体" panose="02010609060101010101" pitchFamily="1" charset="-122"/>
                          <a:ea typeface="楷体" panose="02010609060101010101" pitchFamily="1" charset="-122"/>
                          <a:cs typeface="楷体" panose="02010609060101010101" pitchFamily="1" charset="-122"/>
                        </a:rPr>
                        <a:t>。</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6709">
                <a:tc>
                  <a:txBody>
                    <a:bodyPr/>
                    <a:lstStyle/>
                    <a:p>
                      <a:pPr marL="0" indent="0" algn="ctr">
                        <a:buNone/>
                      </a:pPr>
                      <a:r>
                        <a:rPr lang="en-US" altLang="zh-CN" sz="1500" b="1" u="none">
                          <a:solidFill>
                            <a:srgbClr val="0E0E0E"/>
                          </a:solidFill>
                          <a:latin typeface="楷体" panose="02010609060101010101" pitchFamily="1" charset="-122"/>
                          <a:ea typeface="楷体" panose="02010609060101010101" pitchFamily="1" charset="-122"/>
                          <a:cs typeface="楷体" panose="02010609060101010101" pitchFamily="1" charset="-122"/>
                        </a:rPr>
                        <a:t>17</a:t>
                      </a:r>
                      <a:r>
                        <a:rPr lang="zh-CN" altLang="en-US" sz="1500" b="1" u="none">
                          <a:solidFill>
                            <a:srgbClr val="0E0E0E"/>
                          </a:solidFill>
                          <a:latin typeface="楷体" panose="02010609060101010101" pitchFamily="1" charset="-122"/>
                          <a:ea typeface="楷体" panose="02010609060101010101" pitchFamily="1" charset="-122"/>
                          <a:cs typeface="楷体" panose="02010609060101010101" pitchFamily="1" charset="-122"/>
                        </a:rPr>
                        <a:t>世纪</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朱子学在日本为官方推崇，成为显学。</a:t>
                      </a:r>
                      <a:r>
                        <a:rPr lang="zh-CN" altLang="en-US" sz="1500" b="1" u="none" dirty="0">
                          <a:solidFill>
                            <a:srgbClr val="FF0000"/>
                          </a:solidFill>
                          <a:latin typeface="楷体" panose="02010609060101010101" pitchFamily="1" charset="-122"/>
                          <a:ea typeface="楷体" panose="02010609060101010101" pitchFamily="1" charset="-122"/>
                          <a:cs typeface="楷体" panose="02010609060101010101" pitchFamily="1" charset="-122"/>
                        </a:rPr>
                        <a:t>茶叶大量输往欧洲。</a:t>
                      </a:r>
                      <a:r>
                        <a:rPr lang="zh-CN" altLang="en-US"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宋应星</a:t>
                      </a:r>
                      <a:r>
                        <a:rPr lang="en-US" altLang="zh-CN"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a:t>
                      </a:r>
                      <a:r>
                        <a:rPr lang="zh-CN" altLang="en-US"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天工开物</a:t>
                      </a:r>
                      <a:r>
                        <a:rPr lang="en-US" altLang="zh-CN"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a:t>
                      </a:r>
                      <a:r>
                        <a:rPr lang="zh-CN" altLang="en-US"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刊刻。</a:t>
                      </a:r>
                      <a:r>
                        <a:rPr lang="zh-CN" altLang="en-US" sz="1500" b="1" u="none" dirty="0">
                          <a:solidFill>
                            <a:srgbClr val="FF0000"/>
                          </a:solidFill>
                          <a:latin typeface="楷体" panose="02010609060101010101" pitchFamily="1" charset="-122"/>
                          <a:ea typeface="楷体" panose="02010609060101010101" pitchFamily="1" charset="-122"/>
                          <a:cs typeface="楷体" panose="02010609060101010101" pitchFamily="1" charset="-122"/>
                        </a:rPr>
                        <a:t>美洲白银大量流入中国。</a:t>
                      </a: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郑成功收复台湾。</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500" b="1" u="none" dirty="0">
                          <a:solidFill>
                            <a:srgbClr val="FF0000"/>
                          </a:solidFill>
                          <a:latin typeface="楷体" panose="02010609060101010101" pitchFamily="1" charset="-122"/>
                          <a:ea typeface="楷体" panose="02010609060101010101" pitchFamily="1" charset="-122"/>
                          <a:cs typeface="楷体" panose="02010609060101010101" pitchFamily="1" charset="-122"/>
                        </a:rPr>
                        <a:t>英国入侵印度，英属东印度公司在印度开展殖民活动。</a:t>
                      </a: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英国早期移民乘“五月花号”到达北美。</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文本框 4"/>
          <p:cNvSpPr txBox="1"/>
          <p:nvPr/>
        </p:nvSpPr>
        <p:spPr>
          <a:xfrm>
            <a:off x="222409" y="4747538"/>
            <a:ext cx="8910724" cy="784830"/>
          </a:xfrm>
          <a:prstGeom prst="rect">
            <a:avLst/>
          </a:prstGeom>
          <a:noFill/>
          <a:ln w="9525">
            <a:noFill/>
          </a:ln>
        </p:spPr>
        <p:txBody>
          <a:bodyPr wrap="square">
            <a:spAutoFit/>
          </a:bodyPr>
          <a:lstStyle/>
          <a:p>
            <a:pPr algn="r" defTabSz="685800">
              <a:defRPr/>
            </a:pPr>
            <a:r>
              <a:rPr lang="en-US" altLang="zh-CN" sz="1500" b="1" dirty="0">
                <a:solidFill>
                  <a:srgbClr val="0E0E0E"/>
                </a:solidFill>
                <a:effectLst>
                  <a:outerShdw blurRad="38100" dist="19050" dir="2700000" algn="tl" rotWithShape="0">
                    <a:prstClr val="black">
                      <a:alpha val="40000"/>
                    </a:prstClr>
                  </a:outerShdw>
                </a:effectLst>
                <a:latin typeface="楷体" panose="02010609060101010101" pitchFamily="1" charset="-122"/>
                <a:ea typeface="楷体" panose="02010609060101010101" pitchFamily="1" charset="-122"/>
                <a:cs typeface="楷体" panose="02010609060101010101" pitchFamily="1" charset="-122"/>
              </a:rPr>
              <a:t>——</a:t>
            </a:r>
            <a:r>
              <a:rPr lang="zh-CN" altLang="en-US" sz="1500" b="1" dirty="0">
                <a:solidFill>
                  <a:srgbClr val="0E0E0E"/>
                </a:solidFill>
                <a:effectLst>
                  <a:outerShdw blurRad="38100" dist="19050" dir="2700000" algn="tl" rotWithShape="0">
                    <a:prstClr val="black">
                      <a:alpha val="40000"/>
                    </a:prstClr>
                  </a:outerShdw>
                </a:effectLst>
                <a:latin typeface="楷体" panose="02010609060101010101" pitchFamily="1" charset="-122"/>
                <a:ea typeface="楷体" panose="02010609060101010101" pitchFamily="1" charset="-122"/>
                <a:cs typeface="楷体" panose="02010609060101010101" pitchFamily="1" charset="-122"/>
              </a:rPr>
              <a:t>据李亚凡编</a:t>
            </a:r>
            <a:r>
              <a:rPr lang="en-US" altLang="zh-CN" sz="1500" b="1" dirty="0">
                <a:solidFill>
                  <a:srgbClr val="0E0E0E"/>
                </a:solidFill>
                <a:effectLst>
                  <a:outerShdw blurRad="38100" dist="19050" dir="2700000" algn="tl" rotWithShape="0">
                    <a:prstClr val="black">
                      <a:alpha val="40000"/>
                    </a:prstClr>
                  </a:outerShdw>
                </a:effectLst>
                <a:latin typeface="楷体" panose="02010609060101010101" pitchFamily="1" charset="-122"/>
                <a:ea typeface="楷体" panose="02010609060101010101" pitchFamily="1" charset="-122"/>
                <a:cs typeface="楷体" panose="02010609060101010101" pitchFamily="1" charset="-122"/>
              </a:rPr>
              <a:t>《</a:t>
            </a:r>
            <a:r>
              <a:rPr lang="zh-CN" altLang="en-US" sz="1500" b="1" dirty="0">
                <a:solidFill>
                  <a:srgbClr val="0E0E0E"/>
                </a:solidFill>
                <a:effectLst>
                  <a:outerShdw blurRad="38100" dist="19050" dir="2700000" algn="tl" rotWithShape="0">
                    <a:prstClr val="black">
                      <a:alpha val="40000"/>
                    </a:prstClr>
                  </a:outerShdw>
                </a:effectLst>
                <a:latin typeface="楷体" panose="02010609060101010101" pitchFamily="1" charset="-122"/>
                <a:ea typeface="楷体" panose="02010609060101010101" pitchFamily="1" charset="-122"/>
                <a:cs typeface="楷体" panose="02010609060101010101" pitchFamily="1" charset="-122"/>
              </a:rPr>
              <a:t>世界历史年表</a:t>
            </a:r>
            <a:r>
              <a:rPr lang="en-US" altLang="zh-CN" sz="1500" b="1" dirty="0">
                <a:solidFill>
                  <a:srgbClr val="0E0E0E"/>
                </a:solidFill>
                <a:effectLst>
                  <a:outerShdw blurRad="38100" dist="19050" dir="2700000" algn="tl" rotWithShape="0">
                    <a:prstClr val="black">
                      <a:alpha val="40000"/>
                    </a:prstClr>
                  </a:outerShdw>
                </a:effectLst>
                <a:latin typeface="楷体" panose="02010609060101010101" pitchFamily="1" charset="-122"/>
                <a:ea typeface="楷体" panose="02010609060101010101" pitchFamily="1" charset="-122"/>
                <a:cs typeface="楷体" panose="02010609060101010101" pitchFamily="1" charset="-122"/>
              </a:rPr>
              <a:t>》</a:t>
            </a:r>
            <a:r>
              <a:rPr lang="zh-CN" altLang="en-US" sz="1500" b="1" dirty="0">
                <a:solidFill>
                  <a:srgbClr val="0E0E0E"/>
                </a:solidFill>
                <a:effectLst>
                  <a:outerShdw blurRad="38100" dist="19050" dir="2700000" algn="tl" rotWithShape="0">
                    <a:prstClr val="black">
                      <a:alpha val="40000"/>
                    </a:prstClr>
                  </a:outerShdw>
                </a:effectLst>
                <a:latin typeface="楷体" panose="02010609060101010101" pitchFamily="1" charset="-122"/>
                <a:ea typeface="楷体" panose="02010609060101010101" pitchFamily="1" charset="-122"/>
                <a:cs typeface="楷体" panose="02010609060101010101" pitchFamily="1" charset="-122"/>
              </a:rPr>
              <a:t>等。</a:t>
            </a:r>
          </a:p>
          <a:p>
            <a:pPr algn="r" defTabSz="685800">
              <a:defRPr/>
            </a:pPr>
            <a:r>
              <a:rPr lang="zh-CN" altLang="en-US" sz="1500" b="1" dirty="0">
                <a:solidFill>
                  <a:srgbClr val="0E0E0E"/>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上表为</a:t>
            </a:r>
            <a:r>
              <a:rPr lang="en-US" altLang="zh-CN" sz="1500" b="1" dirty="0">
                <a:solidFill>
                  <a:srgbClr val="0E0E0E"/>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14</a:t>
            </a:r>
            <a:r>
              <a:rPr lang="zh-CN" altLang="en-US" sz="1500" b="1" dirty="0">
                <a:solidFill>
                  <a:srgbClr val="0E0E0E"/>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a:t>
            </a:r>
            <a:r>
              <a:rPr lang="en-US" altLang="zh-CN" sz="1500" b="1" dirty="0">
                <a:solidFill>
                  <a:srgbClr val="0E0E0E"/>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17</a:t>
            </a:r>
            <a:r>
              <a:rPr lang="zh-CN" altLang="en-US" sz="1500" b="1" dirty="0">
                <a:solidFill>
                  <a:srgbClr val="0E0E0E"/>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世纪中外历史事件简表。从表中提取</a:t>
            </a:r>
            <a:r>
              <a:rPr lang="zh-CN" altLang="en-US" sz="1500" b="1" dirty="0">
                <a:solidFill>
                  <a:srgbClr val="FF0000"/>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相互关联</a:t>
            </a:r>
            <a:r>
              <a:rPr lang="zh-CN" altLang="en-US" sz="1500" b="1" dirty="0">
                <a:solidFill>
                  <a:srgbClr val="0E0E0E"/>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的中外历史信息，自拟论题，并结合所学知识予以阐述。（要求：</a:t>
            </a:r>
            <a:r>
              <a:rPr lang="zh-CN" altLang="en-US" sz="1500" b="1" dirty="0">
                <a:solidFill>
                  <a:srgbClr val="FF0000"/>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写明论题，中外关联，史论结合。</a:t>
            </a:r>
            <a:r>
              <a:rPr lang="zh-CN" altLang="en-US" sz="1500" b="1" dirty="0">
                <a:solidFill>
                  <a:srgbClr val="0E0E0E"/>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a:t>
            </a:r>
            <a:endParaRPr lang="zh-CN" altLang="en-US" sz="1200" b="1" dirty="0">
              <a:solidFill>
                <a:prstClr val="black"/>
              </a:solidFill>
              <a:latin typeface="宋体" panose="02010600030101010101" pitchFamily="2" charset="-122"/>
              <a:ea typeface="宋体" panose="02010600030101010101" pitchFamily="2" charset="-122"/>
              <a:cs typeface="楷体" panose="02010609060101010101" pitchFamily="1" charset="-122"/>
            </a:endParaRPr>
          </a:p>
        </p:txBody>
      </p:sp>
      <p:sp>
        <p:nvSpPr>
          <p:cNvPr id="6" name="矩形 5">
            <a:extLst>
              <a:ext uri="{FF2B5EF4-FFF2-40B4-BE49-F238E27FC236}">
                <a16:creationId xmlns:a16="http://schemas.microsoft.com/office/drawing/2014/main" id="{30C6804E-F5B1-4AD5-9810-74A0B8F8ADDB}"/>
              </a:ext>
            </a:extLst>
          </p:cNvPr>
          <p:cNvSpPr/>
          <p:nvPr/>
        </p:nvSpPr>
        <p:spPr>
          <a:xfrm>
            <a:off x="0" y="922354"/>
            <a:ext cx="4857420" cy="498598"/>
          </a:xfrm>
          <a:prstGeom prst="rect">
            <a:avLst/>
          </a:prstGeom>
          <a:solidFill>
            <a:srgbClr val="00B050"/>
          </a:solidFill>
        </p:spPr>
        <p:txBody>
          <a:bodyPr wrap="none">
            <a:spAutoFit/>
          </a:bodyPr>
          <a:lstStyle/>
          <a:p>
            <a:pPr>
              <a:lnSpc>
                <a:spcPct val="80000"/>
              </a:lnSpc>
            </a:pPr>
            <a:r>
              <a:rPr lang="zh-CN" altLang="en-US" sz="3300" b="1" dirty="0">
                <a:solidFill>
                  <a:srgbClr val="FF0000"/>
                </a:solidFill>
                <a:latin typeface="宋体" panose="02010600030101010101" pitchFamily="2" charset="-122"/>
                <a:ea typeface="宋体" panose="02010600030101010101" pitchFamily="2" charset="-122"/>
              </a:rPr>
              <a:t>步骤一：</a:t>
            </a:r>
            <a:r>
              <a:rPr lang="zh-CN" altLang="en-US" sz="3300" b="1" dirty="0">
                <a:latin typeface="宋体" panose="02010600030101010101" pitchFamily="2" charset="-122"/>
                <a:ea typeface="宋体" panose="02010600030101010101" pitchFamily="2" charset="-122"/>
              </a:rPr>
              <a:t>获取和解读信息</a:t>
            </a:r>
          </a:p>
        </p:txBody>
      </p:sp>
      <p:sp>
        <p:nvSpPr>
          <p:cNvPr id="2" name="标注: 线形 1">
            <a:extLst>
              <a:ext uri="{FF2B5EF4-FFF2-40B4-BE49-F238E27FC236}">
                <a16:creationId xmlns:a16="http://schemas.microsoft.com/office/drawing/2014/main" id="{468E9A38-8E2A-4B57-8CC8-FD6DA340BF07}"/>
              </a:ext>
            </a:extLst>
          </p:cNvPr>
          <p:cNvSpPr/>
          <p:nvPr/>
        </p:nvSpPr>
        <p:spPr>
          <a:xfrm>
            <a:off x="4854687" y="857250"/>
            <a:ext cx="4110461" cy="1236173"/>
          </a:xfrm>
          <a:prstGeom prst="borderCallout1">
            <a:avLst>
              <a:gd name="adj1" fmla="val 58425"/>
              <a:gd name="adj2" fmla="val -446"/>
              <a:gd name="adj3" fmla="val 201002"/>
              <a:gd name="adj4" fmla="val -270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spcBef>
                <a:spcPts val="300"/>
              </a:spcBef>
            </a:pPr>
            <a:r>
              <a:rPr lang="en-US" altLang="zh-CN" b="1" dirty="0">
                <a:solidFill>
                  <a:schemeClr val="bg1"/>
                </a:solidFill>
                <a:latin typeface="楷体" panose="02010609060101010101" pitchFamily="1" charset="-122"/>
                <a:ea typeface="楷体" panose="02010609060101010101" pitchFamily="1" charset="-122"/>
                <a:cs typeface="楷体" panose="02010609060101010101" pitchFamily="1" charset="-122"/>
                <a:sym typeface="+mn-ea"/>
              </a:rPr>
              <a:t>1</a:t>
            </a:r>
            <a:r>
              <a:rPr lang="zh-CN" altLang="en-US" b="1" dirty="0">
                <a:solidFill>
                  <a:schemeClr val="bg1"/>
                </a:solidFill>
                <a:latin typeface="楷体" panose="02010609060101010101" pitchFamily="1" charset="-122"/>
                <a:ea typeface="楷体" panose="02010609060101010101" pitchFamily="1" charset="-122"/>
                <a:cs typeface="楷体" panose="02010609060101010101" pitchFamily="1" charset="-122"/>
                <a:sym typeface="+mn-ea"/>
              </a:rPr>
              <a:t>、新航路开辟给明代的影响</a:t>
            </a:r>
          </a:p>
          <a:p>
            <a:pPr>
              <a:lnSpc>
                <a:spcPts val="1500"/>
              </a:lnSpc>
              <a:spcBef>
                <a:spcPts val="300"/>
              </a:spcBef>
            </a:pPr>
            <a:r>
              <a:rPr lang="en-US" altLang="zh-CN" b="1" dirty="0">
                <a:solidFill>
                  <a:schemeClr val="bg1"/>
                </a:solidFill>
                <a:latin typeface="楷体" panose="02010609060101010101" pitchFamily="1" charset="-122"/>
                <a:ea typeface="楷体" panose="02010609060101010101" pitchFamily="1" charset="-122"/>
                <a:cs typeface="楷体" panose="02010609060101010101" pitchFamily="1" charset="-122"/>
                <a:sym typeface="+mn-ea"/>
              </a:rPr>
              <a:t>2</a:t>
            </a:r>
            <a:r>
              <a:rPr lang="zh-CN" altLang="en-US" b="1" dirty="0">
                <a:solidFill>
                  <a:schemeClr val="bg1"/>
                </a:solidFill>
                <a:latin typeface="楷体" panose="02010609060101010101" pitchFamily="1" charset="-122"/>
                <a:ea typeface="楷体" panose="02010609060101010101" pitchFamily="1" charset="-122"/>
                <a:cs typeface="楷体" panose="02010609060101010101" pitchFamily="1" charset="-122"/>
                <a:sym typeface="+mn-ea"/>
              </a:rPr>
              <a:t>、全球化有利于文明的交流</a:t>
            </a:r>
          </a:p>
          <a:p>
            <a:pPr>
              <a:lnSpc>
                <a:spcPts val="1500"/>
              </a:lnSpc>
              <a:spcBef>
                <a:spcPts val="300"/>
              </a:spcBef>
            </a:pPr>
            <a:r>
              <a:rPr lang="en-US" altLang="zh-CN" b="1" dirty="0">
                <a:solidFill>
                  <a:schemeClr val="bg1"/>
                </a:solidFill>
                <a:latin typeface="楷体" panose="02010609060101010101" pitchFamily="1" charset="-122"/>
                <a:ea typeface="楷体" panose="02010609060101010101" pitchFamily="1" charset="-122"/>
                <a:cs typeface="楷体" panose="02010609060101010101" pitchFamily="1" charset="-122"/>
                <a:sym typeface="+mn-ea"/>
              </a:rPr>
              <a:t>3</a:t>
            </a:r>
            <a:r>
              <a:rPr lang="zh-CN" altLang="en-US" b="1" dirty="0">
                <a:solidFill>
                  <a:schemeClr val="bg1"/>
                </a:solidFill>
                <a:latin typeface="楷体" panose="02010609060101010101" pitchFamily="1" charset="-122"/>
                <a:ea typeface="楷体" panose="02010609060101010101" pitchFamily="1" charset="-122"/>
                <a:cs typeface="楷体" panose="02010609060101010101" pitchFamily="1" charset="-122"/>
                <a:sym typeface="+mn-ea"/>
              </a:rPr>
              <a:t>、文明在碰撞、交融中发展</a:t>
            </a:r>
            <a:endParaRPr lang="en-US" altLang="zh-CN" b="1" dirty="0">
              <a:solidFill>
                <a:schemeClr val="bg1"/>
              </a:solidFill>
              <a:latin typeface="楷体" panose="02010609060101010101" pitchFamily="1" charset="-122"/>
              <a:ea typeface="楷体" panose="02010609060101010101" pitchFamily="1" charset="-122"/>
              <a:cs typeface="楷体" panose="02010609060101010101" pitchFamily="1" charset="-122"/>
              <a:sym typeface="+mn-ea"/>
            </a:endParaRPr>
          </a:p>
          <a:p>
            <a:pPr>
              <a:lnSpc>
                <a:spcPts val="1500"/>
              </a:lnSpc>
              <a:spcBef>
                <a:spcPts val="300"/>
              </a:spcBef>
            </a:pPr>
            <a:r>
              <a:rPr lang="en-US" altLang="zh-CN" b="1" dirty="0">
                <a:solidFill>
                  <a:schemeClr val="bg1"/>
                </a:solidFill>
                <a:effectLst>
                  <a:outerShdw blurRad="38100" dist="19050" dir="2700000" algn="tl" rotWithShape="0">
                    <a:schemeClr val="dk1">
                      <a:alpha val="40000"/>
                    </a:schemeClr>
                  </a:outerShdw>
                </a:effectLst>
                <a:latin typeface="楷体" panose="02010609060101010101" pitchFamily="1" charset="-122"/>
                <a:ea typeface="楷体" panose="02010609060101010101" pitchFamily="1" charset="-122"/>
                <a:cs typeface="楷体" panose="02010609060101010101" pitchFamily="1" charset="-122"/>
                <a:sym typeface="+mn-ea"/>
              </a:rPr>
              <a:t>4</a:t>
            </a:r>
            <a:r>
              <a:rPr lang="zh-CN" altLang="en-US" b="1" dirty="0">
                <a:solidFill>
                  <a:schemeClr val="bg1"/>
                </a:solidFill>
                <a:effectLst>
                  <a:outerShdw blurRad="38100" dist="19050" dir="2700000" algn="tl" rotWithShape="0">
                    <a:schemeClr val="dk1">
                      <a:alpha val="40000"/>
                    </a:schemeClr>
                  </a:outerShdw>
                </a:effectLst>
                <a:latin typeface="楷体" panose="02010609060101010101" pitchFamily="1" charset="-122"/>
                <a:ea typeface="楷体" panose="02010609060101010101" pitchFamily="1" charset="-122"/>
                <a:cs typeface="楷体" panose="02010609060101010101" pitchFamily="1" charset="-122"/>
                <a:sym typeface="+mn-ea"/>
              </a:rPr>
              <a:t>、郑和下西洋与新航路开路的差异性</a:t>
            </a:r>
          </a:p>
          <a:p>
            <a:pPr>
              <a:lnSpc>
                <a:spcPts val="1500"/>
              </a:lnSpc>
              <a:spcBef>
                <a:spcPts val="300"/>
              </a:spcBef>
            </a:pPr>
            <a:r>
              <a:rPr lang="en-US" altLang="zh-CN" b="1" dirty="0">
                <a:solidFill>
                  <a:schemeClr val="bg1"/>
                </a:solidFill>
                <a:effectLst>
                  <a:outerShdw blurRad="38100" dist="19050" dir="2700000" algn="tl" rotWithShape="0">
                    <a:schemeClr val="dk1">
                      <a:alpha val="40000"/>
                    </a:schemeClr>
                  </a:outerShdw>
                </a:effectLst>
                <a:latin typeface="楷体" panose="02010609060101010101" pitchFamily="1" charset="-122"/>
                <a:ea typeface="楷体" panose="02010609060101010101" pitchFamily="1" charset="-122"/>
                <a:cs typeface="楷体" panose="02010609060101010101" pitchFamily="1" charset="-122"/>
                <a:sym typeface="+mn-ea"/>
              </a:rPr>
              <a:t>5</a:t>
            </a:r>
            <a:r>
              <a:rPr lang="zh-CN" altLang="en-US" b="1" dirty="0">
                <a:solidFill>
                  <a:schemeClr val="bg1"/>
                </a:solidFill>
                <a:effectLst>
                  <a:outerShdw blurRad="38100" dist="19050" dir="2700000" algn="tl" rotWithShape="0">
                    <a:schemeClr val="dk1">
                      <a:alpha val="40000"/>
                    </a:schemeClr>
                  </a:outerShdw>
                </a:effectLst>
                <a:latin typeface="楷体" panose="02010609060101010101" pitchFamily="1" charset="-122"/>
                <a:ea typeface="楷体" panose="02010609060101010101" pitchFamily="1" charset="-122"/>
                <a:cs typeface="楷体" panose="02010609060101010101" pitchFamily="1" charset="-122"/>
                <a:sym typeface="+mn-ea"/>
              </a:rPr>
              <a:t>、明代朝贡贸易与殖民贸易的差异性</a:t>
            </a:r>
            <a:endParaRPr lang="zh-CN" altLang="en-US" b="1" dirty="0">
              <a:solidFill>
                <a:schemeClr val="bg1"/>
              </a:solidFill>
              <a:latin typeface="楷体" panose="02010609060101010101" pitchFamily="1" charset="-122"/>
              <a:ea typeface="楷体" panose="02010609060101010101" pitchFamily="1" charset="-122"/>
              <a:cs typeface="楷体" panose="02010609060101010101" pitchFamily="1" charset="-122"/>
              <a:sym typeface="+mn-ea"/>
            </a:endParaRPr>
          </a:p>
        </p:txBody>
      </p:sp>
      <p:sp>
        <p:nvSpPr>
          <p:cNvPr id="8" name="标注: 双弯曲线形(无边框) 7">
            <a:extLst>
              <a:ext uri="{FF2B5EF4-FFF2-40B4-BE49-F238E27FC236}">
                <a16:creationId xmlns:a16="http://schemas.microsoft.com/office/drawing/2014/main" id="{C93C5671-227F-4242-A10A-B4E85C92D2EC}"/>
              </a:ext>
            </a:extLst>
          </p:cNvPr>
          <p:cNvSpPr/>
          <p:nvPr/>
        </p:nvSpPr>
        <p:spPr>
          <a:xfrm>
            <a:off x="174568" y="4834646"/>
            <a:ext cx="4685660" cy="459972"/>
          </a:xfrm>
          <a:prstGeom prst="callout3">
            <a:avLst>
              <a:gd name="adj1" fmla="val 70610"/>
              <a:gd name="adj2" fmla="val -1547"/>
              <a:gd name="adj3" fmla="val 18750"/>
              <a:gd name="adj4" fmla="val -16667"/>
              <a:gd name="adj5" fmla="val 100000"/>
              <a:gd name="adj6" fmla="val -16667"/>
              <a:gd name="adj7" fmla="val -307919"/>
              <a:gd name="adj8" fmla="val 573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lang="en-US" altLang="zh-CN" sz="2100" b="1" dirty="0">
                <a:solidFill>
                  <a:schemeClr val="bg1"/>
                </a:solidFill>
                <a:effectLst>
                  <a:outerShdw blurRad="38100" dist="19050" dir="2700000" algn="tl" rotWithShape="0">
                    <a:schemeClr val="dk1">
                      <a:alpha val="40000"/>
                    </a:schemeClr>
                  </a:outerShdw>
                </a:effectLst>
                <a:latin typeface="楷体" panose="02010609060101010101" pitchFamily="1" charset="-122"/>
                <a:ea typeface="楷体" panose="02010609060101010101" pitchFamily="1" charset="-122"/>
                <a:cs typeface="楷体" panose="02010609060101010101" pitchFamily="1" charset="-122"/>
                <a:sym typeface="+mn-ea"/>
              </a:rPr>
              <a:t>6</a:t>
            </a:r>
            <a:r>
              <a:rPr lang="zh-CN" altLang="en-US" sz="2100" b="1" dirty="0">
                <a:solidFill>
                  <a:schemeClr val="bg1"/>
                </a:solidFill>
                <a:effectLst>
                  <a:outerShdw blurRad="38100" dist="19050" dir="2700000" algn="tl" rotWithShape="0">
                    <a:schemeClr val="dk1">
                      <a:alpha val="40000"/>
                    </a:schemeClr>
                  </a:outerShdw>
                </a:effectLst>
                <a:latin typeface="楷体" panose="02010609060101010101" pitchFamily="1" charset="-122"/>
                <a:ea typeface="楷体" panose="02010609060101010101" pitchFamily="1" charset="-122"/>
                <a:cs typeface="楷体" panose="02010609060101010101" pitchFamily="1" charset="-122"/>
                <a:sym typeface="+mn-ea"/>
              </a:rPr>
              <a:t>、明代传统科技与近代科技的差异性</a:t>
            </a:r>
          </a:p>
        </p:txBody>
      </p:sp>
      <p:sp>
        <p:nvSpPr>
          <p:cNvPr id="9" name="标注: 线形(无边框) 8">
            <a:extLst>
              <a:ext uri="{FF2B5EF4-FFF2-40B4-BE49-F238E27FC236}">
                <a16:creationId xmlns:a16="http://schemas.microsoft.com/office/drawing/2014/main" id="{777D320F-0CBB-42C8-81A5-8D8632BBE034}"/>
              </a:ext>
            </a:extLst>
          </p:cNvPr>
          <p:cNvSpPr/>
          <p:nvPr/>
        </p:nvSpPr>
        <p:spPr>
          <a:xfrm>
            <a:off x="90447" y="5526325"/>
            <a:ext cx="4926403" cy="408617"/>
          </a:xfrm>
          <a:prstGeom prst="callout1">
            <a:avLst>
              <a:gd name="adj1" fmla="val -12523"/>
              <a:gd name="adj2" fmla="val 7631"/>
              <a:gd name="adj3" fmla="val -439999"/>
              <a:gd name="adj4" fmla="val 955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b="1" dirty="0">
                <a:solidFill>
                  <a:schemeClr val="bg1"/>
                </a:solidFill>
                <a:effectLst>
                  <a:outerShdw blurRad="38100" dist="19050" dir="2700000" algn="tl" rotWithShape="0">
                    <a:schemeClr val="dk1">
                      <a:alpha val="40000"/>
                    </a:schemeClr>
                  </a:outerShdw>
                </a:effectLst>
                <a:latin typeface="楷体" panose="02010609060101010101" pitchFamily="1" charset="-122"/>
                <a:ea typeface="楷体" panose="02010609060101010101" pitchFamily="1" charset="-122"/>
                <a:cs typeface="楷体" panose="02010609060101010101" pitchFamily="1" charset="-122"/>
                <a:sym typeface="+mn-ea"/>
              </a:rPr>
              <a:t>7</a:t>
            </a:r>
            <a:r>
              <a:rPr lang="zh-CN" altLang="en-US" sz="2100" b="1" dirty="0">
                <a:solidFill>
                  <a:schemeClr val="bg1"/>
                </a:solidFill>
                <a:effectLst>
                  <a:outerShdw blurRad="38100" dist="19050" dir="2700000" algn="tl" rotWithShape="0">
                    <a:schemeClr val="dk1">
                      <a:alpha val="40000"/>
                    </a:schemeClr>
                  </a:outerShdw>
                </a:effectLst>
                <a:latin typeface="楷体" panose="02010609060101010101" pitchFamily="1" charset="-122"/>
                <a:ea typeface="楷体" panose="02010609060101010101" pitchFamily="1" charset="-122"/>
                <a:cs typeface="楷体" panose="02010609060101010101" pitchFamily="1" charset="-122"/>
                <a:sym typeface="+mn-ea"/>
              </a:rPr>
              <a:t>、明代东西方人文主义作品的差异性</a:t>
            </a:r>
            <a:endParaRPr lang="zh-CN" altLang="en-US" sz="2100" dirty="0">
              <a:solidFill>
                <a:schemeClr val="bg1"/>
              </a:solidFill>
            </a:endParaRPr>
          </a:p>
        </p:txBody>
      </p:sp>
      <p:sp>
        <p:nvSpPr>
          <p:cNvPr id="10" name="标注: 双弯曲线形 9">
            <a:extLst>
              <a:ext uri="{FF2B5EF4-FFF2-40B4-BE49-F238E27FC236}">
                <a16:creationId xmlns:a16="http://schemas.microsoft.com/office/drawing/2014/main" id="{EAFBD78F-3CDA-4A43-8AE6-01CE8590CF07}"/>
              </a:ext>
            </a:extLst>
          </p:cNvPr>
          <p:cNvSpPr/>
          <p:nvPr/>
        </p:nvSpPr>
        <p:spPr>
          <a:xfrm>
            <a:off x="4932728" y="4640317"/>
            <a:ext cx="4255872" cy="1009537"/>
          </a:xfrm>
          <a:prstGeom prst="borderCallout3">
            <a:avLst>
              <a:gd name="adj1" fmla="val 66835"/>
              <a:gd name="adj2" fmla="val 591"/>
              <a:gd name="adj3" fmla="val 18750"/>
              <a:gd name="adj4" fmla="val -16667"/>
              <a:gd name="adj5" fmla="val 100000"/>
              <a:gd name="adj6" fmla="val -16667"/>
              <a:gd name="adj7" fmla="val -183563"/>
              <a:gd name="adj8" fmla="val 292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spcBef>
                <a:spcPts val="300"/>
              </a:spcBef>
            </a:pPr>
            <a:r>
              <a:rPr lang="en-US" altLang="zh-CN" b="1" dirty="0">
                <a:solidFill>
                  <a:schemeClr val="bg1"/>
                </a:solidFill>
                <a:effectLst>
                  <a:outerShdw blurRad="38100" dist="19050" dir="2700000" algn="tl" rotWithShape="0">
                    <a:schemeClr val="dk1">
                      <a:alpha val="40000"/>
                    </a:schemeClr>
                  </a:outerShdw>
                </a:effectLst>
                <a:latin typeface="楷体" panose="02010609060101010101" pitchFamily="1" charset="-122"/>
                <a:ea typeface="楷体" panose="02010609060101010101" pitchFamily="1" charset="-122"/>
                <a:cs typeface="楷体" panose="02010609060101010101" pitchFamily="1" charset="-122"/>
                <a:sym typeface="+mn-ea"/>
              </a:rPr>
              <a:t>8</a:t>
            </a:r>
            <a:r>
              <a:rPr lang="zh-CN" altLang="en-US" b="1" dirty="0">
                <a:solidFill>
                  <a:schemeClr val="bg1"/>
                </a:solidFill>
                <a:effectLst>
                  <a:outerShdw blurRad="38100" dist="19050" dir="2700000" algn="tl" rotWithShape="0">
                    <a:schemeClr val="dk1">
                      <a:alpha val="40000"/>
                    </a:schemeClr>
                  </a:outerShdw>
                </a:effectLst>
                <a:latin typeface="楷体" panose="02010609060101010101" pitchFamily="1" charset="-122"/>
                <a:ea typeface="楷体" panose="02010609060101010101" pitchFamily="1" charset="-122"/>
                <a:cs typeface="楷体" panose="02010609060101010101" pitchFamily="1" charset="-122"/>
                <a:sym typeface="+mn-ea"/>
              </a:rPr>
              <a:t>、</a:t>
            </a:r>
            <a:r>
              <a:rPr lang="en-US" altLang="zh-CN" b="1" dirty="0">
                <a:solidFill>
                  <a:schemeClr val="bg1"/>
                </a:solidFill>
                <a:effectLst>
                  <a:outerShdw blurRad="38100" dist="19050" dir="2700000" algn="tl" rotWithShape="0">
                    <a:schemeClr val="dk1">
                      <a:alpha val="40000"/>
                    </a:schemeClr>
                  </a:outerShdw>
                </a:effectLst>
                <a:latin typeface="楷体" panose="02010609060101010101" pitchFamily="1" charset="-122"/>
                <a:ea typeface="楷体" panose="02010609060101010101" pitchFamily="1" charset="-122"/>
                <a:cs typeface="楷体" panose="02010609060101010101" pitchFamily="1" charset="-122"/>
                <a:sym typeface="+mn-ea"/>
              </a:rPr>
              <a:t>1500----</a:t>
            </a:r>
            <a:r>
              <a:rPr lang="zh-CN" altLang="en-US" b="1" dirty="0">
                <a:solidFill>
                  <a:schemeClr val="bg1"/>
                </a:solidFill>
                <a:effectLst>
                  <a:outerShdw blurRad="38100" dist="19050" dir="2700000" algn="tl" rotWithShape="0">
                    <a:schemeClr val="dk1">
                      <a:alpha val="40000"/>
                    </a:schemeClr>
                  </a:outerShdw>
                </a:effectLst>
                <a:latin typeface="楷体" panose="02010609060101010101" pitchFamily="1" charset="-122"/>
                <a:ea typeface="楷体" panose="02010609060101010101" pitchFamily="1" charset="-122"/>
                <a:cs typeface="楷体" panose="02010609060101010101" pitchFamily="1" charset="-122"/>
                <a:sym typeface="+mn-ea"/>
              </a:rPr>
              <a:t>东西方社会发展的分水岭</a:t>
            </a:r>
          </a:p>
          <a:p>
            <a:pPr>
              <a:lnSpc>
                <a:spcPts val="2000"/>
              </a:lnSpc>
              <a:spcBef>
                <a:spcPts val="300"/>
              </a:spcBef>
            </a:pPr>
            <a:r>
              <a:rPr lang="en-US" altLang="zh-CN" b="1" dirty="0">
                <a:solidFill>
                  <a:schemeClr val="bg1"/>
                </a:solidFill>
                <a:effectLst>
                  <a:outerShdw blurRad="38100" dist="19050" dir="2700000" algn="tl" rotWithShape="0">
                    <a:schemeClr val="dk1">
                      <a:alpha val="40000"/>
                    </a:schemeClr>
                  </a:outerShdw>
                </a:effectLst>
                <a:latin typeface="楷体" panose="02010609060101010101" pitchFamily="1" charset="-122"/>
                <a:ea typeface="楷体" panose="02010609060101010101" pitchFamily="1" charset="-122"/>
                <a:cs typeface="楷体" panose="02010609060101010101" pitchFamily="1" charset="-122"/>
                <a:sym typeface="+mn-ea"/>
              </a:rPr>
              <a:t>9</a:t>
            </a:r>
            <a:r>
              <a:rPr lang="zh-CN" altLang="en-US" b="1" dirty="0">
                <a:solidFill>
                  <a:schemeClr val="bg1"/>
                </a:solidFill>
                <a:effectLst>
                  <a:outerShdw blurRad="38100" dist="19050" dir="2700000" algn="tl" rotWithShape="0">
                    <a:schemeClr val="dk1">
                      <a:alpha val="40000"/>
                    </a:schemeClr>
                  </a:outerShdw>
                </a:effectLst>
                <a:latin typeface="楷体" panose="02010609060101010101" pitchFamily="1" charset="-122"/>
                <a:ea typeface="楷体" panose="02010609060101010101" pitchFamily="1" charset="-122"/>
                <a:cs typeface="楷体" panose="02010609060101010101" pitchFamily="1" charset="-122"/>
                <a:sym typeface="+mn-ea"/>
              </a:rPr>
              <a:t>、</a:t>
            </a:r>
            <a:r>
              <a:rPr lang="en-US" altLang="zh-CN" b="1" dirty="0">
                <a:solidFill>
                  <a:schemeClr val="bg1"/>
                </a:solidFill>
                <a:effectLst>
                  <a:outerShdw blurRad="38100" dist="19050" dir="2700000" algn="tl" rotWithShape="0">
                    <a:schemeClr val="dk1">
                      <a:alpha val="40000"/>
                    </a:schemeClr>
                  </a:outerShdw>
                </a:effectLst>
                <a:latin typeface="楷体" panose="02010609060101010101" pitchFamily="1" charset="-122"/>
                <a:ea typeface="楷体" panose="02010609060101010101" pitchFamily="1" charset="-122"/>
                <a:cs typeface="楷体" panose="02010609060101010101" pitchFamily="1" charset="-122"/>
                <a:sym typeface="+mn-ea"/>
              </a:rPr>
              <a:t>14-17</a:t>
            </a:r>
            <a:r>
              <a:rPr lang="zh-CN" altLang="en-US" b="1" dirty="0">
                <a:solidFill>
                  <a:schemeClr val="bg1"/>
                </a:solidFill>
                <a:effectLst>
                  <a:outerShdw blurRad="38100" dist="19050" dir="2700000" algn="tl" rotWithShape="0">
                    <a:schemeClr val="dk1">
                      <a:alpha val="40000"/>
                    </a:schemeClr>
                  </a:outerShdw>
                </a:effectLst>
                <a:latin typeface="楷体" panose="02010609060101010101" pitchFamily="1" charset="-122"/>
                <a:ea typeface="楷体" panose="02010609060101010101" pitchFamily="1" charset="-122"/>
                <a:cs typeface="楷体" panose="02010609060101010101" pitchFamily="1" charset="-122"/>
                <a:sym typeface="+mn-ea"/>
              </a:rPr>
              <a:t>世纪东西方两大文明的相似性</a:t>
            </a:r>
          </a:p>
          <a:p>
            <a:pPr>
              <a:lnSpc>
                <a:spcPts val="2000"/>
              </a:lnSpc>
              <a:spcBef>
                <a:spcPts val="300"/>
              </a:spcBef>
            </a:pPr>
            <a:r>
              <a:rPr lang="en-US" altLang="zh-CN" b="1" dirty="0">
                <a:solidFill>
                  <a:schemeClr val="bg1"/>
                </a:solidFill>
                <a:effectLst>
                  <a:outerShdw blurRad="38100" dist="19050" dir="2700000" algn="tl" rotWithShape="0">
                    <a:schemeClr val="dk1">
                      <a:alpha val="40000"/>
                    </a:schemeClr>
                  </a:outerShdw>
                </a:effectLst>
                <a:latin typeface="楷体" panose="02010609060101010101" pitchFamily="1" charset="-122"/>
                <a:ea typeface="楷体" panose="02010609060101010101" pitchFamily="1" charset="-122"/>
                <a:cs typeface="楷体" panose="02010609060101010101" pitchFamily="1" charset="-122"/>
                <a:sym typeface="+mn-ea"/>
              </a:rPr>
              <a:t>10</a:t>
            </a:r>
            <a:r>
              <a:rPr lang="zh-CN" altLang="en-US" b="1" dirty="0">
                <a:solidFill>
                  <a:schemeClr val="bg1"/>
                </a:solidFill>
                <a:effectLst>
                  <a:outerShdw blurRad="38100" dist="19050" dir="2700000" algn="tl" rotWithShape="0">
                    <a:schemeClr val="dk1">
                      <a:alpha val="40000"/>
                    </a:schemeClr>
                  </a:outerShdw>
                </a:effectLst>
                <a:latin typeface="楷体" panose="02010609060101010101" pitchFamily="1" charset="-122"/>
                <a:ea typeface="楷体" panose="02010609060101010101" pitchFamily="1" charset="-122"/>
                <a:cs typeface="楷体" panose="02010609060101010101" pitchFamily="1" charset="-122"/>
                <a:sym typeface="+mn-ea"/>
              </a:rPr>
              <a:t>、</a:t>
            </a:r>
            <a:r>
              <a:rPr lang="en-US" altLang="zh-CN" b="1" dirty="0">
                <a:solidFill>
                  <a:schemeClr val="bg1"/>
                </a:solidFill>
                <a:effectLst>
                  <a:outerShdw blurRad="38100" dist="19050" dir="2700000" algn="tl" rotWithShape="0">
                    <a:schemeClr val="dk1">
                      <a:alpha val="40000"/>
                    </a:schemeClr>
                  </a:outerShdw>
                </a:effectLst>
                <a:latin typeface="楷体" panose="02010609060101010101" pitchFamily="1" charset="-122"/>
                <a:ea typeface="楷体" panose="02010609060101010101" pitchFamily="1" charset="-122"/>
                <a:cs typeface="楷体" panose="02010609060101010101" pitchFamily="1" charset="-122"/>
                <a:sym typeface="+mn-ea"/>
              </a:rPr>
              <a:t>14-17</a:t>
            </a:r>
            <a:r>
              <a:rPr lang="zh-CN" altLang="en-US" b="1" dirty="0">
                <a:solidFill>
                  <a:schemeClr val="bg1"/>
                </a:solidFill>
                <a:effectLst>
                  <a:outerShdw blurRad="38100" dist="19050" dir="2700000" algn="tl" rotWithShape="0">
                    <a:schemeClr val="dk1">
                      <a:alpha val="40000"/>
                    </a:schemeClr>
                  </a:outerShdw>
                </a:effectLst>
                <a:latin typeface="楷体" panose="02010609060101010101" pitchFamily="1" charset="-122"/>
                <a:ea typeface="楷体" panose="02010609060101010101" pitchFamily="1" charset="-122"/>
                <a:cs typeface="楷体" panose="02010609060101010101" pitchFamily="1" charset="-122"/>
                <a:sym typeface="+mn-ea"/>
              </a:rPr>
              <a:t>世纪东西方两大文明的差异性</a:t>
            </a:r>
          </a:p>
        </p:txBody>
      </p:sp>
      <p:sp>
        <p:nvSpPr>
          <p:cNvPr id="11" name="对话气泡: 矩形 10">
            <a:extLst>
              <a:ext uri="{FF2B5EF4-FFF2-40B4-BE49-F238E27FC236}">
                <a16:creationId xmlns:a16="http://schemas.microsoft.com/office/drawing/2014/main" id="{D1746EA2-504D-4EDD-BA4B-C4EB62BE1AB3}"/>
              </a:ext>
            </a:extLst>
          </p:cNvPr>
          <p:cNvSpPr/>
          <p:nvPr/>
        </p:nvSpPr>
        <p:spPr>
          <a:xfrm>
            <a:off x="3275522" y="1501834"/>
            <a:ext cx="1013792" cy="385211"/>
          </a:xfrm>
          <a:prstGeom prst="wedgeRectCallout">
            <a:avLst>
              <a:gd name="adj1" fmla="val 82797"/>
              <a:gd name="adj2" fmla="val -5227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lumMod val="95000"/>
                    <a:lumOff val="5000"/>
                  </a:schemeClr>
                </a:solidFill>
                <a:latin typeface="黑体" panose="02010609060101010101" pitchFamily="49" charset="-122"/>
                <a:ea typeface="黑体" panose="02010609060101010101" pitchFamily="49" charset="-122"/>
              </a:rPr>
              <a:t>微观</a:t>
            </a:r>
            <a:endParaRPr lang="zh-CN" altLang="en-US" sz="2700" dirty="0">
              <a:solidFill>
                <a:schemeClr val="tx1">
                  <a:lumMod val="95000"/>
                  <a:lumOff val="5000"/>
                </a:schemeClr>
              </a:solidFill>
              <a:latin typeface="黑体" panose="02010609060101010101" pitchFamily="49" charset="-122"/>
              <a:ea typeface="黑体" panose="02010609060101010101" pitchFamily="49" charset="-122"/>
            </a:endParaRPr>
          </a:p>
        </p:txBody>
      </p:sp>
      <p:sp>
        <p:nvSpPr>
          <p:cNvPr id="12" name="对话气泡: 矩形 11">
            <a:extLst>
              <a:ext uri="{FF2B5EF4-FFF2-40B4-BE49-F238E27FC236}">
                <a16:creationId xmlns:a16="http://schemas.microsoft.com/office/drawing/2014/main" id="{AF056C07-1638-4877-AD82-14C4FF8ADD26}"/>
              </a:ext>
            </a:extLst>
          </p:cNvPr>
          <p:cNvSpPr/>
          <p:nvPr/>
        </p:nvSpPr>
        <p:spPr>
          <a:xfrm>
            <a:off x="5938008" y="5649855"/>
            <a:ext cx="1054463" cy="350896"/>
          </a:xfrm>
          <a:prstGeom prst="wedgeRectCallout">
            <a:avLst>
              <a:gd name="adj1" fmla="val 105000"/>
              <a:gd name="adj2" fmla="val -625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lumMod val="95000"/>
                    <a:lumOff val="5000"/>
                  </a:schemeClr>
                </a:solidFill>
                <a:latin typeface="黑体" panose="02010609060101010101" pitchFamily="49" charset="-122"/>
                <a:ea typeface="黑体" panose="02010609060101010101" pitchFamily="49" charset="-122"/>
              </a:rPr>
              <a:t>宏观</a:t>
            </a:r>
          </a:p>
        </p:txBody>
      </p:sp>
    </p:spTree>
    <p:extLst>
      <p:ext uri="{BB962C8B-B14F-4D97-AF65-F5344CB8AC3E}">
        <p14:creationId xmlns:p14="http://schemas.microsoft.com/office/powerpoint/2010/main" val="24420074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22409" y="1501834"/>
            <a:ext cx="7810500" cy="553998"/>
          </a:xfrm>
          <a:prstGeom prst="rect">
            <a:avLst/>
          </a:prstGeom>
          <a:noFill/>
          <a:ln w="9525">
            <a:noFill/>
          </a:ln>
        </p:spPr>
        <p:txBody>
          <a:bodyPr wrap="square">
            <a:spAutoFit/>
          </a:bodyPr>
          <a:lstStyle/>
          <a:p>
            <a:pPr defTabSz="685800">
              <a:defRPr/>
            </a:pPr>
            <a:r>
              <a:rPr lang="en-US" altLang="zh-CN" sz="1500" b="1" dirty="0">
                <a:latin typeface="宋体" panose="02010600030101010101" pitchFamily="2" charset="-122"/>
                <a:ea typeface="宋体" panose="02010600030101010101" pitchFamily="2" charset="-122"/>
                <a:cs typeface="Times New Roman" panose="02020603050405020304" pitchFamily="2" charset="0"/>
                <a:sym typeface="+mn-ea"/>
              </a:rPr>
              <a:t>2.</a:t>
            </a:r>
            <a:r>
              <a:rPr lang="zh-CN" altLang="en-US" sz="1500" b="1" dirty="0">
                <a:latin typeface="宋体" panose="02010600030101010101" pitchFamily="2" charset="-122"/>
                <a:ea typeface="宋体" panose="02010600030101010101" pitchFamily="2" charset="-122"/>
                <a:cs typeface="Times New Roman" panose="02020603050405020304" pitchFamily="2" charset="0"/>
                <a:sym typeface="+mn-ea"/>
              </a:rPr>
              <a:t>（</a:t>
            </a:r>
            <a:r>
              <a:rPr lang="en-US" altLang="zh-CN" sz="1500" b="1" dirty="0">
                <a:latin typeface="宋体" panose="02010600030101010101" pitchFamily="2" charset="-122"/>
                <a:ea typeface="宋体" panose="02010600030101010101" pitchFamily="2" charset="-122"/>
                <a:cs typeface="Times New Roman" panose="02020603050405020304" pitchFamily="2" charset="0"/>
                <a:sym typeface="+mn-ea"/>
              </a:rPr>
              <a:t>2017</a:t>
            </a:r>
            <a:r>
              <a:rPr lang="zh-CN" altLang="en-US" sz="1500" b="1" dirty="0">
                <a:latin typeface="宋体" panose="02010600030101010101" pitchFamily="2" charset="-122"/>
                <a:ea typeface="宋体" panose="02010600030101010101" pitchFamily="2" charset="-122"/>
                <a:cs typeface="Times New Roman" panose="02020603050405020304" pitchFamily="2" charset="0"/>
                <a:sym typeface="+mn-ea"/>
              </a:rPr>
              <a:t>年全国卷一，</a:t>
            </a:r>
            <a:r>
              <a:rPr lang="en-US" altLang="zh-CN" sz="1500" b="1" dirty="0">
                <a:latin typeface="宋体" panose="02010600030101010101" pitchFamily="2" charset="-122"/>
                <a:ea typeface="宋体" panose="02010600030101010101" pitchFamily="2" charset="-122"/>
                <a:cs typeface="Times New Roman" panose="02020603050405020304" pitchFamily="2" charset="0"/>
                <a:sym typeface="+mn-ea"/>
              </a:rPr>
              <a:t>41</a:t>
            </a:r>
            <a:r>
              <a:rPr lang="zh-CN" altLang="en-US" sz="1500" b="1" dirty="0">
                <a:latin typeface="宋体" panose="02010600030101010101" pitchFamily="2" charset="-122"/>
                <a:ea typeface="宋体" panose="02010600030101010101" pitchFamily="2" charset="-122"/>
                <a:cs typeface="Times New Roman" panose="02020603050405020304" pitchFamily="2" charset="0"/>
                <a:sym typeface="+mn-ea"/>
              </a:rPr>
              <a:t>）</a:t>
            </a:r>
            <a:r>
              <a:rPr lang="zh-CN" altLang="en-US" sz="1500" b="1" dirty="0">
                <a:latin typeface="宋体" panose="02010600030101010101" pitchFamily="2" charset="-122"/>
                <a:ea typeface="宋体" panose="02010600030101010101" pitchFamily="2" charset="-122"/>
                <a:cs typeface="楷体" panose="02010609060101010101" pitchFamily="1" charset="-122"/>
              </a:rPr>
              <a:t>阅读材料，回答问题。（</a:t>
            </a:r>
            <a:r>
              <a:rPr lang="en-US" altLang="zh-CN" sz="1500" b="1" dirty="0">
                <a:latin typeface="宋体" panose="02010600030101010101" pitchFamily="2" charset="-122"/>
                <a:ea typeface="宋体" panose="02010600030101010101" pitchFamily="2" charset="-122"/>
                <a:cs typeface="楷体" panose="02010609060101010101" pitchFamily="1" charset="-122"/>
              </a:rPr>
              <a:t>12</a:t>
            </a:r>
            <a:r>
              <a:rPr lang="zh-CN" altLang="en-US" sz="1500" b="1" dirty="0">
                <a:latin typeface="宋体" panose="02010600030101010101" pitchFamily="2" charset="-122"/>
                <a:ea typeface="宋体" panose="02010600030101010101" pitchFamily="2" charset="-122"/>
                <a:cs typeface="楷体" panose="02010609060101010101" pitchFamily="1" charset="-122"/>
              </a:rPr>
              <a:t>分）</a:t>
            </a:r>
          </a:p>
          <a:p>
            <a:pPr defTabSz="685800">
              <a:defRPr/>
            </a:pPr>
            <a:r>
              <a:rPr lang="zh-CN" altLang="en-US" sz="1500" b="1" dirty="0">
                <a:solidFill>
                  <a:srgbClr val="0E0E0E"/>
                </a:solidFill>
                <a:latin typeface="楷体" panose="02010609060101010101" pitchFamily="1" charset="-122"/>
                <a:ea typeface="楷体" panose="02010609060101010101" pitchFamily="1" charset="-122"/>
                <a:cs typeface="楷体" panose="02010609060101010101" pitchFamily="1" charset="-122"/>
              </a:rPr>
              <a:t>材料：</a:t>
            </a:r>
            <a:endParaRPr lang="en-US" altLang="zh-CN" sz="1500" b="1" dirty="0">
              <a:solidFill>
                <a:srgbClr val="0E0E0E"/>
              </a:solidFill>
              <a:latin typeface="楷体" panose="02010609060101010101" pitchFamily="1" charset="-122"/>
              <a:ea typeface="楷体" panose="02010609060101010101" pitchFamily="1" charset="-122"/>
              <a:cs typeface="楷体" panose="02010609060101010101" pitchFamily="1" charset="-122"/>
            </a:endParaRPr>
          </a:p>
        </p:txBody>
      </p:sp>
      <p:graphicFrame>
        <p:nvGraphicFramePr>
          <p:cNvPr id="4" name="表格 3"/>
          <p:cNvGraphicFramePr/>
          <p:nvPr>
            <p:extLst/>
          </p:nvPr>
        </p:nvGraphicFramePr>
        <p:xfrm>
          <a:off x="174568" y="2027614"/>
          <a:ext cx="8742738" cy="2736966"/>
        </p:xfrm>
        <a:graphic>
          <a:graphicData uri="http://schemas.openxmlformats.org/drawingml/2006/table">
            <a:tbl>
              <a:tblPr firstRow="1" bandRow="1">
                <a:tableStyleId>{5940675A-B579-460E-94D1-54222C63F5DA}</a:tableStyleId>
              </a:tblPr>
              <a:tblGrid>
                <a:gridCol w="886166">
                  <a:extLst>
                    <a:ext uri="{9D8B030D-6E8A-4147-A177-3AD203B41FA5}">
                      <a16:colId xmlns:a16="http://schemas.microsoft.com/office/drawing/2014/main" val="20000"/>
                    </a:ext>
                  </a:extLst>
                </a:gridCol>
                <a:gridCol w="4848109">
                  <a:extLst>
                    <a:ext uri="{9D8B030D-6E8A-4147-A177-3AD203B41FA5}">
                      <a16:colId xmlns:a16="http://schemas.microsoft.com/office/drawing/2014/main" val="20001"/>
                    </a:ext>
                  </a:extLst>
                </a:gridCol>
                <a:gridCol w="3008463">
                  <a:extLst>
                    <a:ext uri="{9D8B030D-6E8A-4147-A177-3AD203B41FA5}">
                      <a16:colId xmlns:a16="http://schemas.microsoft.com/office/drawing/2014/main" val="20002"/>
                    </a:ext>
                  </a:extLst>
                </a:gridCol>
              </a:tblGrid>
              <a:tr h="248903">
                <a:tc>
                  <a:txBody>
                    <a:bodyPr/>
                    <a:lstStyle/>
                    <a:p>
                      <a:pPr marL="0" indent="0" algn="ctr">
                        <a:buNone/>
                      </a:pP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时间</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500" b="1" u="none">
                          <a:solidFill>
                            <a:srgbClr val="0E0E0E"/>
                          </a:solidFill>
                          <a:latin typeface="楷体" panose="02010609060101010101" pitchFamily="1" charset="-122"/>
                          <a:ea typeface="楷体" panose="02010609060101010101" pitchFamily="1" charset="-122"/>
                          <a:cs typeface="楷体" panose="02010609060101010101" pitchFamily="1" charset="-122"/>
                        </a:rPr>
                        <a:t>中国</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500" b="1" u="none">
                          <a:solidFill>
                            <a:srgbClr val="0E0E0E"/>
                          </a:solidFill>
                          <a:latin typeface="楷体" panose="02010609060101010101" pitchFamily="1" charset="-122"/>
                          <a:ea typeface="楷体" panose="02010609060101010101" pitchFamily="1" charset="-122"/>
                          <a:cs typeface="楷体" panose="02010609060101010101" pitchFamily="1" charset="-122"/>
                        </a:rPr>
                        <a:t>外国</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6225">
                <a:tc>
                  <a:txBody>
                    <a:bodyPr/>
                    <a:lstStyle/>
                    <a:p>
                      <a:pPr marL="0" indent="0" algn="ctr">
                        <a:buNone/>
                      </a:pPr>
                      <a:r>
                        <a:rPr lang="en-US" altLang="zh-CN"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14</a:t>
                      </a: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a:t>
                      </a:r>
                      <a:r>
                        <a:rPr lang="en-US" altLang="zh-CN"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15</a:t>
                      </a: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世纪</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500" b="1" u="none" dirty="0">
                          <a:solidFill>
                            <a:srgbClr val="FF0000"/>
                          </a:solidFill>
                          <a:latin typeface="楷体" panose="02010609060101010101" pitchFamily="1" charset="-122"/>
                          <a:ea typeface="楷体" panose="02010609060101010101" pitchFamily="1" charset="-122"/>
                          <a:cs typeface="楷体" panose="02010609060101010101" pitchFamily="1" charset="-122"/>
                        </a:rPr>
                        <a:t>朱元璋在位期间，与占城、爪哇、暹罗等</a:t>
                      </a:r>
                      <a:r>
                        <a:rPr lang="en-US" altLang="zh-CN" sz="1500" b="1" u="none" dirty="0">
                          <a:solidFill>
                            <a:srgbClr val="FF0000"/>
                          </a:solidFill>
                          <a:latin typeface="楷体" panose="02010609060101010101" pitchFamily="1" charset="-122"/>
                          <a:ea typeface="楷体" panose="02010609060101010101" pitchFamily="1" charset="-122"/>
                          <a:cs typeface="楷体" panose="02010609060101010101" pitchFamily="1" charset="-122"/>
                        </a:rPr>
                        <a:t>30</a:t>
                      </a:r>
                      <a:r>
                        <a:rPr lang="zh-CN" altLang="en-US" sz="1500" b="1" u="none" dirty="0">
                          <a:solidFill>
                            <a:srgbClr val="FF0000"/>
                          </a:solidFill>
                          <a:latin typeface="楷体" panose="02010609060101010101" pitchFamily="1" charset="-122"/>
                          <a:ea typeface="楷体" panose="02010609060101010101" pitchFamily="1" charset="-122"/>
                          <a:cs typeface="楷体" panose="02010609060101010101" pitchFamily="1" charset="-122"/>
                        </a:rPr>
                        <a:t>余国进行官方贸易。</a:t>
                      </a: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废除丞相制度。</a:t>
                      </a:r>
                      <a:r>
                        <a:rPr lang="zh-CN" altLang="en-US" sz="1500" b="1" u="none" dirty="0">
                          <a:solidFill>
                            <a:srgbClr val="FF0000"/>
                          </a:solidFill>
                          <a:latin typeface="楷体" panose="02010609060101010101" pitchFamily="1" charset="-122"/>
                          <a:ea typeface="楷体" panose="02010609060101010101" pitchFamily="1" charset="-122"/>
                          <a:cs typeface="楷体" panose="02010609060101010101" pitchFamily="1" charset="-122"/>
                        </a:rPr>
                        <a:t>郑和七下西洋，是世界航海史和中国古代对外交往史上的壮举。</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德国人古登堡发明了最早的印刷机。</a:t>
                      </a:r>
                      <a:r>
                        <a:rPr lang="zh-CN" altLang="en-US" sz="1500" b="1" u="none" dirty="0">
                          <a:solidFill>
                            <a:srgbClr val="FF0000"/>
                          </a:solidFill>
                          <a:latin typeface="楷体" panose="02010609060101010101" pitchFamily="1" charset="-122"/>
                          <a:ea typeface="楷体" panose="02010609060101010101" pitchFamily="1" charset="-122"/>
                          <a:cs typeface="楷体" panose="02010609060101010101" pitchFamily="1" charset="-122"/>
                        </a:rPr>
                        <a:t>哥伦布到达美洲大陆。</a:t>
                      </a: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佛罗伦萨</a:t>
                      </a:r>
                      <a:r>
                        <a:rPr lang="en-US" altLang="zh-CN"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200</a:t>
                      </a: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余家纺织工场雇佣</a:t>
                      </a:r>
                      <a:r>
                        <a:rPr lang="en-US" altLang="zh-CN"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3</a:t>
                      </a: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万余名工人。</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5129">
                <a:tc>
                  <a:txBody>
                    <a:bodyPr/>
                    <a:lstStyle/>
                    <a:p>
                      <a:pPr marL="0" indent="0" algn="ctr">
                        <a:buNone/>
                      </a:pPr>
                      <a:r>
                        <a:rPr lang="en-US" altLang="zh-CN" sz="1500" b="1" u="none">
                          <a:solidFill>
                            <a:srgbClr val="0E0E0E"/>
                          </a:solidFill>
                          <a:latin typeface="楷体" panose="02010609060101010101" pitchFamily="1" charset="-122"/>
                          <a:ea typeface="楷体" panose="02010609060101010101" pitchFamily="1" charset="-122"/>
                          <a:cs typeface="楷体" panose="02010609060101010101" pitchFamily="1" charset="-122"/>
                        </a:rPr>
                        <a:t>16</a:t>
                      </a:r>
                      <a:r>
                        <a:rPr lang="zh-CN" altLang="en-US" sz="1500" b="1" u="none">
                          <a:solidFill>
                            <a:srgbClr val="0E0E0E"/>
                          </a:solidFill>
                          <a:latin typeface="楷体" panose="02010609060101010101" pitchFamily="1" charset="-122"/>
                          <a:ea typeface="楷体" panose="02010609060101010101" pitchFamily="1" charset="-122"/>
                          <a:cs typeface="楷体" panose="02010609060101010101" pitchFamily="1" charset="-122"/>
                        </a:rPr>
                        <a:t>世纪</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500" b="1" u="none" dirty="0">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rPr>
                        <a:t>张居正进行赋役合一、统一征银的“一条鞭法”改革</a:t>
                      </a: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a:t>
                      </a:r>
                      <a:endParaRPr lang="en-US" altLang="zh-CN" sz="1500" b="1" u="none" dirty="0">
                        <a:solidFill>
                          <a:srgbClr val="0E0E0E"/>
                        </a:solidFill>
                        <a:latin typeface="楷体" panose="02010609060101010101" pitchFamily="1" charset="-122"/>
                        <a:ea typeface="楷体" panose="02010609060101010101" pitchFamily="1" charset="-122"/>
                        <a:cs typeface="楷体" panose="02010609060101010101" pitchFamily="1" charset="-122"/>
                      </a:endParaRPr>
                    </a:p>
                    <a:p>
                      <a:pPr marL="0" indent="0" algn="l">
                        <a:buNone/>
                      </a:pPr>
                      <a:r>
                        <a:rPr lang="zh-CN" altLang="en-US"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李时珍</a:t>
                      </a:r>
                      <a:r>
                        <a:rPr lang="en-US" altLang="zh-CN"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a:t>
                      </a:r>
                      <a:r>
                        <a:rPr lang="zh-CN" altLang="en-US"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本草纲目</a:t>
                      </a:r>
                      <a:r>
                        <a:rPr lang="en-US" altLang="zh-CN"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a:t>
                      </a:r>
                      <a:r>
                        <a:rPr lang="zh-CN" altLang="en-US"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刊刻。</a:t>
                      </a:r>
                      <a:r>
                        <a:rPr lang="zh-CN" altLang="en-US" sz="1500" b="1" u="none" dirty="0">
                          <a:solidFill>
                            <a:srgbClr val="FF0000"/>
                          </a:solidFill>
                          <a:latin typeface="楷体" panose="02010609060101010101" pitchFamily="1" charset="-122"/>
                          <a:ea typeface="楷体" panose="02010609060101010101" pitchFamily="1" charset="-122"/>
                          <a:cs typeface="楷体" panose="02010609060101010101" pitchFamily="1" charset="-122"/>
                        </a:rPr>
                        <a:t>玉米、番薯、马铃薯等高产作物传入中国。</a:t>
                      </a:r>
                      <a:r>
                        <a:rPr lang="zh-CN" altLang="en-US" sz="1500" b="1" u="none" dirty="0">
                          <a:solidFill>
                            <a:srgbClr val="0070C0"/>
                          </a:solidFill>
                          <a:latin typeface="楷体" panose="02010609060101010101" pitchFamily="1" charset="-122"/>
                          <a:ea typeface="楷体" panose="02010609060101010101" pitchFamily="1" charset="-122"/>
                          <a:cs typeface="楷体" panose="02010609060101010101" pitchFamily="1" charset="-122"/>
                        </a:rPr>
                        <a:t>汤显祖出生，代表作</a:t>
                      </a:r>
                      <a:r>
                        <a:rPr lang="en-US" altLang="zh-CN" sz="1500" b="1" u="none" dirty="0">
                          <a:solidFill>
                            <a:srgbClr val="0070C0"/>
                          </a:solidFill>
                          <a:latin typeface="楷体" panose="02010609060101010101" pitchFamily="1" charset="-122"/>
                          <a:ea typeface="楷体" panose="02010609060101010101" pitchFamily="1" charset="-122"/>
                          <a:cs typeface="楷体" panose="02010609060101010101" pitchFamily="1" charset="-122"/>
                        </a:rPr>
                        <a:t>《</a:t>
                      </a:r>
                      <a:r>
                        <a:rPr lang="zh-CN" altLang="en-US" sz="1500" b="1" u="none" dirty="0">
                          <a:solidFill>
                            <a:srgbClr val="0070C0"/>
                          </a:solidFill>
                          <a:latin typeface="楷体" panose="02010609060101010101" pitchFamily="1" charset="-122"/>
                          <a:ea typeface="楷体" panose="02010609060101010101" pitchFamily="1" charset="-122"/>
                          <a:cs typeface="楷体" panose="02010609060101010101" pitchFamily="1" charset="-122"/>
                        </a:rPr>
                        <a:t>牡丹亭</a:t>
                      </a:r>
                      <a:r>
                        <a:rPr lang="en-US" altLang="zh-CN" sz="1500" b="1" u="none" dirty="0">
                          <a:solidFill>
                            <a:srgbClr val="0070C0"/>
                          </a:solidFill>
                          <a:latin typeface="楷体" panose="02010609060101010101" pitchFamily="1" charset="-122"/>
                          <a:ea typeface="楷体" panose="02010609060101010101" pitchFamily="1" charset="-122"/>
                          <a:cs typeface="楷体" panose="02010609060101010101" pitchFamily="1" charset="-122"/>
                        </a:rPr>
                        <a:t>》</a:t>
                      </a:r>
                      <a:r>
                        <a:rPr lang="zh-CN" altLang="en-US" sz="1500" b="1" u="none" dirty="0">
                          <a:solidFill>
                            <a:srgbClr val="0070C0"/>
                          </a:solidFill>
                          <a:latin typeface="楷体" panose="02010609060101010101" pitchFamily="1" charset="-122"/>
                          <a:ea typeface="楷体" panose="02010609060101010101" pitchFamily="1" charset="-122"/>
                          <a:cs typeface="楷体" panose="02010609060101010101" pitchFamily="1" charset="-122"/>
                        </a:rPr>
                        <a:t>表现男女主人公冲破礼教束缚，追求爱情自由。</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哥白尼提出“太阳中心说”。</a:t>
                      </a:r>
                      <a:r>
                        <a:rPr lang="zh-CN" altLang="en-US" sz="1500" b="1" u="none" dirty="0">
                          <a:solidFill>
                            <a:srgbClr val="FF0000"/>
                          </a:solidFill>
                          <a:latin typeface="楷体" panose="02010609060101010101" pitchFamily="1" charset="-122"/>
                          <a:ea typeface="楷体" panose="02010609060101010101" pitchFamily="1" charset="-122"/>
                          <a:cs typeface="楷体" panose="02010609060101010101" pitchFamily="1" charset="-122"/>
                        </a:rPr>
                        <a:t>意大利传教士利玛窦到中国，传播了西方自然科学知识。</a:t>
                      </a:r>
                      <a:r>
                        <a:rPr lang="zh-CN" altLang="en-US" sz="1500" b="1" u="none" dirty="0">
                          <a:solidFill>
                            <a:srgbClr val="0070C0"/>
                          </a:solidFill>
                          <a:latin typeface="楷体" panose="02010609060101010101" pitchFamily="1" charset="-122"/>
                          <a:ea typeface="楷体" panose="02010609060101010101" pitchFamily="1" charset="-122"/>
                          <a:cs typeface="楷体" panose="02010609060101010101" pitchFamily="1" charset="-122"/>
                        </a:rPr>
                        <a:t>莎士比亚出生，代表作</a:t>
                      </a:r>
                      <a:r>
                        <a:rPr lang="en-US" altLang="zh-CN" sz="1500" b="1" u="none" dirty="0">
                          <a:solidFill>
                            <a:srgbClr val="0070C0"/>
                          </a:solidFill>
                          <a:latin typeface="楷体" panose="02010609060101010101" pitchFamily="1" charset="-122"/>
                          <a:ea typeface="楷体" panose="02010609060101010101" pitchFamily="1" charset="-122"/>
                          <a:cs typeface="楷体" panose="02010609060101010101" pitchFamily="1" charset="-122"/>
                        </a:rPr>
                        <a:t>《</a:t>
                      </a:r>
                      <a:r>
                        <a:rPr lang="zh-CN" altLang="en-US" sz="1500" b="1" u="none" dirty="0">
                          <a:solidFill>
                            <a:srgbClr val="0070C0"/>
                          </a:solidFill>
                          <a:latin typeface="楷体" panose="02010609060101010101" pitchFamily="1" charset="-122"/>
                          <a:ea typeface="楷体" panose="02010609060101010101" pitchFamily="1" charset="-122"/>
                          <a:cs typeface="楷体" panose="02010609060101010101" pitchFamily="1" charset="-122"/>
                        </a:rPr>
                        <a:t>哈姆雷特</a:t>
                      </a:r>
                      <a:r>
                        <a:rPr lang="en-US" altLang="zh-CN" sz="1500" b="1" u="none" dirty="0">
                          <a:solidFill>
                            <a:srgbClr val="0070C0"/>
                          </a:solidFill>
                          <a:latin typeface="楷体" panose="02010609060101010101" pitchFamily="1" charset="-122"/>
                          <a:ea typeface="楷体" panose="02010609060101010101" pitchFamily="1" charset="-122"/>
                          <a:cs typeface="楷体" panose="02010609060101010101" pitchFamily="1" charset="-122"/>
                        </a:rPr>
                        <a:t>》</a:t>
                      </a:r>
                      <a:r>
                        <a:rPr lang="zh-CN" altLang="en-US" sz="1500" b="1" u="none" dirty="0">
                          <a:solidFill>
                            <a:srgbClr val="0070C0"/>
                          </a:solidFill>
                          <a:latin typeface="楷体" panose="02010609060101010101" pitchFamily="1" charset="-122"/>
                          <a:ea typeface="楷体" panose="02010609060101010101" pitchFamily="1" charset="-122"/>
                          <a:cs typeface="楷体" panose="02010609060101010101" pitchFamily="1" charset="-122"/>
                        </a:rPr>
                        <a:t>。</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6709">
                <a:tc>
                  <a:txBody>
                    <a:bodyPr/>
                    <a:lstStyle/>
                    <a:p>
                      <a:pPr marL="0" indent="0" algn="ctr">
                        <a:buNone/>
                      </a:pPr>
                      <a:r>
                        <a:rPr lang="en-US" altLang="zh-CN" sz="1500" b="1" u="none">
                          <a:solidFill>
                            <a:srgbClr val="0E0E0E"/>
                          </a:solidFill>
                          <a:latin typeface="楷体" panose="02010609060101010101" pitchFamily="1" charset="-122"/>
                          <a:ea typeface="楷体" panose="02010609060101010101" pitchFamily="1" charset="-122"/>
                          <a:cs typeface="楷体" panose="02010609060101010101" pitchFamily="1" charset="-122"/>
                        </a:rPr>
                        <a:t>17</a:t>
                      </a:r>
                      <a:r>
                        <a:rPr lang="zh-CN" altLang="en-US" sz="1500" b="1" u="none">
                          <a:solidFill>
                            <a:srgbClr val="0E0E0E"/>
                          </a:solidFill>
                          <a:latin typeface="楷体" panose="02010609060101010101" pitchFamily="1" charset="-122"/>
                          <a:ea typeface="楷体" panose="02010609060101010101" pitchFamily="1" charset="-122"/>
                          <a:cs typeface="楷体" panose="02010609060101010101" pitchFamily="1" charset="-122"/>
                        </a:rPr>
                        <a:t>世纪</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朱子学在日本为官方推崇，成为显学。</a:t>
                      </a:r>
                      <a:r>
                        <a:rPr lang="zh-CN" altLang="en-US" sz="1500" b="1" u="none" dirty="0">
                          <a:solidFill>
                            <a:srgbClr val="FF0000"/>
                          </a:solidFill>
                          <a:latin typeface="楷体" panose="02010609060101010101" pitchFamily="1" charset="-122"/>
                          <a:ea typeface="楷体" panose="02010609060101010101" pitchFamily="1" charset="-122"/>
                          <a:cs typeface="楷体" panose="02010609060101010101" pitchFamily="1" charset="-122"/>
                        </a:rPr>
                        <a:t>茶叶大量输往欧洲。</a:t>
                      </a:r>
                      <a:r>
                        <a:rPr lang="zh-CN" altLang="en-US"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宋应星</a:t>
                      </a:r>
                      <a:r>
                        <a:rPr lang="en-US" altLang="zh-CN"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a:t>
                      </a:r>
                      <a:r>
                        <a:rPr lang="zh-CN" altLang="en-US"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天工开物</a:t>
                      </a:r>
                      <a:r>
                        <a:rPr lang="en-US" altLang="zh-CN"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a:t>
                      </a:r>
                      <a:r>
                        <a:rPr lang="zh-CN" altLang="en-US"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刊刻。</a:t>
                      </a:r>
                      <a:r>
                        <a:rPr lang="zh-CN" altLang="en-US" sz="1500" b="1" u="none" dirty="0">
                          <a:solidFill>
                            <a:srgbClr val="FF0000"/>
                          </a:solidFill>
                          <a:latin typeface="楷体" panose="02010609060101010101" pitchFamily="1" charset="-122"/>
                          <a:ea typeface="楷体" panose="02010609060101010101" pitchFamily="1" charset="-122"/>
                          <a:cs typeface="楷体" panose="02010609060101010101" pitchFamily="1" charset="-122"/>
                        </a:rPr>
                        <a:t>美洲白银大量流入中国。</a:t>
                      </a: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郑成功收复台湾。</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500" b="1" u="none" dirty="0">
                          <a:solidFill>
                            <a:srgbClr val="FF0000"/>
                          </a:solidFill>
                          <a:latin typeface="楷体" panose="02010609060101010101" pitchFamily="1" charset="-122"/>
                          <a:ea typeface="楷体" panose="02010609060101010101" pitchFamily="1" charset="-122"/>
                          <a:cs typeface="楷体" panose="02010609060101010101" pitchFamily="1" charset="-122"/>
                        </a:rPr>
                        <a:t>英国入侵印度，英属东印度公司在印度开展殖民活动。</a:t>
                      </a: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英国早期移民乘“五月花号”到达北美。</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文本框 4"/>
          <p:cNvSpPr txBox="1"/>
          <p:nvPr/>
        </p:nvSpPr>
        <p:spPr>
          <a:xfrm>
            <a:off x="222409" y="4764578"/>
            <a:ext cx="8910724" cy="784830"/>
          </a:xfrm>
          <a:prstGeom prst="rect">
            <a:avLst/>
          </a:prstGeom>
          <a:noFill/>
          <a:ln w="9525">
            <a:noFill/>
          </a:ln>
        </p:spPr>
        <p:txBody>
          <a:bodyPr wrap="square">
            <a:spAutoFit/>
          </a:bodyPr>
          <a:lstStyle/>
          <a:p>
            <a:pPr algn="r" defTabSz="685800">
              <a:defRPr/>
            </a:pPr>
            <a:r>
              <a:rPr lang="en-US" altLang="zh-CN" sz="1500" b="1" dirty="0">
                <a:solidFill>
                  <a:srgbClr val="0E0E0E"/>
                </a:solidFill>
                <a:effectLst>
                  <a:outerShdw blurRad="38100" dist="19050" dir="2700000" algn="tl" rotWithShape="0">
                    <a:prstClr val="black">
                      <a:alpha val="40000"/>
                    </a:prstClr>
                  </a:outerShdw>
                </a:effectLst>
                <a:latin typeface="楷体" panose="02010609060101010101" pitchFamily="1" charset="-122"/>
                <a:ea typeface="楷体" panose="02010609060101010101" pitchFamily="1" charset="-122"/>
                <a:cs typeface="楷体" panose="02010609060101010101" pitchFamily="1" charset="-122"/>
              </a:rPr>
              <a:t>——</a:t>
            </a:r>
            <a:r>
              <a:rPr lang="zh-CN" altLang="en-US" sz="1500" b="1" dirty="0">
                <a:solidFill>
                  <a:srgbClr val="0E0E0E"/>
                </a:solidFill>
                <a:effectLst>
                  <a:outerShdw blurRad="38100" dist="19050" dir="2700000" algn="tl" rotWithShape="0">
                    <a:prstClr val="black">
                      <a:alpha val="40000"/>
                    </a:prstClr>
                  </a:outerShdw>
                </a:effectLst>
                <a:latin typeface="楷体" panose="02010609060101010101" pitchFamily="1" charset="-122"/>
                <a:ea typeface="楷体" panose="02010609060101010101" pitchFamily="1" charset="-122"/>
                <a:cs typeface="楷体" panose="02010609060101010101" pitchFamily="1" charset="-122"/>
              </a:rPr>
              <a:t>据李亚凡编</a:t>
            </a:r>
            <a:r>
              <a:rPr lang="en-US" altLang="zh-CN" sz="1500" b="1" dirty="0">
                <a:solidFill>
                  <a:srgbClr val="0E0E0E"/>
                </a:solidFill>
                <a:effectLst>
                  <a:outerShdw blurRad="38100" dist="19050" dir="2700000" algn="tl" rotWithShape="0">
                    <a:prstClr val="black">
                      <a:alpha val="40000"/>
                    </a:prstClr>
                  </a:outerShdw>
                </a:effectLst>
                <a:latin typeface="楷体" panose="02010609060101010101" pitchFamily="1" charset="-122"/>
                <a:ea typeface="楷体" panose="02010609060101010101" pitchFamily="1" charset="-122"/>
                <a:cs typeface="楷体" panose="02010609060101010101" pitchFamily="1" charset="-122"/>
              </a:rPr>
              <a:t>《</a:t>
            </a:r>
            <a:r>
              <a:rPr lang="zh-CN" altLang="en-US" sz="1500" b="1" dirty="0">
                <a:solidFill>
                  <a:srgbClr val="0E0E0E"/>
                </a:solidFill>
                <a:effectLst>
                  <a:outerShdw blurRad="38100" dist="19050" dir="2700000" algn="tl" rotWithShape="0">
                    <a:prstClr val="black">
                      <a:alpha val="40000"/>
                    </a:prstClr>
                  </a:outerShdw>
                </a:effectLst>
                <a:latin typeface="楷体" panose="02010609060101010101" pitchFamily="1" charset="-122"/>
                <a:ea typeface="楷体" panose="02010609060101010101" pitchFamily="1" charset="-122"/>
                <a:cs typeface="楷体" panose="02010609060101010101" pitchFamily="1" charset="-122"/>
              </a:rPr>
              <a:t>世界历史年表</a:t>
            </a:r>
            <a:r>
              <a:rPr lang="en-US" altLang="zh-CN" sz="1500" b="1" dirty="0">
                <a:solidFill>
                  <a:srgbClr val="0E0E0E"/>
                </a:solidFill>
                <a:effectLst>
                  <a:outerShdw blurRad="38100" dist="19050" dir="2700000" algn="tl" rotWithShape="0">
                    <a:prstClr val="black">
                      <a:alpha val="40000"/>
                    </a:prstClr>
                  </a:outerShdw>
                </a:effectLst>
                <a:latin typeface="楷体" panose="02010609060101010101" pitchFamily="1" charset="-122"/>
                <a:ea typeface="楷体" panose="02010609060101010101" pitchFamily="1" charset="-122"/>
                <a:cs typeface="楷体" panose="02010609060101010101" pitchFamily="1" charset="-122"/>
              </a:rPr>
              <a:t>》</a:t>
            </a:r>
            <a:r>
              <a:rPr lang="zh-CN" altLang="en-US" sz="1500" b="1" dirty="0">
                <a:solidFill>
                  <a:srgbClr val="0E0E0E"/>
                </a:solidFill>
                <a:effectLst>
                  <a:outerShdw blurRad="38100" dist="19050" dir="2700000" algn="tl" rotWithShape="0">
                    <a:prstClr val="black">
                      <a:alpha val="40000"/>
                    </a:prstClr>
                  </a:outerShdw>
                </a:effectLst>
                <a:latin typeface="楷体" panose="02010609060101010101" pitchFamily="1" charset="-122"/>
                <a:ea typeface="楷体" panose="02010609060101010101" pitchFamily="1" charset="-122"/>
                <a:cs typeface="楷体" panose="02010609060101010101" pitchFamily="1" charset="-122"/>
              </a:rPr>
              <a:t>等。</a:t>
            </a:r>
          </a:p>
          <a:p>
            <a:pPr algn="r" defTabSz="685800">
              <a:defRPr/>
            </a:pPr>
            <a:r>
              <a:rPr lang="zh-CN" altLang="en-US" sz="1500" b="1" dirty="0">
                <a:solidFill>
                  <a:srgbClr val="0E0E0E"/>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上表为</a:t>
            </a:r>
            <a:r>
              <a:rPr lang="en-US" altLang="zh-CN" sz="1500" b="1" dirty="0">
                <a:solidFill>
                  <a:srgbClr val="0E0E0E"/>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14</a:t>
            </a:r>
            <a:r>
              <a:rPr lang="zh-CN" altLang="en-US" sz="1500" b="1" dirty="0">
                <a:solidFill>
                  <a:srgbClr val="0E0E0E"/>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a:t>
            </a:r>
            <a:r>
              <a:rPr lang="en-US" altLang="zh-CN" sz="1500" b="1" dirty="0">
                <a:solidFill>
                  <a:srgbClr val="0E0E0E"/>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17</a:t>
            </a:r>
            <a:r>
              <a:rPr lang="zh-CN" altLang="en-US" sz="1500" b="1" dirty="0">
                <a:solidFill>
                  <a:srgbClr val="0E0E0E"/>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世纪中外历史事件简表。从表中提取</a:t>
            </a:r>
            <a:r>
              <a:rPr lang="zh-CN" altLang="en-US" sz="1500" b="1" dirty="0">
                <a:solidFill>
                  <a:srgbClr val="FF0000"/>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相互关联</a:t>
            </a:r>
            <a:r>
              <a:rPr lang="zh-CN" altLang="en-US" sz="1500" b="1" dirty="0">
                <a:solidFill>
                  <a:srgbClr val="0E0E0E"/>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的中外历史信息，自拟论题，并结合所学知识予以阐述。（要求：</a:t>
            </a:r>
            <a:r>
              <a:rPr lang="zh-CN" altLang="en-US" sz="1500" b="1" dirty="0">
                <a:solidFill>
                  <a:srgbClr val="FF0000"/>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写明论题，中外关联，史论结合。</a:t>
            </a:r>
            <a:r>
              <a:rPr lang="zh-CN" altLang="en-US" sz="1500" b="1" dirty="0">
                <a:solidFill>
                  <a:srgbClr val="0E0E0E"/>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a:t>
            </a:r>
            <a:endParaRPr lang="zh-CN" altLang="en-US" sz="1200" b="1" dirty="0">
              <a:solidFill>
                <a:prstClr val="black"/>
              </a:solidFill>
              <a:latin typeface="宋体" panose="02010600030101010101" pitchFamily="2" charset="-122"/>
              <a:ea typeface="宋体" panose="02010600030101010101" pitchFamily="2" charset="-122"/>
              <a:cs typeface="楷体" panose="02010609060101010101" pitchFamily="1" charset="-122"/>
            </a:endParaRPr>
          </a:p>
        </p:txBody>
      </p:sp>
      <p:sp>
        <p:nvSpPr>
          <p:cNvPr id="11" name="矩形 10">
            <a:extLst>
              <a:ext uri="{FF2B5EF4-FFF2-40B4-BE49-F238E27FC236}">
                <a16:creationId xmlns:a16="http://schemas.microsoft.com/office/drawing/2014/main" id="{BB1B9073-6438-4780-88CA-F9D7D0DF9302}"/>
              </a:ext>
            </a:extLst>
          </p:cNvPr>
          <p:cNvSpPr/>
          <p:nvPr/>
        </p:nvSpPr>
        <p:spPr>
          <a:xfrm>
            <a:off x="49695" y="886516"/>
            <a:ext cx="4750905" cy="609398"/>
          </a:xfrm>
          <a:prstGeom prst="rect">
            <a:avLst/>
          </a:prstGeom>
          <a:solidFill>
            <a:srgbClr val="00B050"/>
          </a:solidFill>
        </p:spPr>
        <p:txBody>
          <a:bodyPr wrap="square">
            <a:spAutoFit/>
          </a:bodyPr>
          <a:lstStyle/>
          <a:p>
            <a:pPr>
              <a:lnSpc>
                <a:spcPct val="80000"/>
              </a:lnSpc>
            </a:pPr>
            <a:r>
              <a:rPr lang="zh-CN" altLang="en-US" sz="2100" b="1" dirty="0">
                <a:solidFill>
                  <a:srgbClr val="FF0000"/>
                </a:solidFill>
                <a:latin typeface="宋体" panose="02010600030101010101" pitchFamily="2" charset="-122"/>
                <a:ea typeface="宋体" panose="02010600030101010101" pitchFamily="2" charset="-122"/>
              </a:rPr>
              <a:t>步骤二</a:t>
            </a:r>
            <a:r>
              <a:rPr lang="zh-CN" altLang="en-US" sz="2100" b="1" dirty="0">
                <a:latin typeface="宋体" panose="02010600030101010101" pitchFamily="2" charset="-122"/>
                <a:ea typeface="宋体" panose="02010600030101010101" pitchFamily="2" charset="-122"/>
              </a:rPr>
              <a:t>：调动和运用相关所学知识——</a:t>
            </a:r>
          </a:p>
          <a:p>
            <a:pPr>
              <a:lnSpc>
                <a:spcPct val="80000"/>
              </a:lnSpc>
            </a:pPr>
            <a:r>
              <a:rPr lang="zh-CN" altLang="en-US" sz="2100" b="1" dirty="0">
                <a:latin typeface="宋体" panose="02010600030101010101" pitchFamily="2" charset="-122"/>
                <a:ea typeface="宋体" panose="02010600030101010101" pitchFamily="2" charset="-122"/>
              </a:rPr>
              <a:t>         主干知识：</a:t>
            </a:r>
          </a:p>
        </p:txBody>
      </p:sp>
      <p:sp>
        <p:nvSpPr>
          <p:cNvPr id="12" name="矩形 11">
            <a:extLst>
              <a:ext uri="{FF2B5EF4-FFF2-40B4-BE49-F238E27FC236}">
                <a16:creationId xmlns:a16="http://schemas.microsoft.com/office/drawing/2014/main" id="{78413F90-308D-4EAF-A352-A6FFC2D2D78D}"/>
              </a:ext>
            </a:extLst>
          </p:cNvPr>
          <p:cNvSpPr/>
          <p:nvPr/>
        </p:nvSpPr>
        <p:spPr>
          <a:xfrm>
            <a:off x="10868" y="5474160"/>
            <a:ext cx="2893741" cy="350865"/>
          </a:xfrm>
          <a:prstGeom prst="rect">
            <a:avLst/>
          </a:prstGeom>
          <a:solidFill>
            <a:srgbClr val="00B050"/>
          </a:solidFill>
        </p:spPr>
        <p:txBody>
          <a:bodyPr wrap="none">
            <a:spAutoFit/>
          </a:bodyPr>
          <a:lstStyle/>
          <a:p>
            <a:pPr>
              <a:lnSpc>
                <a:spcPct val="80000"/>
              </a:lnSpc>
            </a:pPr>
            <a:r>
              <a:rPr lang="zh-CN" altLang="en-US" sz="2100" b="1" dirty="0">
                <a:solidFill>
                  <a:srgbClr val="FF0000"/>
                </a:solidFill>
                <a:latin typeface="宋体" panose="02010600030101010101" pitchFamily="2" charset="-122"/>
                <a:ea typeface="宋体" panose="02010600030101010101" pitchFamily="2" charset="-122"/>
              </a:rPr>
              <a:t>步骤三：</a:t>
            </a:r>
            <a:r>
              <a:rPr lang="zh-CN" altLang="en-US" sz="2100" b="1" dirty="0">
                <a:latin typeface="宋体" panose="02010600030101010101" pitchFamily="2" charset="-122"/>
                <a:ea typeface="宋体" panose="02010600030101010101" pitchFamily="2" charset="-122"/>
              </a:rPr>
              <a:t>本题核心——</a:t>
            </a:r>
          </a:p>
        </p:txBody>
      </p:sp>
      <p:sp>
        <p:nvSpPr>
          <p:cNvPr id="2" name="标注: 线形(带强调线) 1">
            <a:extLst>
              <a:ext uri="{FF2B5EF4-FFF2-40B4-BE49-F238E27FC236}">
                <a16:creationId xmlns:a16="http://schemas.microsoft.com/office/drawing/2014/main" id="{C2644F74-F46D-4525-B0ED-432F52F75F0D}"/>
              </a:ext>
            </a:extLst>
          </p:cNvPr>
          <p:cNvSpPr/>
          <p:nvPr/>
        </p:nvSpPr>
        <p:spPr>
          <a:xfrm>
            <a:off x="5262217" y="886516"/>
            <a:ext cx="3896114" cy="761747"/>
          </a:xfrm>
          <a:prstGeom prst="accentCallout1">
            <a:avLst>
              <a:gd name="adj1" fmla="val 53671"/>
              <a:gd name="adj2" fmla="val 521"/>
              <a:gd name="adj3" fmla="val 46269"/>
              <a:gd name="adj4" fmla="val -188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14-17</a:t>
            </a:r>
            <a:r>
              <a:rPr lang="zh-CN" altLang="en-US" dirty="0"/>
              <a:t>世纪中外在政治、经济、文化、社会生活等方面发生的若干历史事件</a:t>
            </a:r>
          </a:p>
        </p:txBody>
      </p:sp>
      <p:sp>
        <p:nvSpPr>
          <p:cNvPr id="3" name="标注: 线形 2">
            <a:extLst>
              <a:ext uri="{FF2B5EF4-FFF2-40B4-BE49-F238E27FC236}">
                <a16:creationId xmlns:a16="http://schemas.microsoft.com/office/drawing/2014/main" id="{809155B1-111F-493A-983C-AB6E49B1F449}"/>
              </a:ext>
            </a:extLst>
          </p:cNvPr>
          <p:cNvSpPr/>
          <p:nvPr/>
        </p:nvSpPr>
        <p:spPr>
          <a:xfrm>
            <a:off x="3607723" y="4869812"/>
            <a:ext cx="5525410" cy="1106110"/>
          </a:xfrm>
          <a:prstGeom prst="borderCallout1">
            <a:avLst>
              <a:gd name="adj1" fmla="val 49355"/>
              <a:gd name="adj2" fmla="val -904"/>
              <a:gd name="adj3" fmla="val 61518"/>
              <a:gd name="adj4" fmla="val -162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t>14-17</a:t>
            </a:r>
            <a:r>
              <a:rPr lang="zh-CN" altLang="en-US" dirty="0"/>
              <a:t>世纪是人类走向近代化的初始，东西方文明都在经历着不同轨迹的变化过程，表中所列各项即是这些变化的反映。要求考生从列表中选择有关联的中外历史信息，提炼出论题并结合所学知识进行论证。</a:t>
            </a:r>
          </a:p>
        </p:txBody>
      </p:sp>
    </p:spTree>
    <p:extLst>
      <p:ext uri="{BB962C8B-B14F-4D97-AF65-F5344CB8AC3E}">
        <p14:creationId xmlns:p14="http://schemas.microsoft.com/office/powerpoint/2010/main" val="14157832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22409" y="1501834"/>
            <a:ext cx="7810500" cy="553998"/>
          </a:xfrm>
          <a:prstGeom prst="rect">
            <a:avLst/>
          </a:prstGeom>
          <a:noFill/>
          <a:ln w="9525">
            <a:noFill/>
          </a:ln>
        </p:spPr>
        <p:txBody>
          <a:bodyPr wrap="square">
            <a:spAutoFit/>
          </a:bodyPr>
          <a:lstStyle/>
          <a:p>
            <a:pPr defTabSz="685800">
              <a:defRPr/>
            </a:pPr>
            <a:r>
              <a:rPr lang="en-US" altLang="zh-CN" sz="1500" b="1" dirty="0">
                <a:latin typeface="宋体" panose="02010600030101010101" pitchFamily="2" charset="-122"/>
                <a:ea typeface="宋体" panose="02010600030101010101" pitchFamily="2" charset="-122"/>
                <a:cs typeface="Times New Roman" panose="02020603050405020304" pitchFamily="2" charset="0"/>
                <a:sym typeface="+mn-ea"/>
              </a:rPr>
              <a:t>2.</a:t>
            </a:r>
            <a:r>
              <a:rPr lang="zh-CN" altLang="en-US" sz="1500" b="1" dirty="0">
                <a:latin typeface="宋体" panose="02010600030101010101" pitchFamily="2" charset="-122"/>
                <a:ea typeface="宋体" panose="02010600030101010101" pitchFamily="2" charset="-122"/>
                <a:cs typeface="Times New Roman" panose="02020603050405020304" pitchFamily="2" charset="0"/>
                <a:sym typeface="+mn-ea"/>
              </a:rPr>
              <a:t>（</a:t>
            </a:r>
            <a:r>
              <a:rPr lang="en-US" altLang="zh-CN" sz="1500" b="1" dirty="0">
                <a:latin typeface="宋体" panose="02010600030101010101" pitchFamily="2" charset="-122"/>
                <a:ea typeface="宋体" panose="02010600030101010101" pitchFamily="2" charset="-122"/>
                <a:cs typeface="Times New Roman" panose="02020603050405020304" pitchFamily="2" charset="0"/>
                <a:sym typeface="+mn-ea"/>
              </a:rPr>
              <a:t>2017</a:t>
            </a:r>
            <a:r>
              <a:rPr lang="zh-CN" altLang="en-US" sz="1500" b="1" dirty="0">
                <a:latin typeface="宋体" panose="02010600030101010101" pitchFamily="2" charset="-122"/>
                <a:ea typeface="宋体" panose="02010600030101010101" pitchFamily="2" charset="-122"/>
                <a:cs typeface="Times New Roman" panose="02020603050405020304" pitchFamily="2" charset="0"/>
                <a:sym typeface="+mn-ea"/>
              </a:rPr>
              <a:t>年全国卷一，</a:t>
            </a:r>
            <a:r>
              <a:rPr lang="en-US" altLang="zh-CN" sz="1500" b="1" dirty="0">
                <a:latin typeface="宋体" panose="02010600030101010101" pitchFamily="2" charset="-122"/>
                <a:ea typeface="宋体" panose="02010600030101010101" pitchFamily="2" charset="-122"/>
                <a:cs typeface="Times New Roman" panose="02020603050405020304" pitchFamily="2" charset="0"/>
                <a:sym typeface="+mn-ea"/>
              </a:rPr>
              <a:t>41</a:t>
            </a:r>
            <a:r>
              <a:rPr lang="zh-CN" altLang="en-US" sz="1500" b="1" dirty="0">
                <a:latin typeface="宋体" panose="02010600030101010101" pitchFamily="2" charset="-122"/>
                <a:ea typeface="宋体" panose="02010600030101010101" pitchFamily="2" charset="-122"/>
                <a:cs typeface="Times New Roman" panose="02020603050405020304" pitchFamily="2" charset="0"/>
                <a:sym typeface="+mn-ea"/>
              </a:rPr>
              <a:t>）</a:t>
            </a:r>
            <a:r>
              <a:rPr lang="zh-CN" altLang="en-US" sz="1500" b="1" dirty="0">
                <a:latin typeface="宋体" panose="02010600030101010101" pitchFamily="2" charset="-122"/>
                <a:ea typeface="宋体" panose="02010600030101010101" pitchFamily="2" charset="-122"/>
                <a:cs typeface="楷体" panose="02010609060101010101" pitchFamily="1" charset="-122"/>
              </a:rPr>
              <a:t>阅读材料，回答问题。（</a:t>
            </a:r>
            <a:r>
              <a:rPr lang="en-US" altLang="zh-CN" sz="1500" b="1" dirty="0">
                <a:latin typeface="宋体" panose="02010600030101010101" pitchFamily="2" charset="-122"/>
                <a:ea typeface="宋体" panose="02010600030101010101" pitchFamily="2" charset="-122"/>
                <a:cs typeface="楷体" panose="02010609060101010101" pitchFamily="1" charset="-122"/>
              </a:rPr>
              <a:t>12</a:t>
            </a:r>
            <a:r>
              <a:rPr lang="zh-CN" altLang="en-US" sz="1500" b="1" dirty="0">
                <a:latin typeface="宋体" panose="02010600030101010101" pitchFamily="2" charset="-122"/>
                <a:ea typeface="宋体" panose="02010600030101010101" pitchFamily="2" charset="-122"/>
                <a:cs typeface="楷体" panose="02010609060101010101" pitchFamily="1" charset="-122"/>
              </a:rPr>
              <a:t>分）</a:t>
            </a:r>
          </a:p>
          <a:p>
            <a:pPr defTabSz="685800">
              <a:defRPr/>
            </a:pPr>
            <a:r>
              <a:rPr lang="zh-CN" altLang="en-US" sz="1500" b="1" dirty="0">
                <a:solidFill>
                  <a:srgbClr val="0E0E0E"/>
                </a:solidFill>
                <a:latin typeface="楷体" panose="02010609060101010101" pitchFamily="1" charset="-122"/>
                <a:ea typeface="楷体" panose="02010609060101010101" pitchFamily="1" charset="-122"/>
                <a:cs typeface="楷体" panose="02010609060101010101" pitchFamily="1" charset="-122"/>
              </a:rPr>
              <a:t>材料：</a:t>
            </a:r>
            <a:endParaRPr lang="en-US" altLang="zh-CN" sz="1500" b="1" dirty="0">
              <a:solidFill>
                <a:srgbClr val="0E0E0E"/>
              </a:solidFill>
              <a:latin typeface="楷体" panose="02010609060101010101" pitchFamily="1" charset="-122"/>
              <a:ea typeface="楷体" panose="02010609060101010101" pitchFamily="1" charset="-122"/>
              <a:cs typeface="楷体" panose="02010609060101010101" pitchFamily="1" charset="-122"/>
            </a:endParaRPr>
          </a:p>
        </p:txBody>
      </p:sp>
      <p:graphicFrame>
        <p:nvGraphicFramePr>
          <p:cNvPr id="4" name="表格 3"/>
          <p:cNvGraphicFramePr/>
          <p:nvPr>
            <p:extLst/>
          </p:nvPr>
        </p:nvGraphicFramePr>
        <p:xfrm>
          <a:off x="174568" y="2027614"/>
          <a:ext cx="8742738" cy="2736966"/>
        </p:xfrm>
        <a:graphic>
          <a:graphicData uri="http://schemas.openxmlformats.org/drawingml/2006/table">
            <a:tbl>
              <a:tblPr firstRow="1" bandRow="1">
                <a:tableStyleId>{5940675A-B579-460E-94D1-54222C63F5DA}</a:tableStyleId>
              </a:tblPr>
              <a:tblGrid>
                <a:gridCol w="886166">
                  <a:extLst>
                    <a:ext uri="{9D8B030D-6E8A-4147-A177-3AD203B41FA5}">
                      <a16:colId xmlns:a16="http://schemas.microsoft.com/office/drawing/2014/main" val="20000"/>
                    </a:ext>
                  </a:extLst>
                </a:gridCol>
                <a:gridCol w="4848109">
                  <a:extLst>
                    <a:ext uri="{9D8B030D-6E8A-4147-A177-3AD203B41FA5}">
                      <a16:colId xmlns:a16="http://schemas.microsoft.com/office/drawing/2014/main" val="20001"/>
                    </a:ext>
                  </a:extLst>
                </a:gridCol>
                <a:gridCol w="3008463">
                  <a:extLst>
                    <a:ext uri="{9D8B030D-6E8A-4147-A177-3AD203B41FA5}">
                      <a16:colId xmlns:a16="http://schemas.microsoft.com/office/drawing/2014/main" val="20002"/>
                    </a:ext>
                  </a:extLst>
                </a:gridCol>
              </a:tblGrid>
              <a:tr h="248903">
                <a:tc>
                  <a:txBody>
                    <a:bodyPr/>
                    <a:lstStyle/>
                    <a:p>
                      <a:pPr marL="0" indent="0" algn="ctr">
                        <a:buNone/>
                      </a:pP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时间</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500" b="1" u="none">
                          <a:solidFill>
                            <a:srgbClr val="0E0E0E"/>
                          </a:solidFill>
                          <a:latin typeface="楷体" panose="02010609060101010101" pitchFamily="1" charset="-122"/>
                          <a:ea typeface="楷体" panose="02010609060101010101" pitchFamily="1" charset="-122"/>
                          <a:cs typeface="楷体" panose="02010609060101010101" pitchFamily="1" charset="-122"/>
                        </a:rPr>
                        <a:t>中国</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500" b="1" u="none">
                          <a:solidFill>
                            <a:srgbClr val="0E0E0E"/>
                          </a:solidFill>
                          <a:latin typeface="楷体" panose="02010609060101010101" pitchFamily="1" charset="-122"/>
                          <a:ea typeface="楷体" panose="02010609060101010101" pitchFamily="1" charset="-122"/>
                          <a:cs typeface="楷体" panose="02010609060101010101" pitchFamily="1" charset="-122"/>
                        </a:rPr>
                        <a:t>外国</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6225">
                <a:tc>
                  <a:txBody>
                    <a:bodyPr/>
                    <a:lstStyle/>
                    <a:p>
                      <a:pPr marL="0" indent="0" algn="ctr">
                        <a:buNone/>
                      </a:pPr>
                      <a:r>
                        <a:rPr lang="en-US" altLang="zh-CN"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14</a:t>
                      </a: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a:t>
                      </a:r>
                      <a:r>
                        <a:rPr lang="en-US" altLang="zh-CN"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15</a:t>
                      </a: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世纪</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500" b="1" u="none" dirty="0">
                          <a:solidFill>
                            <a:srgbClr val="FF0000"/>
                          </a:solidFill>
                          <a:latin typeface="楷体" panose="02010609060101010101" pitchFamily="1" charset="-122"/>
                          <a:ea typeface="楷体" panose="02010609060101010101" pitchFamily="1" charset="-122"/>
                          <a:cs typeface="楷体" panose="02010609060101010101" pitchFamily="1" charset="-122"/>
                        </a:rPr>
                        <a:t>朱元璋在位期间，与占城、爪哇、暹罗等</a:t>
                      </a:r>
                      <a:r>
                        <a:rPr lang="en-US" altLang="zh-CN" sz="1500" b="1" u="none" dirty="0">
                          <a:solidFill>
                            <a:srgbClr val="FF0000"/>
                          </a:solidFill>
                          <a:latin typeface="楷体" panose="02010609060101010101" pitchFamily="1" charset="-122"/>
                          <a:ea typeface="楷体" panose="02010609060101010101" pitchFamily="1" charset="-122"/>
                          <a:cs typeface="楷体" panose="02010609060101010101" pitchFamily="1" charset="-122"/>
                        </a:rPr>
                        <a:t>30</a:t>
                      </a:r>
                      <a:r>
                        <a:rPr lang="zh-CN" altLang="en-US" sz="1500" b="1" u="none" dirty="0">
                          <a:solidFill>
                            <a:srgbClr val="FF0000"/>
                          </a:solidFill>
                          <a:latin typeface="楷体" panose="02010609060101010101" pitchFamily="1" charset="-122"/>
                          <a:ea typeface="楷体" panose="02010609060101010101" pitchFamily="1" charset="-122"/>
                          <a:cs typeface="楷体" panose="02010609060101010101" pitchFamily="1" charset="-122"/>
                        </a:rPr>
                        <a:t>余国进行官方贸易。</a:t>
                      </a: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废除丞相制度。</a:t>
                      </a:r>
                      <a:r>
                        <a:rPr lang="zh-CN" altLang="en-US" sz="1500" b="1" u="none" dirty="0">
                          <a:solidFill>
                            <a:srgbClr val="FF0000"/>
                          </a:solidFill>
                          <a:latin typeface="楷体" panose="02010609060101010101" pitchFamily="1" charset="-122"/>
                          <a:ea typeface="楷体" panose="02010609060101010101" pitchFamily="1" charset="-122"/>
                          <a:cs typeface="楷体" panose="02010609060101010101" pitchFamily="1" charset="-122"/>
                        </a:rPr>
                        <a:t>郑和七下西洋，是世界航海史和中国古代对外交往史上的壮举。</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德国人古登堡发明了最早的印刷机。</a:t>
                      </a:r>
                      <a:r>
                        <a:rPr lang="zh-CN" altLang="en-US" sz="1500" b="1" u="none" dirty="0">
                          <a:solidFill>
                            <a:srgbClr val="FF0000"/>
                          </a:solidFill>
                          <a:latin typeface="楷体" panose="02010609060101010101" pitchFamily="1" charset="-122"/>
                          <a:ea typeface="楷体" panose="02010609060101010101" pitchFamily="1" charset="-122"/>
                          <a:cs typeface="楷体" panose="02010609060101010101" pitchFamily="1" charset="-122"/>
                        </a:rPr>
                        <a:t>哥伦布到达美洲大陆。</a:t>
                      </a: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佛罗伦萨</a:t>
                      </a:r>
                      <a:r>
                        <a:rPr lang="en-US" altLang="zh-CN"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200</a:t>
                      </a: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余家纺织工场雇佣</a:t>
                      </a:r>
                      <a:r>
                        <a:rPr lang="en-US" altLang="zh-CN"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3</a:t>
                      </a: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万余名工人。</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5129">
                <a:tc>
                  <a:txBody>
                    <a:bodyPr/>
                    <a:lstStyle/>
                    <a:p>
                      <a:pPr marL="0" indent="0" algn="ctr">
                        <a:buNone/>
                      </a:pPr>
                      <a:r>
                        <a:rPr lang="en-US" altLang="zh-CN" sz="1500" b="1" u="none">
                          <a:solidFill>
                            <a:srgbClr val="0E0E0E"/>
                          </a:solidFill>
                          <a:latin typeface="楷体" panose="02010609060101010101" pitchFamily="1" charset="-122"/>
                          <a:ea typeface="楷体" panose="02010609060101010101" pitchFamily="1" charset="-122"/>
                          <a:cs typeface="楷体" panose="02010609060101010101" pitchFamily="1" charset="-122"/>
                        </a:rPr>
                        <a:t>16</a:t>
                      </a:r>
                      <a:r>
                        <a:rPr lang="zh-CN" altLang="en-US" sz="1500" b="1" u="none">
                          <a:solidFill>
                            <a:srgbClr val="0E0E0E"/>
                          </a:solidFill>
                          <a:latin typeface="楷体" panose="02010609060101010101" pitchFamily="1" charset="-122"/>
                          <a:ea typeface="楷体" panose="02010609060101010101" pitchFamily="1" charset="-122"/>
                          <a:cs typeface="楷体" panose="02010609060101010101" pitchFamily="1" charset="-122"/>
                        </a:rPr>
                        <a:t>世纪</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500" b="1" u="none" dirty="0">
                          <a:solidFill>
                            <a:schemeClr val="tx1">
                              <a:lumMod val="95000"/>
                              <a:lumOff val="5000"/>
                            </a:schemeClr>
                          </a:solidFill>
                          <a:latin typeface="楷体" panose="02010609060101010101" pitchFamily="1" charset="-122"/>
                          <a:ea typeface="楷体" panose="02010609060101010101" pitchFamily="1" charset="-122"/>
                          <a:cs typeface="楷体" panose="02010609060101010101" pitchFamily="1" charset="-122"/>
                        </a:rPr>
                        <a:t>张居正进行赋役合一、统一征银的“一条鞭法”改革</a:t>
                      </a: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a:t>
                      </a:r>
                      <a:endParaRPr lang="en-US" altLang="zh-CN" sz="1500" b="1" u="none" dirty="0">
                        <a:solidFill>
                          <a:srgbClr val="0E0E0E"/>
                        </a:solidFill>
                        <a:latin typeface="楷体" panose="02010609060101010101" pitchFamily="1" charset="-122"/>
                        <a:ea typeface="楷体" panose="02010609060101010101" pitchFamily="1" charset="-122"/>
                        <a:cs typeface="楷体" panose="02010609060101010101" pitchFamily="1" charset="-122"/>
                      </a:endParaRPr>
                    </a:p>
                    <a:p>
                      <a:pPr marL="0" indent="0" algn="l">
                        <a:buNone/>
                      </a:pPr>
                      <a:r>
                        <a:rPr lang="zh-CN" altLang="en-US"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李时珍</a:t>
                      </a:r>
                      <a:r>
                        <a:rPr lang="en-US" altLang="zh-CN"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a:t>
                      </a:r>
                      <a:r>
                        <a:rPr lang="zh-CN" altLang="en-US"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本草纲目</a:t>
                      </a:r>
                      <a:r>
                        <a:rPr lang="en-US" altLang="zh-CN"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a:t>
                      </a:r>
                      <a:r>
                        <a:rPr lang="zh-CN" altLang="en-US"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刊刻。</a:t>
                      </a:r>
                      <a:r>
                        <a:rPr lang="zh-CN" altLang="en-US" sz="1500" b="1" u="none" dirty="0">
                          <a:solidFill>
                            <a:srgbClr val="FF0000"/>
                          </a:solidFill>
                          <a:latin typeface="楷体" panose="02010609060101010101" pitchFamily="1" charset="-122"/>
                          <a:ea typeface="楷体" panose="02010609060101010101" pitchFamily="1" charset="-122"/>
                          <a:cs typeface="楷体" panose="02010609060101010101" pitchFamily="1" charset="-122"/>
                        </a:rPr>
                        <a:t>玉米、番薯、马铃薯等高产作物传入中国。</a:t>
                      </a:r>
                      <a:r>
                        <a:rPr lang="zh-CN" altLang="en-US" sz="1500" b="1" u="none" dirty="0">
                          <a:solidFill>
                            <a:srgbClr val="0070C0"/>
                          </a:solidFill>
                          <a:latin typeface="楷体" panose="02010609060101010101" pitchFamily="1" charset="-122"/>
                          <a:ea typeface="楷体" panose="02010609060101010101" pitchFamily="1" charset="-122"/>
                          <a:cs typeface="楷体" panose="02010609060101010101" pitchFamily="1" charset="-122"/>
                        </a:rPr>
                        <a:t>汤显祖出生，代表作</a:t>
                      </a:r>
                      <a:r>
                        <a:rPr lang="en-US" altLang="zh-CN" sz="1500" b="1" u="none" dirty="0">
                          <a:solidFill>
                            <a:srgbClr val="0070C0"/>
                          </a:solidFill>
                          <a:latin typeface="楷体" panose="02010609060101010101" pitchFamily="1" charset="-122"/>
                          <a:ea typeface="楷体" panose="02010609060101010101" pitchFamily="1" charset="-122"/>
                          <a:cs typeface="楷体" panose="02010609060101010101" pitchFamily="1" charset="-122"/>
                        </a:rPr>
                        <a:t>《</a:t>
                      </a:r>
                      <a:r>
                        <a:rPr lang="zh-CN" altLang="en-US" sz="1500" b="1" u="none" dirty="0">
                          <a:solidFill>
                            <a:srgbClr val="0070C0"/>
                          </a:solidFill>
                          <a:latin typeface="楷体" panose="02010609060101010101" pitchFamily="1" charset="-122"/>
                          <a:ea typeface="楷体" panose="02010609060101010101" pitchFamily="1" charset="-122"/>
                          <a:cs typeface="楷体" panose="02010609060101010101" pitchFamily="1" charset="-122"/>
                        </a:rPr>
                        <a:t>牡丹亭</a:t>
                      </a:r>
                      <a:r>
                        <a:rPr lang="en-US" altLang="zh-CN" sz="1500" b="1" u="none" dirty="0">
                          <a:solidFill>
                            <a:srgbClr val="0070C0"/>
                          </a:solidFill>
                          <a:latin typeface="楷体" panose="02010609060101010101" pitchFamily="1" charset="-122"/>
                          <a:ea typeface="楷体" panose="02010609060101010101" pitchFamily="1" charset="-122"/>
                          <a:cs typeface="楷体" panose="02010609060101010101" pitchFamily="1" charset="-122"/>
                        </a:rPr>
                        <a:t>》</a:t>
                      </a:r>
                      <a:r>
                        <a:rPr lang="zh-CN" altLang="en-US" sz="1500" b="1" u="none" dirty="0">
                          <a:solidFill>
                            <a:srgbClr val="0070C0"/>
                          </a:solidFill>
                          <a:latin typeface="楷体" panose="02010609060101010101" pitchFamily="1" charset="-122"/>
                          <a:ea typeface="楷体" panose="02010609060101010101" pitchFamily="1" charset="-122"/>
                          <a:cs typeface="楷体" panose="02010609060101010101" pitchFamily="1" charset="-122"/>
                        </a:rPr>
                        <a:t>表现男女主人公冲破礼教束缚，追求爱情自由。</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哥白尼提出“太阳中心说”。</a:t>
                      </a:r>
                      <a:r>
                        <a:rPr lang="zh-CN" altLang="en-US" sz="1500" b="1" u="none" dirty="0">
                          <a:solidFill>
                            <a:srgbClr val="FF0000"/>
                          </a:solidFill>
                          <a:latin typeface="楷体" panose="02010609060101010101" pitchFamily="1" charset="-122"/>
                          <a:ea typeface="楷体" panose="02010609060101010101" pitchFamily="1" charset="-122"/>
                          <a:cs typeface="楷体" panose="02010609060101010101" pitchFamily="1" charset="-122"/>
                        </a:rPr>
                        <a:t>意大利传教士利玛窦到中国，传播了西方自然科学知识。</a:t>
                      </a:r>
                      <a:r>
                        <a:rPr lang="zh-CN" altLang="en-US" sz="1500" b="1" u="none" dirty="0">
                          <a:solidFill>
                            <a:srgbClr val="0070C0"/>
                          </a:solidFill>
                          <a:latin typeface="楷体" panose="02010609060101010101" pitchFamily="1" charset="-122"/>
                          <a:ea typeface="楷体" panose="02010609060101010101" pitchFamily="1" charset="-122"/>
                          <a:cs typeface="楷体" panose="02010609060101010101" pitchFamily="1" charset="-122"/>
                        </a:rPr>
                        <a:t>莎士比亚出生，代表作</a:t>
                      </a:r>
                      <a:r>
                        <a:rPr lang="en-US" altLang="zh-CN" sz="1500" b="1" u="none" dirty="0">
                          <a:solidFill>
                            <a:srgbClr val="0070C0"/>
                          </a:solidFill>
                          <a:latin typeface="楷体" panose="02010609060101010101" pitchFamily="1" charset="-122"/>
                          <a:ea typeface="楷体" panose="02010609060101010101" pitchFamily="1" charset="-122"/>
                          <a:cs typeface="楷体" panose="02010609060101010101" pitchFamily="1" charset="-122"/>
                        </a:rPr>
                        <a:t>《</a:t>
                      </a:r>
                      <a:r>
                        <a:rPr lang="zh-CN" altLang="en-US" sz="1500" b="1" u="none" dirty="0">
                          <a:solidFill>
                            <a:srgbClr val="0070C0"/>
                          </a:solidFill>
                          <a:latin typeface="楷体" panose="02010609060101010101" pitchFamily="1" charset="-122"/>
                          <a:ea typeface="楷体" panose="02010609060101010101" pitchFamily="1" charset="-122"/>
                          <a:cs typeface="楷体" panose="02010609060101010101" pitchFamily="1" charset="-122"/>
                        </a:rPr>
                        <a:t>哈姆雷特</a:t>
                      </a:r>
                      <a:r>
                        <a:rPr lang="en-US" altLang="zh-CN" sz="1500" b="1" u="none" dirty="0">
                          <a:solidFill>
                            <a:srgbClr val="0070C0"/>
                          </a:solidFill>
                          <a:latin typeface="楷体" panose="02010609060101010101" pitchFamily="1" charset="-122"/>
                          <a:ea typeface="楷体" panose="02010609060101010101" pitchFamily="1" charset="-122"/>
                          <a:cs typeface="楷体" panose="02010609060101010101" pitchFamily="1" charset="-122"/>
                        </a:rPr>
                        <a:t>》</a:t>
                      </a:r>
                      <a:r>
                        <a:rPr lang="zh-CN" altLang="en-US" sz="1500" b="1" u="none" dirty="0">
                          <a:solidFill>
                            <a:srgbClr val="0070C0"/>
                          </a:solidFill>
                          <a:latin typeface="楷体" panose="02010609060101010101" pitchFamily="1" charset="-122"/>
                          <a:ea typeface="楷体" panose="02010609060101010101" pitchFamily="1" charset="-122"/>
                          <a:cs typeface="楷体" panose="02010609060101010101" pitchFamily="1" charset="-122"/>
                        </a:rPr>
                        <a:t>。</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6709">
                <a:tc>
                  <a:txBody>
                    <a:bodyPr/>
                    <a:lstStyle/>
                    <a:p>
                      <a:pPr marL="0" indent="0" algn="ctr">
                        <a:buNone/>
                      </a:pPr>
                      <a:r>
                        <a:rPr lang="en-US" altLang="zh-CN" sz="1500" b="1" u="none">
                          <a:solidFill>
                            <a:srgbClr val="0E0E0E"/>
                          </a:solidFill>
                          <a:latin typeface="楷体" panose="02010609060101010101" pitchFamily="1" charset="-122"/>
                          <a:ea typeface="楷体" panose="02010609060101010101" pitchFamily="1" charset="-122"/>
                          <a:cs typeface="楷体" panose="02010609060101010101" pitchFamily="1" charset="-122"/>
                        </a:rPr>
                        <a:t>17</a:t>
                      </a:r>
                      <a:r>
                        <a:rPr lang="zh-CN" altLang="en-US" sz="1500" b="1" u="none">
                          <a:solidFill>
                            <a:srgbClr val="0E0E0E"/>
                          </a:solidFill>
                          <a:latin typeface="楷体" panose="02010609060101010101" pitchFamily="1" charset="-122"/>
                          <a:ea typeface="楷体" panose="02010609060101010101" pitchFamily="1" charset="-122"/>
                          <a:cs typeface="楷体" panose="02010609060101010101" pitchFamily="1" charset="-122"/>
                        </a:rPr>
                        <a:t>世纪</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朱子学在日本为官方推崇，成为显学。</a:t>
                      </a:r>
                      <a:r>
                        <a:rPr lang="zh-CN" altLang="en-US" sz="1500" b="1" u="none" dirty="0">
                          <a:solidFill>
                            <a:srgbClr val="FF0000"/>
                          </a:solidFill>
                          <a:latin typeface="楷体" panose="02010609060101010101" pitchFamily="1" charset="-122"/>
                          <a:ea typeface="楷体" panose="02010609060101010101" pitchFamily="1" charset="-122"/>
                          <a:cs typeface="楷体" panose="02010609060101010101" pitchFamily="1" charset="-122"/>
                        </a:rPr>
                        <a:t>茶叶大量输往欧洲。</a:t>
                      </a:r>
                      <a:r>
                        <a:rPr lang="zh-CN" altLang="en-US"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宋应星</a:t>
                      </a:r>
                      <a:r>
                        <a:rPr lang="en-US" altLang="zh-CN"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a:t>
                      </a:r>
                      <a:r>
                        <a:rPr lang="zh-CN" altLang="en-US"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天工开物</a:t>
                      </a:r>
                      <a:r>
                        <a:rPr lang="en-US" altLang="zh-CN"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a:t>
                      </a:r>
                      <a:r>
                        <a:rPr lang="zh-CN" altLang="en-US" sz="1500" b="1" u="none" dirty="0">
                          <a:solidFill>
                            <a:srgbClr val="00B050"/>
                          </a:solidFill>
                          <a:latin typeface="楷体" panose="02010609060101010101" pitchFamily="1" charset="-122"/>
                          <a:ea typeface="楷体" panose="02010609060101010101" pitchFamily="1" charset="-122"/>
                          <a:cs typeface="楷体" panose="02010609060101010101" pitchFamily="1" charset="-122"/>
                        </a:rPr>
                        <a:t>刊刻。</a:t>
                      </a:r>
                      <a:r>
                        <a:rPr lang="zh-CN" altLang="en-US" sz="1500" b="1" u="none" dirty="0">
                          <a:solidFill>
                            <a:srgbClr val="FF0000"/>
                          </a:solidFill>
                          <a:latin typeface="楷体" panose="02010609060101010101" pitchFamily="1" charset="-122"/>
                          <a:ea typeface="楷体" panose="02010609060101010101" pitchFamily="1" charset="-122"/>
                          <a:cs typeface="楷体" panose="02010609060101010101" pitchFamily="1" charset="-122"/>
                        </a:rPr>
                        <a:t>美洲白银大量流入中国。</a:t>
                      </a: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郑成功收复台湾。</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500" b="1" u="none" dirty="0">
                          <a:solidFill>
                            <a:srgbClr val="FF0000"/>
                          </a:solidFill>
                          <a:latin typeface="楷体" panose="02010609060101010101" pitchFamily="1" charset="-122"/>
                          <a:ea typeface="楷体" panose="02010609060101010101" pitchFamily="1" charset="-122"/>
                          <a:cs typeface="楷体" panose="02010609060101010101" pitchFamily="1" charset="-122"/>
                        </a:rPr>
                        <a:t>英国入侵印度，英属东印度公司在印度开展殖民活动。</a:t>
                      </a:r>
                      <a:r>
                        <a:rPr lang="zh-CN" altLang="en-US" sz="1500" b="1" u="none" dirty="0">
                          <a:solidFill>
                            <a:srgbClr val="0E0E0E"/>
                          </a:solidFill>
                          <a:latin typeface="楷体" panose="02010609060101010101" pitchFamily="1" charset="-122"/>
                          <a:ea typeface="楷体" panose="02010609060101010101" pitchFamily="1" charset="-122"/>
                          <a:cs typeface="楷体" panose="02010609060101010101" pitchFamily="1" charset="-122"/>
                        </a:rPr>
                        <a:t>英国早期移民乘“五月花号”到达北美。</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文本框 4"/>
          <p:cNvSpPr txBox="1"/>
          <p:nvPr/>
        </p:nvSpPr>
        <p:spPr>
          <a:xfrm>
            <a:off x="222409" y="4764578"/>
            <a:ext cx="8910724" cy="784830"/>
          </a:xfrm>
          <a:prstGeom prst="rect">
            <a:avLst/>
          </a:prstGeom>
          <a:noFill/>
          <a:ln w="9525">
            <a:noFill/>
          </a:ln>
        </p:spPr>
        <p:txBody>
          <a:bodyPr wrap="square">
            <a:spAutoFit/>
          </a:bodyPr>
          <a:lstStyle/>
          <a:p>
            <a:pPr algn="r" defTabSz="685800">
              <a:defRPr/>
            </a:pPr>
            <a:r>
              <a:rPr lang="en-US" altLang="zh-CN" sz="1500" b="1" dirty="0">
                <a:solidFill>
                  <a:srgbClr val="0E0E0E"/>
                </a:solidFill>
                <a:effectLst>
                  <a:outerShdw blurRad="38100" dist="19050" dir="2700000" algn="tl" rotWithShape="0">
                    <a:prstClr val="black">
                      <a:alpha val="40000"/>
                    </a:prstClr>
                  </a:outerShdw>
                </a:effectLst>
                <a:latin typeface="楷体" panose="02010609060101010101" pitchFamily="1" charset="-122"/>
                <a:ea typeface="楷体" panose="02010609060101010101" pitchFamily="1" charset="-122"/>
                <a:cs typeface="楷体" panose="02010609060101010101" pitchFamily="1" charset="-122"/>
              </a:rPr>
              <a:t>——</a:t>
            </a:r>
            <a:r>
              <a:rPr lang="zh-CN" altLang="en-US" sz="1500" b="1" dirty="0">
                <a:solidFill>
                  <a:srgbClr val="0E0E0E"/>
                </a:solidFill>
                <a:effectLst>
                  <a:outerShdw blurRad="38100" dist="19050" dir="2700000" algn="tl" rotWithShape="0">
                    <a:prstClr val="black">
                      <a:alpha val="40000"/>
                    </a:prstClr>
                  </a:outerShdw>
                </a:effectLst>
                <a:latin typeface="楷体" panose="02010609060101010101" pitchFamily="1" charset="-122"/>
                <a:ea typeface="楷体" panose="02010609060101010101" pitchFamily="1" charset="-122"/>
                <a:cs typeface="楷体" panose="02010609060101010101" pitchFamily="1" charset="-122"/>
              </a:rPr>
              <a:t>据李亚凡编</a:t>
            </a:r>
            <a:r>
              <a:rPr lang="en-US" altLang="zh-CN" sz="1500" b="1" dirty="0">
                <a:solidFill>
                  <a:srgbClr val="0E0E0E"/>
                </a:solidFill>
                <a:effectLst>
                  <a:outerShdw blurRad="38100" dist="19050" dir="2700000" algn="tl" rotWithShape="0">
                    <a:prstClr val="black">
                      <a:alpha val="40000"/>
                    </a:prstClr>
                  </a:outerShdw>
                </a:effectLst>
                <a:latin typeface="楷体" panose="02010609060101010101" pitchFamily="1" charset="-122"/>
                <a:ea typeface="楷体" panose="02010609060101010101" pitchFamily="1" charset="-122"/>
                <a:cs typeface="楷体" panose="02010609060101010101" pitchFamily="1" charset="-122"/>
              </a:rPr>
              <a:t>《</a:t>
            </a:r>
            <a:r>
              <a:rPr lang="zh-CN" altLang="en-US" sz="1500" b="1" dirty="0">
                <a:solidFill>
                  <a:srgbClr val="0E0E0E"/>
                </a:solidFill>
                <a:effectLst>
                  <a:outerShdw blurRad="38100" dist="19050" dir="2700000" algn="tl" rotWithShape="0">
                    <a:prstClr val="black">
                      <a:alpha val="40000"/>
                    </a:prstClr>
                  </a:outerShdw>
                </a:effectLst>
                <a:latin typeface="楷体" panose="02010609060101010101" pitchFamily="1" charset="-122"/>
                <a:ea typeface="楷体" panose="02010609060101010101" pitchFamily="1" charset="-122"/>
                <a:cs typeface="楷体" panose="02010609060101010101" pitchFamily="1" charset="-122"/>
              </a:rPr>
              <a:t>世界历史年表</a:t>
            </a:r>
            <a:r>
              <a:rPr lang="en-US" altLang="zh-CN" sz="1500" b="1" dirty="0">
                <a:solidFill>
                  <a:srgbClr val="0E0E0E"/>
                </a:solidFill>
                <a:effectLst>
                  <a:outerShdw blurRad="38100" dist="19050" dir="2700000" algn="tl" rotWithShape="0">
                    <a:prstClr val="black">
                      <a:alpha val="40000"/>
                    </a:prstClr>
                  </a:outerShdw>
                </a:effectLst>
                <a:latin typeface="楷体" panose="02010609060101010101" pitchFamily="1" charset="-122"/>
                <a:ea typeface="楷体" panose="02010609060101010101" pitchFamily="1" charset="-122"/>
                <a:cs typeface="楷体" panose="02010609060101010101" pitchFamily="1" charset="-122"/>
              </a:rPr>
              <a:t>》</a:t>
            </a:r>
            <a:r>
              <a:rPr lang="zh-CN" altLang="en-US" sz="1500" b="1" dirty="0">
                <a:solidFill>
                  <a:srgbClr val="0E0E0E"/>
                </a:solidFill>
                <a:effectLst>
                  <a:outerShdw blurRad="38100" dist="19050" dir="2700000" algn="tl" rotWithShape="0">
                    <a:prstClr val="black">
                      <a:alpha val="40000"/>
                    </a:prstClr>
                  </a:outerShdw>
                </a:effectLst>
                <a:latin typeface="楷体" panose="02010609060101010101" pitchFamily="1" charset="-122"/>
                <a:ea typeface="楷体" panose="02010609060101010101" pitchFamily="1" charset="-122"/>
                <a:cs typeface="楷体" panose="02010609060101010101" pitchFamily="1" charset="-122"/>
              </a:rPr>
              <a:t>等。</a:t>
            </a:r>
          </a:p>
          <a:p>
            <a:pPr algn="r" defTabSz="685800">
              <a:defRPr/>
            </a:pPr>
            <a:r>
              <a:rPr lang="zh-CN" altLang="en-US" sz="1500" b="1" dirty="0">
                <a:solidFill>
                  <a:srgbClr val="0E0E0E"/>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上表为</a:t>
            </a:r>
            <a:r>
              <a:rPr lang="en-US" altLang="zh-CN" sz="1500" b="1" dirty="0">
                <a:solidFill>
                  <a:srgbClr val="0E0E0E"/>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14</a:t>
            </a:r>
            <a:r>
              <a:rPr lang="zh-CN" altLang="en-US" sz="1500" b="1" dirty="0">
                <a:solidFill>
                  <a:srgbClr val="0E0E0E"/>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a:t>
            </a:r>
            <a:r>
              <a:rPr lang="en-US" altLang="zh-CN" sz="1500" b="1" dirty="0">
                <a:solidFill>
                  <a:srgbClr val="0E0E0E"/>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17</a:t>
            </a:r>
            <a:r>
              <a:rPr lang="zh-CN" altLang="en-US" sz="1500" b="1" dirty="0">
                <a:solidFill>
                  <a:srgbClr val="0E0E0E"/>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世纪中外历史事件简表。从表中提取</a:t>
            </a:r>
            <a:r>
              <a:rPr lang="zh-CN" altLang="en-US" sz="1500" b="1" dirty="0">
                <a:solidFill>
                  <a:srgbClr val="FF0000"/>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相互关联</a:t>
            </a:r>
            <a:r>
              <a:rPr lang="zh-CN" altLang="en-US" sz="1500" b="1" dirty="0">
                <a:solidFill>
                  <a:srgbClr val="0E0E0E"/>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的中外历史信息，自拟论题，并结合所学知识予以阐述。（要求：</a:t>
            </a:r>
            <a:r>
              <a:rPr lang="zh-CN" altLang="en-US" sz="1500" b="1" dirty="0">
                <a:solidFill>
                  <a:srgbClr val="FF0000"/>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写明论题，中外关联，史论结合。</a:t>
            </a:r>
            <a:r>
              <a:rPr lang="zh-CN" altLang="en-US" sz="1500" b="1" dirty="0">
                <a:solidFill>
                  <a:srgbClr val="0E0E0E"/>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楷体" panose="02010609060101010101" pitchFamily="1" charset="-122"/>
              </a:rPr>
              <a:t>）</a:t>
            </a:r>
            <a:endParaRPr lang="zh-CN" altLang="en-US" sz="1200" b="1" dirty="0">
              <a:solidFill>
                <a:prstClr val="black"/>
              </a:solidFill>
              <a:latin typeface="宋体" panose="02010600030101010101" pitchFamily="2" charset="-122"/>
              <a:ea typeface="宋体" panose="02010600030101010101" pitchFamily="2" charset="-122"/>
              <a:cs typeface="楷体" panose="02010609060101010101" pitchFamily="1" charset="-122"/>
            </a:endParaRPr>
          </a:p>
        </p:txBody>
      </p:sp>
      <p:sp>
        <p:nvSpPr>
          <p:cNvPr id="9" name="矩形 8">
            <a:extLst>
              <a:ext uri="{FF2B5EF4-FFF2-40B4-BE49-F238E27FC236}">
                <a16:creationId xmlns:a16="http://schemas.microsoft.com/office/drawing/2014/main" id="{65D093C0-DBF5-4ED8-BE07-85EA7B18AFE8}"/>
              </a:ext>
            </a:extLst>
          </p:cNvPr>
          <p:cNvSpPr/>
          <p:nvPr/>
        </p:nvSpPr>
        <p:spPr>
          <a:xfrm>
            <a:off x="49695" y="886516"/>
            <a:ext cx="6313698" cy="609398"/>
          </a:xfrm>
          <a:prstGeom prst="rect">
            <a:avLst/>
          </a:prstGeom>
          <a:solidFill>
            <a:srgbClr val="00B050"/>
          </a:solidFill>
        </p:spPr>
        <p:txBody>
          <a:bodyPr wrap="square">
            <a:spAutoFit/>
          </a:bodyPr>
          <a:lstStyle/>
          <a:p>
            <a:pPr>
              <a:lnSpc>
                <a:spcPct val="80000"/>
              </a:lnSpc>
            </a:pPr>
            <a:r>
              <a:rPr lang="zh-CN" altLang="en-US" sz="2100" b="1" dirty="0">
                <a:solidFill>
                  <a:srgbClr val="FF0000"/>
                </a:solidFill>
                <a:latin typeface="宋体" panose="02010600030101010101" pitchFamily="2" charset="-122"/>
                <a:ea typeface="宋体" panose="02010600030101010101" pitchFamily="2" charset="-122"/>
              </a:rPr>
              <a:t>步骤四：</a:t>
            </a:r>
            <a:r>
              <a:rPr lang="zh-CN" altLang="en-US" sz="2100" b="1" dirty="0">
                <a:latin typeface="宋体" panose="02010600030101010101" pitchFamily="2" charset="-122"/>
                <a:ea typeface="宋体" panose="02010600030101010101" pitchFamily="2" charset="-122"/>
              </a:rPr>
              <a:t>论证和探讨——关注事物之间相互关联的思维方式和驾驭史料、综合概括的能力</a:t>
            </a:r>
          </a:p>
        </p:txBody>
      </p:sp>
      <p:sp>
        <p:nvSpPr>
          <p:cNvPr id="10" name="矩形 9">
            <a:extLst>
              <a:ext uri="{FF2B5EF4-FFF2-40B4-BE49-F238E27FC236}">
                <a16:creationId xmlns:a16="http://schemas.microsoft.com/office/drawing/2014/main" id="{2E227463-FDBC-4F27-B1CB-A5CC87EF11FA}"/>
              </a:ext>
            </a:extLst>
          </p:cNvPr>
          <p:cNvSpPr/>
          <p:nvPr/>
        </p:nvSpPr>
        <p:spPr>
          <a:xfrm>
            <a:off x="49695" y="5549408"/>
            <a:ext cx="9044378" cy="867930"/>
          </a:xfrm>
          <a:prstGeom prst="rect">
            <a:avLst/>
          </a:prstGeom>
          <a:solidFill>
            <a:srgbClr val="00B050"/>
          </a:solidFill>
        </p:spPr>
        <p:txBody>
          <a:bodyPr wrap="square">
            <a:spAutoFit/>
          </a:bodyPr>
          <a:lstStyle/>
          <a:p>
            <a:pPr>
              <a:lnSpc>
                <a:spcPct val="80000"/>
              </a:lnSpc>
            </a:pPr>
            <a:r>
              <a:rPr lang="zh-CN" altLang="en-US" sz="2100" b="1" dirty="0">
                <a:solidFill>
                  <a:srgbClr val="FF0000"/>
                </a:solidFill>
                <a:latin typeface="宋体" panose="02010600030101010101" pitchFamily="2" charset="-122"/>
                <a:ea typeface="宋体" panose="02010600030101010101" pitchFamily="2" charset="-122"/>
              </a:rPr>
              <a:t>步骤五：清晰呈现——</a:t>
            </a:r>
            <a:r>
              <a:rPr lang="zh-CN" altLang="en-US" sz="2100" b="1" dirty="0">
                <a:solidFill>
                  <a:schemeClr val="tx1">
                    <a:lumMod val="95000"/>
                    <a:lumOff val="5000"/>
                  </a:schemeClr>
                </a:solidFill>
                <a:latin typeface="宋体" panose="02010600030101010101" pitchFamily="2" charset="-122"/>
                <a:ea typeface="宋体" panose="02010600030101010101" pitchFamily="2" charset="-122"/>
              </a:rPr>
              <a:t>（</a:t>
            </a:r>
            <a:r>
              <a:rPr lang="zh-CN" altLang="en-US" sz="2100" b="1" dirty="0">
                <a:solidFill>
                  <a:schemeClr val="tx1">
                    <a:lumMod val="95000"/>
                    <a:lumOff val="5000"/>
                  </a:schemeClr>
                </a:solidFill>
                <a:latin typeface="宋体" panose="02010600030101010101" pitchFamily="2" charset="-122"/>
                <a:ea typeface="宋体" panose="02010600030101010101" pitchFamily="2" charset="-122"/>
                <a:sym typeface="+mn-ea"/>
              </a:rPr>
              <a:t>论题</a:t>
            </a:r>
            <a:r>
              <a:rPr lang="en-US" altLang="zh-CN" sz="2100" b="1" dirty="0">
                <a:solidFill>
                  <a:schemeClr val="tx1">
                    <a:lumMod val="95000"/>
                    <a:lumOff val="5000"/>
                  </a:schemeClr>
                </a:solidFill>
                <a:latin typeface="宋体" panose="02010600030101010101" pitchFamily="2" charset="-122"/>
                <a:ea typeface="宋体" panose="02010600030101010101" pitchFamily="2" charset="-122"/>
                <a:sym typeface="+mn-ea"/>
              </a:rPr>
              <a:t>----</a:t>
            </a:r>
            <a:r>
              <a:rPr lang="zh-CN" altLang="en-US" sz="2100" b="1" dirty="0">
                <a:solidFill>
                  <a:schemeClr val="tx1">
                    <a:lumMod val="95000"/>
                    <a:lumOff val="5000"/>
                  </a:schemeClr>
                </a:solidFill>
                <a:latin typeface="宋体" panose="02010600030101010101" pitchFamily="2" charset="-122"/>
                <a:ea typeface="宋体" panose="02010600030101010101" pitchFamily="2" charset="-122"/>
                <a:sym typeface="+mn-ea"/>
              </a:rPr>
              <a:t>阐述</a:t>
            </a:r>
            <a:r>
              <a:rPr lang="en-US" altLang="zh-CN" sz="2100" b="1" dirty="0">
                <a:solidFill>
                  <a:schemeClr val="tx1">
                    <a:lumMod val="95000"/>
                    <a:lumOff val="5000"/>
                  </a:schemeClr>
                </a:solidFill>
                <a:latin typeface="宋体" panose="02010600030101010101" pitchFamily="2" charset="-122"/>
                <a:ea typeface="宋体" panose="02010600030101010101" pitchFamily="2" charset="-122"/>
                <a:sym typeface="+mn-ea"/>
              </a:rPr>
              <a:t>---</a:t>
            </a:r>
            <a:r>
              <a:rPr lang="zh-CN" altLang="en-US" sz="2100" b="1" dirty="0">
                <a:solidFill>
                  <a:schemeClr val="tx1">
                    <a:lumMod val="95000"/>
                    <a:lumOff val="5000"/>
                  </a:schemeClr>
                </a:solidFill>
                <a:latin typeface="宋体" panose="02010600030101010101" pitchFamily="2" charset="-122"/>
                <a:ea typeface="宋体" panose="02010600030101010101" pitchFamily="2" charset="-122"/>
                <a:sym typeface="+mn-ea"/>
              </a:rPr>
              <a:t>总结）</a:t>
            </a:r>
            <a:endParaRPr lang="zh-CN" altLang="en-US" sz="2100" b="1" dirty="0">
              <a:solidFill>
                <a:schemeClr val="tx1">
                  <a:lumMod val="95000"/>
                  <a:lumOff val="5000"/>
                </a:schemeClr>
              </a:solidFill>
              <a:latin typeface="宋体" panose="02010600030101010101" pitchFamily="2" charset="-122"/>
              <a:ea typeface="宋体" panose="02010600030101010101" pitchFamily="2" charset="-122"/>
            </a:endParaRPr>
          </a:p>
          <a:p>
            <a:pPr>
              <a:lnSpc>
                <a:spcPct val="80000"/>
              </a:lnSpc>
            </a:pPr>
            <a:r>
              <a:rPr lang="zh-CN" altLang="en-US" sz="2100" b="1" dirty="0">
                <a:latin typeface="宋体" panose="02010600030101010101" pitchFamily="2" charset="-122"/>
                <a:ea typeface="宋体" panose="02010600030101010101" pitchFamily="2" charset="-122"/>
              </a:rPr>
              <a:t>论題符合要求，指向明确——引用史实（论从史出，史论结合）</a:t>
            </a:r>
            <a:r>
              <a:rPr lang="en-US" altLang="zh-CN" sz="2100" b="1" dirty="0">
                <a:latin typeface="宋体" panose="02010600030101010101" pitchFamily="2" charset="-122"/>
                <a:ea typeface="宋体" panose="02010600030101010101" pitchFamily="2" charset="-122"/>
              </a:rPr>
              <a:t>——</a:t>
            </a:r>
            <a:r>
              <a:rPr lang="zh-CN" altLang="en-US" sz="2100" b="1" dirty="0">
                <a:latin typeface="宋体" panose="02010600030101010101" pitchFamily="2" charset="-122"/>
                <a:ea typeface="宋体" panose="02010600030101010101" pitchFamily="2" charset="-122"/>
              </a:rPr>
              <a:t>术语表述，逻辑清晰</a:t>
            </a:r>
          </a:p>
        </p:txBody>
      </p:sp>
    </p:spTree>
    <p:extLst>
      <p:ext uri="{BB962C8B-B14F-4D97-AF65-F5344CB8AC3E}">
        <p14:creationId xmlns:p14="http://schemas.microsoft.com/office/powerpoint/2010/main" val="16109662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 y="1070390"/>
            <a:ext cx="9144000" cy="1569660"/>
          </a:xfrm>
          <a:prstGeom prst="rect">
            <a:avLst/>
          </a:prstGeom>
          <a:noFill/>
          <a:ln w="9525">
            <a:noFill/>
          </a:ln>
        </p:spPr>
        <p:txBody>
          <a:bodyPr wrap="square">
            <a:spAutoFit/>
          </a:bodyPr>
          <a:lstStyle/>
          <a:p>
            <a:r>
              <a:rPr lang="en-US" altLang="zh-CN" sz="2400" b="1" dirty="0">
                <a:ea typeface="宋体" panose="02010600030101010101" pitchFamily="2" charset="-122"/>
              </a:rPr>
              <a:t>42</a:t>
            </a:r>
            <a:r>
              <a:rPr lang="zh-CN" altLang="en-US" sz="2400" b="1" dirty="0">
                <a:ea typeface="宋体" panose="02010600030101010101" pitchFamily="2" charset="-122"/>
              </a:rPr>
              <a:t>．（</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 2018</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年Ⅲ卷</a:t>
            </a:r>
            <a:r>
              <a:rPr lang="zh-CN" altLang="en-US" sz="2400" b="1" dirty="0">
                <a:ea typeface="宋体" panose="02010600030101010101" pitchFamily="2" charset="-122"/>
              </a:rPr>
              <a:t>）阅读材料，完成下列要求。（</a:t>
            </a:r>
            <a:r>
              <a:rPr lang="en-US" altLang="zh-CN" sz="2400" b="1" dirty="0">
                <a:ea typeface="宋体" panose="02010600030101010101" pitchFamily="2" charset="-122"/>
              </a:rPr>
              <a:t>12</a:t>
            </a:r>
            <a:r>
              <a:rPr lang="zh-CN" altLang="en-US" sz="2400" b="1" dirty="0">
                <a:ea typeface="宋体" panose="02010600030101010101" pitchFamily="2" charset="-122"/>
              </a:rPr>
              <a:t>分）</a:t>
            </a:r>
          </a:p>
          <a:p>
            <a:r>
              <a:rPr lang="zh-CN" altLang="en-US" sz="2400" b="1" dirty="0">
                <a:ea typeface="宋体" panose="02010600030101010101" pitchFamily="2" charset="-122"/>
              </a:rPr>
              <a:t>材料</a:t>
            </a:r>
          </a:p>
          <a:p>
            <a:r>
              <a:rPr lang="zh-CN" altLang="en-US" sz="2400" b="1" dirty="0">
                <a:latin typeface="楷体" panose="02010609060101010101" pitchFamily="49" charset="-122"/>
                <a:ea typeface="楷体" panose="02010609060101010101" pitchFamily="49" charset="-122"/>
              </a:rPr>
              <a:t>表</a:t>
            </a:r>
            <a:r>
              <a:rPr lang="en-US" altLang="zh-CN" sz="2400" b="1" dirty="0">
                <a:latin typeface="楷体" panose="02010609060101010101" pitchFamily="49" charset="-122"/>
                <a:ea typeface="楷体" panose="02010609060101010101" pitchFamily="49" charset="-122"/>
              </a:rPr>
              <a:t>4  </a:t>
            </a:r>
            <a:r>
              <a:rPr lang="zh-CN" altLang="en-US" sz="2400" b="1" dirty="0">
                <a:latin typeface="楷体" panose="02010609060101010101" pitchFamily="49" charset="-122"/>
                <a:ea typeface="楷体" panose="02010609060101010101" pitchFamily="49" charset="-122"/>
              </a:rPr>
              <a:t>东汉史学家班固所撰</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汉书</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古今人表</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中的部分人物及相应等级</a:t>
            </a:r>
          </a:p>
        </p:txBody>
      </p:sp>
      <p:graphicFrame>
        <p:nvGraphicFramePr>
          <p:cNvPr id="4" name="表格 3"/>
          <p:cNvGraphicFramePr/>
          <p:nvPr>
            <p:extLst>
              <p:ext uri="{D42A27DB-BD31-4B8C-83A1-F6EECF244321}">
                <p14:modId xmlns:p14="http://schemas.microsoft.com/office/powerpoint/2010/main" val="2412079301"/>
              </p:ext>
            </p:extLst>
          </p:nvPr>
        </p:nvGraphicFramePr>
        <p:xfrm>
          <a:off x="47768" y="2640050"/>
          <a:ext cx="9034818" cy="2675753"/>
        </p:xfrm>
        <a:graphic>
          <a:graphicData uri="http://schemas.openxmlformats.org/drawingml/2006/table">
            <a:tbl>
              <a:tblPr firstRow="1" bandRow="1">
                <a:tableStyleId>{5940675A-B579-460E-94D1-54222C63F5DA}</a:tableStyleId>
              </a:tblPr>
              <a:tblGrid>
                <a:gridCol w="975814">
                  <a:extLst>
                    <a:ext uri="{9D8B030D-6E8A-4147-A177-3AD203B41FA5}">
                      <a16:colId xmlns:a16="http://schemas.microsoft.com/office/drawing/2014/main" val="20000"/>
                    </a:ext>
                  </a:extLst>
                </a:gridCol>
                <a:gridCol w="1028015">
                  <a:extLst>
                    <a:ext uri="{9D8B030D-6E8A-4147-A177-3AD203B41FA5}">
                      <a16:colId xmlns:a16="http://schemas.microsoft.com/office/drawing/2014/main" val="20001"/>
                    </a:ext>
                  </a:extLst>
                </a:gridCol>
                <a:gridCol w="1005307">
                  <a:extLst>
                    <a:ext uri="{9D8B030D-6E8A-4147-A177-3AD203B41FA5}">
                      <a16:colId xmlns:a16="http://schemas.microsoft.com/office/drawing/2014/main" val="20002"/>
                    </a:ext>
                  </a:extLst>
                </a:gridCol>
                <a:gridCol w="1001606">
                  <a:extLst>
                    <a:ext uri="{9D8B030D-6E8A-4147-A177-3AD203B41FA5}">
                      <a16:colId xmlns:a16="http://schemas.microsoft.com/office/drawing/2014/main" val="20003"/>
                    </a:ext>
                  </a:extLst>
                </a:gridCol>
                <a:gridCol w="1004692">
                  <a:extLst>
                    <a:ext uri="{9D8B030D-6E8A-4147-A177-3AD203B41FA5}">
                      <a16:colId xmlns:a16="http://schemas.microsoft.com/office/drawing/2014/main" val="20004"/>
                    </a:ext>
                  </a:extLst>
                </a:gridCol>
                <a:gridCol w="1005926">
                  <a:extLst>
                    <a:ext uri="{9D8B030D-6E8A-4147-A177-3AD203B41FA5}">
                      <a16:colId xmlns:a16="http://schemas.microsoft.com/office/drawing/2014/main" val="20005"/>
                    </a:ext>
                  </a:extLst>
                </a:gridCol>
                <a:gridCol w="1003458">
                  <a:extLst>
                    <a:ext uri="{9D8B030D-6E8A-4147-A177-3AD203B41FA5}">
                      <a16:colId xmlns:a16="http://schemas.microsoft.com/office/drawing/2014/main" val="20006"/>
                    </a:ext>
                  </a:extLst>
                </a:gridCol>
                <a:gridCol w="1002840">
                  <a:extLst>
                    <a:ext uri="{9D8B030D-6E8A-4147-A177-3AD203B41FA5}">
                      <a16:colId xmlns:a16="http://schemas.microsoft.com/office/drawing/2014/main" val="20007"/>
                    </a:ext>
                  </a:extLst>
                </a:gridCol>
                <a:gridCol w="1007160">
                  <a:extLst>
                    <a:ext uri="{9D8B030D-6E8A-4147-A177-3AD203B41FA5}">
                      <a16:colId xmlns:a16="http://schemas.microsoft.com/office/drawing/2014/main" val="20008"/>
                    </a:ext>
                  </a:extLst>
                </a:gridCol>
              </a:tblGrid>
              <a:tr h="1146751">
                <a:tc>
                  <a:txBody>
                    <a:bodyPr/>
                    <a:lstStyle/>
                    <a:p>
                      <a:pPr indent="0" algn="ctr">
                        <a:buNone/>
                      </a:pPr>
                      <a:r>
                        <a:rPr lang="en-US" sz="2400" b="1" dirty="0" err="1">
                          <a:latin typeface="楷体" panose="02010609060101010101" charset="-122"/>
                          <a:ea typeface="楷体" panose="02010609060101010101" charset="-122"/>
                          <a:cs typeface="楷体" panose="02010609060101010101" charset="-122"/>
                        </a:rPr>
                        <a:t>上上（圣人</a:t>
                      </a:r>
                      <a:r>
                        <a:rPr lang="en-US" sz="2400" b="1" dirty="0">
                          <a:latin typeface="楷体" panose="02010609060101010101" charset="-122"/>
                          <a:ea typeface="楷体" panose="02010609060101010101" charset="-122"/>
                          <a:cs typeface="楷体" panose="02010609060101010101" charset="-122"/>
                        </a:rPr>
                        <a:t>）</a:t>
                      </a:r>
                      <a:endParaRPr lang="en-US" altLang="en-US" sz="2400" b="1" dirty="0">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20000"/>
                        <a:lumOff val="80000"/>
                      </a:schemeClr>
                    </a:solidFill>
                  </a:tcPr>
                </a:tc>
                <a:tc>
                  <a:txBody>
                    <a:bodyPr/>
                    <a:lstStyle/>
                    <a:p>
                      <a:pPr indent="0" algn="ctr">
                        <a:buNone/>
                      </a:pPr>
                      <a:r>
                        <a:rPr lang="en-US" sz="2400" b="1" dirty="0" err="1">
                          <a:latin typeface="楷体" panose="02010609060101010101" charset="-122"/>
                          <a:ea typeface="楷体" panose="02010609060101010101" charset="-122"/>
                          <a:cs typeface="楷体" panose="02010609060101010101" charset="-122"/>
                        </a:rPr>
                        <a:t>中中（仁人</a:t>
                      </a:r>
                      <a:r>
                        <a:rPr lang="en-US" sz="2400" b="1" dirty="0">
                          <a:latin typeface="楷体" panose="02010609060101010101" charset="-122"/>
                          <a:ea typeface="楷体" panose="02010609060101010101" charset="-122"/>
                          <a:cs typeface="楷体" panose="02010609060101010101" charset="-122"/>
                        </a:rPr>
                        <a:t>）</a:t>
                      </a:r>
                      <a:endParaRPr lang="en-US" altLang="en-US" sz="2400" b="1" dirty="0">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20000"/>
                        <a:lumOff val="80000"/>
                      </a:schemeClr>
                    </a:solidFill>
                  </a:tcPr>
                </a:tc>
                <a:tc>
                  <a:txBody>
                    <a:bodyPr/>
                    <a:lstStyle/>
                    <a:p>
                      <a:pPr indent="0" algn="ctr">
                        <a:buNone/>
                      </a:pPr>
                      <a:r>
                        <a:rPr lang="en-US" sz="2400" b="1">
                          <a:latin typeface="楷体" panose="02010609060101010101" charset="-122"/>
                          <a:ea typeface="楷体" panose="02010609060101010101" charset="-122"/>
                          <a:cs typeface="楷体" panose="02010609060101010101" charset="-122"/>
                        </a:rPr>
                        <a:t>中下（智人）</a:t>
                      </a:r>
                      <a:endParaRPr lang="en-US" altLang="en-US" sz="2400" b="1">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20000"/>
                        <a:lumOff val="80000"/>
                      </a:schemeClr>
                    </a:solidFill>
                  </a:tcPr>
                </a:tc>
                <a:tc>
                  <a:txBody>
                    <a:bodyPr/>
                    <a:lstStyle/>
                    <a:p>
                      <a:pPr indent="0" algn="ctr">
                        <a:buNone/>
                      </a:pPr>
                      <a:r>
                        <a:rPr lang="en-US" sz="2400" b="1" dirty="0" err="1">
                          <a:latin typeface="楷体" panose="02010609060101010101" charset="-122"/>
                          <a:ea typeface="楷体" panose="02010609060101010101" charset="-122"/>
                          <a:cs typeface="楷体" panose="02010609060101010101" charset="-122"/>
                        </a:rPr>
                        <a:t>中上</a:t>
                      </a:r>
                      <a:endParaRPr lang="en-US" altLang="en-US" sz="2400" b="1" dirty="0">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20000"/>
                        <a:lumOff val="80000"/>
                      </a:schemeClr>
                    </a:solidFill>
                  </a:tcPr>
                </a:tc>
                <a:tc>
                  <a:txBody>
                    <a:bodyPr/>
                    <a:lstStyle/>
                    <a:p>
                      <a:pPr indent="0" algn="ctr">
                        <a:buNone/>
                      </a:pPr>
                      <a:r>
                        <a:rPr lang="en-US" sz="2400" b="1" dirty="0" err="1">
                          <a:latin typeface="楷体" panose="02010609060101010101" charset="-122"/>
                          <a:ea typeface="楷体" panose="02010609060101010101" charset="-122"/>
                          <a:cs typeface="楷体" panose="02010609060101010101" charset="-122"/>
                        </a:rPr>
                        <a:t>中中</a:t>
                      </a:r>
                      <a:endParaRPr lang="en-US" altLang="en-US" sz="2400" b="1" dirty="0">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20000"/>
                        <a:lumOff val="80000"/>
                      </a:schemeClr>
                    </a:solidFill>
                  </a:tcPr>
                </a:tc>
                <a:tc>
                  <a:txBody>
                    <a:bodyPr/>
                    <a:lstStyle/>
                    <a:p>
                      <a:pPr indent="0" algn="ctr">
                        <a:buNone/>
                      </a:pPr>
                      <a:r>
                        <a:rPr lang="en-US" sz="2400" b="1" dirty="0" err="1">
                          <a:latin typeface="楷体" panose="02010609060101010101" charset="-122"/>
                          <a:ea typeface="楷体" panose="02010609060101010101" charset="-122"/>
                          <a:cs typeface="楷体" panose="02010609060101010101" charset="-122"/>
                        </a:rPr>
                        <a:t>中下</a:t>
                      </a:r>
                      <a:endParaRPr lang="en-US" altLang="en-US" sz="2400" b="1" dirty="0">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20000"/>
                        <a:lumOff val="80000"/>
                      </a:schemeClr>
                    </a:solidFill>
                  </a:tcPr>
                </a:tc>
                <a:tc>
                  <a:txBody>
                    <a:bodyPr/>
                    <a:lstStyle/>
                    <a:p>
                      <a:pPr indent="0" algn="ctr">
                        <a:buNone/>
                      </a:pPr>
                      <a:r>
                        <a:rPr lang="en-US" sz="2400" b="1">
                          <a:latin typeface="楷体" panose="02010609060101010101" charset="-122"/>
                          <a:ea typeface="楷体" panose="02010609060101010101" charset="-122"/>
                          <a:cs typeface="楷体" panose="02010609060101010101" charset="-122"/>
                        </a:rPr>
                        <a:t>下上</a:t>
                      </a:r>
                      <a:endParaRPr lang="en-US" altLang="en-US" sz="2400" b="1">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20000"/>
                        <a:lumOff val="80000"/>
                      </a:schemeClr>
                    </a:solidFill>
                  </a:tcPr>
                </a:tc>
                <a:tc>
                  <a:txBody>
                    <a:bodyPr/>
                    <a:lstStyle/>
                    <a:p>
                      <a:pPr indent="0" algn="ctr">
                        <a:buNone/>
                      </a:pPr>
                      <a:r>
                        <a:rPr lang="en-US" sz="2400" b="1" dirty="0" err="1">
                          <a:latin typeface="楷体" panose="02010609060101010101" charset="-122"/>
                          <a:ea typeface="楷体" panose="02010609060101010101" charset="-122"/>
                          <a:cs typeface="楷体" panose="02010609060101010101" charset="-122"/>
                        </a:rPr>
                        <a:t>下中</a:t>
                      </a:r>
                      <a:endParaRPr lang="en-US" altLang="en-US" sz="2400" b="1" dirty="0">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20000"/>
                        <a:lumOff val="80000"/>
                      </a:schemeClr>
                    </a:solidFill>
                  </a:tcPr>
                </a:tc>
                <a:tc>
                  <a:txBody>
                    <a:bodyPr/>
                    <a:lstStyle/>
                    <a:p>
                      <a:pPr indent="0" algn="ctr">
                        <a:buNone/>
                      </a:pPr>
                      <a:r>
                        <a:rPr lang="en-US" sz="2400" b="1">
                          <a:latin typeface="楷体" panose="02010609060101010101" charset="-122"/>
                          <a:ea typeface="楷体" panose="02010609060101010101" charset="-122"/>
                          <a:cs typeface="楷体" panose="02010609060101010101" charset="-122"/>
                        </a:rPr>
                        <a:t>下下（愚人）</a:t>
                      </a:r>
                      <a:endParaRPr lang="en-US" altLang="en-US" sz="2400" b="1">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1529002">
                <a:tc>
                  <a:txBody>
                    <a:bodyPr/>
                    <a:lstStyle/>
                    <a:p>
                      <a:pPr indent="0" algn="ctr">
                        <a:buNone/>
                      </a:pPr>
                      <a:r>
                        <a:rPr lang="en-US" sz="2400" b="1">
                          <a:solidFill>
                            <a:srgbClr val="FF0000"/>
                          </a:solidFill>
                          <a:latin typeface="楷体" panose="02010609060101010101" charset="-122"/>
                          <a:ea typeface="楷体" panose="02010609060101010101" charset="-122"/>
                          <a:cs typeface="楷体" panose="02010609060101010101" charset="-122"/>
                        </a:rPr>
                        <a:t>尧、舜周文王孔子</a:t>
                      </a:r>
                      <a:endParaRPr lang="en-US" altLang="en-US" sz="2400" b="1">
                        <a:solidFill>
                          <a:srgbClr val="FF0000"/>
                        </a:solidFill>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20000"/>
                        <a:lumOff val="80000"/>
                      </a:schemeClr>
                    </a:solidFill>
                  </a:tcPr>
                </a:tc>
                <a:tc>
                  <a:txBody>
                    <a:bodyPr/>
                    <a:lstStyle/>
                    <a:p>
                      <a:pPr indent="0" algn="ctr">
                        <a:buNone/>
                      </a:pPr>
                      <a:r>
                        <a:rPr lang="en-US" sz="2400" b="1">
                          <a:solidFill>
                            <a:srgbClr val="FF0000"/>
                          </a:solidFill>
                          <a:latin typeface="楷体" panose="02010609060101010101" charset="-122"/>
                          <a:ea typeface="楷体" panose="02010609060101010101" charset="-122"/>
                          <a:cs typeface="楷体" panose="02010609060101010101" charset="-122"/>
                        </a:rPr>
                        <a:t>孟子</a:t>
                      </a:r>
                    </a:p>
                    <a:p>
                      <a:pPr indent="0" algn="ctr">
                        <a:buNone/>
                      </a:pPr>
                      <a:r>
                        <a:rPr lang="en-US" sz="2400" b="1">
                          <a:solidFill>
                            <a:srgbClr val="FF0000"/>
                          </a:solidFill>
                          <a:latin typeface="楷体" panose="02010609060101010101" charset="-122"/>
                          <a:ea typeface="楷体" panose="02010609060101010101" charset="-122"/>
                          <a:cs typeface="楷体" panose="02010609060101010101" charset="-122"/>
                        </a:rPr>
                        <a:t>屈原</a:t>
                      </a:r>
                    </a:p>
                    <a:p>
                      <a:pPr indent="0" algn="ctr">
                        <a:buNone/>
                      </a:pPr>
                      <a:r>
                        <a:rPr lang="en-US" sz="2400" b="1">
                          <a:solidFill>
                            <a:srgbClr val="FF0000"/>
                          </a:solidFill>
                          <a:latin typeface="楷体" panose="02010609060101010101" charset="-122"/>
                          <a:ea typeface="楷体" panose="02010609060101010101" charset="-122"/>
                          <a:cs typeface="楷体" panose="02010609060101010101" charset="-122"/>
                        </a:rPr>
                        <a:t>荀子</a:t>
                      </a:r>
                      <a:endParaRPr lang="en-US" altLang="en-US" sz="2400" b="1">
                        <a:solidFill>
                          <a:srgbClr val="FF0000"/>
                        </a:solidFill>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20000"/>
                        <a:lumOff val="80000"/>
                      </a:schemeClr>
                    </a:solidFill>
                  </a:tcPr>
                </a:tc>
                <a:tc>
                  <a:txBody>
                    <a:bodyPr/>
                    <a:lstStyle/>
                    <a:p>
                      <a:pPr indent="0" algn="ctr">
                        <a:buNone/>
                      </a:pPr>
                      <a:r>
                        <a:rPr lang="en-US" sz="2400" b="1">
                          <a:latin typeface="楷体" panose="02010609060101010101" charset="-122"/>
                          <a:ea typeface="楷体" panose="02010609060101010101" charset="-122"/>
                          <a:cs typeface="楷体" panose="02010609060101010101" charset="-122"/>
                        </a:rPr>
                        <a:t>子贡</a:t>
                      </a:r>
                    </a:p>
                    <a:p>
                      <a:pPr indent="0" algn="ctr">
                        <a:buNone/>
                      </a:pPr>
                      <a:r>
                        <a:rPr lang="en-US" sz="2400" b="1">
                          <a:latin typeface="楷体" panose="02010609060101010101" charset="-122"/>
                          <a:ea typeface="楷体" panose="02010609060101010101" charset="-122"/>
                          <a:cs typeface="楷体" panose="02010609060101010101" charset="-122"/>
                        </a:rPr>
                        <a:t>范蠡</a:t>
                      </a:r>
                    </a:p>
                    <a:p>
                      <a:pPr indent="0" algn="ctr">
                        <a:buNone/>
                      </a:pPr>
                      <a:r>
                        <a:rPr lang="en-US" sz="2400" b="1">
                          <a:latin typeface="楷体" panose="02010609060101010101" charset="-122"/>
                          <a:ea typeface="楷体" panose="02010609060101010101" charset="-122"/>
                          <a:cs typeface="楷体" panose="02010609060101010101" charset="-122"/>
                        </a:rPr>
                        <a:t>廉颇</a:t>
                      </a:r>
                      <a:endParaRPr lang="en-US" altLang="en-US" sz="2400" b="1">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20000"/>
                        <a:lumOff val="80000"/>
                      </a:schemeClr>
                    </a:solidFill>
                  </a:tcPr>
                </a:tc>
                <a:tc>
                  <a:txBody>
                    <a:bodyPr/>
                    <a:lstStyle/>
                    <a:p>
                      <a:pPr indent="0" algn="ctr">
                        <a:buNone/>
                      </a:pPr>
                      <a:r>
                        <a:rPr lang="en-US" sz="2400" b="1">
                          <a:latin typeface="楷体" panose="02010609060101010101" charset="-122"/>
                          <a:ea typeface="楷体" panose="02010609060101010101" charset="-122"/>
                          <a:cs typeface="楷体" panose="02010609060101010101" charset="-122"/>
                        </a:rPr>
                        <a:t>老子</a:t>
                      </a:r>
                    </a:p>
                    <a:p>
                      <a:pPr indent="0" algn="ctr">
                        <a:buNone/>
                      </a:pPr>
                      <a:r>
                        <a:rPr lang="en-US" sz="2400" b="1">
                          <a:latin typeface="楷体" panose="02010609060101010101" charset="-122"/>
                          <a:ea typeface="楷体" panose="02010609060101010101" charset="-122"/>
                          <a:cs typeface="楷体" panose="02010609060101010101" charset="-122"/>
                        </a:rPr>
                        <a:t>商鞅</a:t>
                      </a:r>
                    </a:p>
                    <a:p>
                      <a:pPr indent="0" algn="ctr">
                        <a:buNone/>
                      </a:pPr>
                      <a:r>
                        <a:rPr lang="en-US" sz="2400" b="1">
                          <a:latin typeface="楷体" panose="02010609060101010101" charset="-122"/>
                          <a:ea typeface="楷体" panose="02010609060101010101" charset="-122"/>
                          <a:cs typeface="楷体" panose="02010609060101010101" charset="-122"/>
                        </a:rPr>
                        <a:t>韩非</a:t>
                      </a:r>
                      <a:endParaRPr lang="en-US" altLang="en-US" sz="2400" b="1">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20000"/>
                        <a:lumOff val="80000"/>
                      </a:schemeClr>
                    </a:solidFill>
                  </a:tcPr>
                </a:tc>
                <a:tc>
                  <a:txBody>
                    <a:bodyPr/>
                    <a:lstStyle/>
                    <a:p>
                      <a:pPr indent="0" algn="ctr">
                        <a:buNone/>
                      </a:pPr>
                      <a:r>
                        <a:rPr lang="en-US" sz="2400" b="1" dirty="0" err="1">
                          <a:latin typeface="楷体" panose="02010609060101010101" charset="-122"/>
                          <a:ea typeface="楷体" panose="02010609060101010101" charset="-122"/>
                          <a:cs typeface="楷体" panose="02010609060101010101" charset="-122"/>
                        </a:rPr>
                        <a:t>齐恒公吕不韦荆轲</a:t>
                      </a:r>
                      <a:endParaRPr lang="en-US" altLang="en-US" sz="2400" b="1" dirty="0">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20000"/>
                        <a:lumOff val="80000"/>
                      </a:schemeClr>
                    </a:solidFill>
                  </a:tcPr>
                </a:tc>
                <a:tc>
                  <a:txBody>
                    <a:bodyPr/>
                    <a:lstStyle/>
                    <a:p>
                      <a:pPr indent="0" algn="ctr">
                        <a:buNone/>
                      </a:pPr>
                      <a:r>
                        <a:rPr lang="en-US" sz="2400" b="1" dirty="0" err="1">
                          <a:latin typeface="楷体" panose="02010609060101010101" charset="-122"/>
                          <a:ea typeface="楷体" panose="02010609060101010101" charset="-122"/>
                          <a:cs typeface="楷体" panose="02010609060101010101" charset="-122"/>
                        </a:rPr>
                        <a:t>秦始皇李斯</a:t>
                      </a:r>
                      <a:endParaRPr lang="en-US" sz="2400" b="1" dirty="0">
                        <a:latin typeface="楷体" panose="02010609060101010101" charset="-122"/>
                        <a:ea typeface="楷体" panose="02010609060101010101" charset="-122"/>
                        <a:cs typeface="楷体" panose="02010609060101010101" charset="-122"/>
                      </a:endParaRPr>
                    </a:p>
                    <a:p>
                      <a:pPr indent="0" algn="ctr">
                        <a:buNone/>
                      </a:pPr>
                      <a:r>
                        <a:rPr lang="en-US" sz="2400" b="1" dirty="0" err="1">
                          <a:latin typeface="楷体" panose="02010609060101010101" charset="-122"/>
                          <a:ea typeface="楷体" panose="02010609060101010101" charset="-122"/>
                          <a:cs typeface="楷体" panose="02010609060101010101" charset="-122"/>
                        </a:rPr>
                        <a:t>陈胜</a:t>
                      </a:r>
                      <a:endParaRPr lang="en-US" altLang="en-US" sz="2400" b="1" dirty="0">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20000"/>
                        <a:lumOff val="80000"/>
                      </a:schemeClr>
                    </a:solidFill>
                  </a:tcPr>
                </a:tc>
                <a:tc>
                  <a:txBody>
                    <a:bodyPr/>
                    <a:lstStyle/>
                    <a:p>
                      <a:pPr indent="0" algn="ctr">
                        <a:buNone/>
                      </a:pPr>
                      <a:r>
                        <a:rPr lang="en-US" sz="2400" b="1">
                          <a:solidFill>
                            <a:srgbClr val="FF0000"/>
                          </a:solidFill>
                          <a:latin typeface="楷体" panose="02010609060101010101" charset="-122"/>
                          <a:ea typeface="楷体" panose="02010609060101010101" charset="-122"/>
                          <a:cs typeface="楷体" panose="02010609060101010101" charset="-122"/>
                        </a:rPr>
                        <a:t>宋襄公</a:t>
                      </a:r>
                      <a:endParaRPr lang="en-US" altLang="en-US" sz="2400" b="1">
                        <a:solidFill>
                          <a:srgbClr val="FF0000"/>
                        </a:solidFill>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20000"/>
                        <a:lumOff val="80000"/>
                      </a:schemeClr>
                    </a:solidFill>
                  </a:tcPr>
                </a:tc>
                <a:tc>
                  <a:txBody>
                    <a:bodyPr/>
                    <a:lstStyle/>
                    <a:p>
                      <a:pPr indent="0" algn="ctr">
                        <a:buNone/>
                      </a:pPr>
                      <a:r>
                        <a:rPr lang="en-US" sz="2400" b="1">
                          <a:solidFill>
                            <a:srgbClr val="FF0000"/>
                          </a:solidFill>
                          <a:latin typeface="楷体" panose="02010609060101010101" charset="-122"/>
                          <a:ea typeface="楷体" panose="02010609060101010101" charset="-122"/>
                          <a:cs typeface="楷体" panose="02010609060101010101" charset="-122"/>
                        </a:rPr>
                        <a:t>夏桀</a:t>
                      </a:r>
                      <a:endParaRPr lang="en-US" altLang="en-US" sz="2400" b="1">
                        <a:solidFill>
                          <a:srgbClr val="FF0000"/>
                        </a:solidFill>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20000"/>
                        <a:lumOff val="80000"/>
                      </a:schemeClr>
                    </a:solidFill>
                  </a:tcPr>
                </a:tc>
                <a:tc>
                  <a:txBody>
                    <a:bodyPr/>
                    <a:lstStyle/>
                    <a:p>
                      <a:pPr indent="0" algn="ctr">
                        <a:buNone/>
                      </a:pPr>
                      <a:r>
                        <a:rPr lang="en-US" sz="2400" b="1" dirty="0" err="1">
                          <a:solidFill>
                            <a:srgbClr val="FF0000"/>
                          </a:solidFill>
                          <a:latin typeface="楷体" panose="02010609060101010101" charset="-122"/>
                          <a:ea typeface="楷体" panose="02010609060101010101" charset="-122"/>
                          <a:cs typeface="楷体" panose="02010609060101010101" charset="-122"/>
                        </a:rPr>
                        <a:t>商纣</a:t>
                      </a:r>
                      <a:endParaRPr lang="en-US" altLang="en-US" sz="2400" b="1" dirty="0">
                        <a:solidFill>
                          <a:srgbClr val="FF0000"/>
                        </a:solidFill>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5" name="文本框 4"/>
          <p:cNvSpPr txBox="1"/>
          <p:nvPr/>
        </p:nvSpPr>
        <p:spPr>
          <a:xfrm>
            <a:off x="218364" y="5140629"/>
            <a:ext cx="8925636" cy="1569660"/>
          </a:xfrm>
          <a:prstGeom prst="rect">
            <a:avLst/>
          </a:prstGeom>
          <a:noFill/>
          <a:ln w="9525">
            <a:noFill/>
          </a:ln>
        </p:spPr>
        <p:txBody>
          <a:bodyPr wrap="square">
            <a:spAutoFit/>
          </a:bodyPr>
          <a:lstStyle/>
          <a:p>
            <a:endParaRPr lang="zh-CN" altLang="en-US" sz="2400" dirty="0">
              <a:ea typeface="宋体" panose="02010600030101010101" pitchFamily="2" charset="-122"/>
            </a:endParaRPr>
          </a:p>
          <a:p>
            <a:r>
              <a:rPr lang="zh-CN" altLang="en-US" sz="2400" dirty="0">
                <a:latin typeface="楷体" panose="02010609060101010101" charset="-122"/>
                <a:ea typeface="楷体" panose="02010609060101010101" charset="-122"/>
                <a:cs typeface="楷体" panose="02010609060101010101" charset="-122"/>
              </a:rPr>
              <a:t>根据材料并结合所学中国古代史知识，对表</a:t>
            </a:r>
            <a:r>
              <a:rPr lang="en-US" altLang="zh-CN" sz="2400" dirty="0">
                <a:latin typeface="楷体" panose="02010609060101010101" charset="-122"/>
                <a:ea typeface="楷体" panose="02010609060101010101" charset="-122"/>
                <a:cs typeface="楷体" panose="02010609060101010101" charset="-122"/>
              </a:rPr>
              <a:t>4</a:t>
            </a:r>
            <a:r>
              <a:rPr lang="zh-CN" altLang="en-US" sz="2400" dirty="0">
                <a:latin typeface="楷体" panose="02010609060101010101" charset="-122"/>
                <a:ea typeface="楷体" panose="02010609060101010101" charset="-122"/>
                <a:cs typeface="楷体" panose="02010609060101010101" charset="-122"/>
              </a:rPr>
              <a:t>的内容提出自己的看法，并予以说明。（要求：看法具体明确，说明须史论结合。）</a:t>
            </a:r>
            <a:endParaRPr lang="en-US" sz="2400" dirty="0">
              <a:latin typeface="楷体" panose="02010609060101010101" charset="-122"/>
              <a:ea typeface="楷体" panose="02010609060101010101" charset="-122"/>
              <a:cs typeface="楷体" panose="02010609060101010101" charset="-122"/>
            </a:endParaRPr>
          </a:p>
          <a:p>
            <a:r>
              <a:rPr lang="en-US" sz="2400" dirty="0">
                <a:latin typeface="楷体" panose="02010609060101010101" charset="-122"/>
                <a:ea typeface="宋体" panose="02010600030101010101" pitchFamily="2" charset="-122"/>
              </a:rPr>
              <a:t> </a:t>
            </a:r>
            <a:endParaRPr lang="zh-CN" altLang="en-US" sz="2400" dirty="0"/>
          </a:p>
        </p:txBody>
      </p:sp>
    </p:spTree>
    <p:custDataLst>
      <p:tags r:id="rId1"/>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7926" y="1419956"/>
            <a:ext cx="8624533" cy="4353046"/>
          </a:xfrm>
        </p:spPr>
        <p:txBody>
          <a:bodyPr>
            <a:normAutofit fontScale="92500"/>
          </a:bodyPr>
          <a:lstStyle/>
          <a:p>
            <a:pPr marL="0" indent="0">
              <a:buNone/>
            </a:pPr>
            <a:r>
              <a:rPr lang="zh-CN" altLang="en-US" sz="2600" b="1" dirty="0">
                <a:solidFill>
                  <a:srgbClr val="FF0000"/>
                </a:solidFill>
                <a:latin typeface="楷体" panose="02010609060101010101" charset="-122"/>
                <a:ea typeface="楷体" panose="02010609060101010101" charset="-122"/>
                <a:cs typeface="楷体" panose="02010609060101010101" charset="-122"/>
                <a:sym typeface="+mn-ea"/>
              </a:rPr>
              <a:t>看法</a:t>
            </a:r>
          </a:p>
          <a:p>
            <a:r>
              <a:rPr lang="en-US" altLang="zh-CN" sz="2600" b="1" dirty="0">
                <a:latin typeface="楷体" panose="02010609060101010101" charset="-122"/>
                <a:ea typeface="楷体" panose="02010609060101010101" charset="-122"/>
                <a:cs typeface="楷体" panose="02010609060101010101" charset="-122"/>
              </a:rPr>
              <a:t>1</a:t>
            </a:r>
            <a:r>
              <a:rPr lang="zh-CN" altLang="en-US" sz="2600" b="1" dirty="0">
                <a:latin typeface="楷体" panose="02010609060101010101" charset="-122"/>
                <a:ea typeface="楷体" panose="02010609060101010101" charset="-122"/>
                <a:cs typeface="楷体" panose="02010609060101010101" charset="-122"/>
              </a:rPr>
              <a:t>、人物按</a:t>
            </a:r>
            <a:r>
              <a:rPr lang="en-US" sz="2600" b="1" dirty="0" err="1">
                <a:solidFill>
                  <a:srgbClr val="FF0000"/>
                </a:solidFill>
                <a:latin typeface="楷体" panose="02010609060101010101" charset="-122"/>
                <a:ea typeface="楷体" panose="02010609060101010101" charset="-122"/>
                <a:cs typeface="楷体" panose="02010609060101010101" charset="-122"/>
                <a:sym typeface="+mn-ea"/>
              </a:rPr>
              <a:t>圣人愚人</a:t>
            </a:r>
            <a:r>
              <a:rPr lang="zh-CN" altLang="en-US" sz="2600" b="1" dirty="0">
                <a:latin typeface="楷体" panose="02010609060101010101" charset="-122"/>
                <a:ea typeface="楷体" panose="02010609060101010101" charset="-122"/>
                <a:cs typeface="楷体" panose="02010609060101010101" charset="-122"/>
                <a:sym typeface="+mn-ea"/>
              </a:rPr>
              <a:t>标准</a:t>
            </a:r>
            <a:r>
              <a:rPr lang="zh-CN" altLang="en-US" sz="2600" b="1" dirty="0">
                <a:latin typeface="楷体" panose="02010609060101010101" charset="-122"/>
                <a:ea typeface="楷体" panose="02010609060101010101" charset="-122"/>
                <a:cs typeface="楷体" panose="02010609060101010101" charset="-122"/>
              </a:rPr>
              <a:t>划分，折射出儒家占主流地位的特点。</a:t>
            </a:r>
          </a:p>
          <a:p>
            <a:r>
              <a:rPr lang="en-US" altLang="zh-CN" sz="2600" b="1" dirty="0">
                <a:latin typeface="楷体" panose="02010609060101010101" charset="-122"/>
                <a:ea typeface="楷体" panose="02010609060101010101" charset="-122"/>
                <a:cs typeface="楷体" panose="02010609060101010101" charset="-122"/>
              </a:rPr>
              <a:t>2</a:t>
            </a:r>
            <a:r>
              <a:rPr lang="zh-CN" altLang="en-US" sz="2600" b="1" dirty="0">
                <a:latin typeface="楷体" panose="02010609060101010101" charset="-122"/>
                <a:ea typeface="楷体" panose="02010609060101010101" charset="-122"/>
                <a:cs typeface="楷体" panose="02010609060101010101" charset="-122"/>
              </a:rPr>
              <a:t>、</a:t>
            </a:r>
            <a:r>
              <a:rPr lang="zh-CN" altLang="en-US" sz="2600" b="1" dirty="0">
                <a:latin typeface="楷体" panose="02010609060101010101" charset="-122"/>
                <a:ea typeface="楷体" panose="02010609060101010101" charset="-122"/>
                <a:cs typeface="楷体" panose="02010609060101010101" charset="-122"/>
                <a:sym typeface="+mn-ea"/>
              </a:rPr>
              <a:t>道家和</a:t>
            </a:r>
            <a:r>
              <a:rPr lang="zh-CN" altLang="en-US" sz="2600" b="1" dirty="0">
                <a:latin typeface="楷体" panose="02010609060101010101" charset="-122"/>
                <a:ea typeface="楷体" panose="02010609060101010101" charset="-122"/>
                <a:cs typeface="楷体" panose="02010609060101010101" charset="-122"/>
              </a:rPr>
              <a:t>法家人物排名前列，</a:t>
            </a:r>
            <a:r>
              <a:rPr lang="zh-CN" altLang="en-US" sz="2600" b="1" dirty="0">
                <a:latin typeface="楷体" panose="02010609060101010101" charset="-122"/>
                <a:ea typeface="楷体" panose="02010609060101010101" charset="-122"/>
                <a:cs typeface="楷体" panose="02010609060101010101" charset="-122"/>
                <a:sym typeface="+mn-ea"/>
              </a:rPr>
              <a:t>折射出</a:t>
            </a:r>
            <a:r>
              <a:rPr lang="zh-CN" altLang="en-US" sz="2600" b="1" dirty="0">
                <a:latin typeface="楷体" panose="02010609060101010101" charset="-122"/>
                <a:ea typeface="楷体" panose="02010609060101010101" charset="-122"/>
                <a:cs typeface="楷体" panose="02010609060101010101" charset="-122"/>
              </a:rPr>
              <a:t>汉代新儒学体系的特点。</a:t>
            </a:r>
          </a:p>
          <a:p>
            <a:r>
              <a:rPr lang="en-US" altLang="zh-CN" sz="2600" b="1" dirty="0">
                <a:latin typeface="楷体" panose="02010609060101010101" charset="-122"/>
                <a:ea typeface="楷体" panose="02010609060101010101" charset="-122"/>
                <a:cs typeface="楷体" panose="02010609060101010101" charset="-122"/>
              </a:rPr>
              <a:t>3</a:t>
            </a:r>
            <a:r>
              <a:rPr lang="zh-CN" altLang="en-US" sz="2600" b="1" dirty="0">
                <a:latin typeface="楷体" panose="02010609060101010101" charset="-122"/>
                <a:ea typeface="楷体" panose="02010609060101010101" charset="-122"/>
                <a:cs typeface="楷体" panose="02010609060101010101" charset="-122"/>
              </a:rPr>
              <a:t>、民间的商人、侠客和农民，</a:t>
            </a:r>
            <a:r>
              <a:rPr lang="zh-CN" altLang="en-US" sz="2600" b="1" dirty="0">
                <a:latin typeface="楷体" panose="02010609060101010101" charset="-122"/>
                <a:ea typeface="楷体" panose="02010609060101010101" charset="-122"/>
                <a:cs typeface="楷体" panose="02010609060101010101" charset="-122"/>
                <a:sym typeface="+mn-ea"/>
              </a:rPr>
              <a:t>折射出王侯将相宁有种乎</a:t>
            </a:r>
            <a:r>
              <a:rPr lang="zh-CN" altLang="en-US" sz="2600" b="1" dirty="0">
                <a:latin typeface="楷体" panose="02010609060101010101" charset="-122"/>
                <a:ea typeface="楷体" panose="02010609060101010101" charset="-122"/>
                <a:cs typeface="楷体" panose="02010609060101010101" charset="-122"/>
              </a:rPr>
              <a:t>特点。</a:t>
            </a:r>
          </a:p>
          <a:p>
            <a:r>
              <a:rPr lang="en-US" altLang="zh-CN" sz="2600" b="1" dirty="0">
                <a:latin typeface="楷体" panose="02010609060101010101" charset="-122"/>
                <a:ea typeface="楷体" panose="02010609060101010101" charset="-122"/>
                <a:cs typeface="楷体" panose="02010609060101010101" charset="-122"/>
              </a:rPr>
              <a:t>4</a:t>
            </a:r>
            <a:r>
              <a:rPr lang="zh-CN" altLang="en-US" sz="2600" b="1" dirty="0">
                <a:latin typeface="楷体" panose="02010609060101010101" charset="-122"/>
                <a:ea typeface="楷体" panose="02010609060101010101" charset="-122"/>
                <a:cs typeface="楷体" panose="02010609060101010101" charset="-122"/>
              </a:rPr>
              <a:t>、表中未展列评判汉代人物，</a:t>
            </a:r>
            <a:r>
              <a:rPr lang="zh-CN" altLang="en-US" sz="2600" b="1" dirty="0">
                <a:latin typeface="楷体" panose="02010609060101010101" charset="-122"/>
                <a:ea typeface="楷体" panose="02010609060101010101" charset="-122"/>
                <a:cs typeface="楷体" panose="02010609060101010101" charset="-122"/>
                <a:sym typeface="+mn-ea"/>
              </a:rPr>
              <a:t>折射出</a:t>
            </a:r>
            <a:r>
              <a:rPr lang="zh-CN" altLang="en-US" sz="2600" b="1" dirty="0">
                <a:latin typeface="楷体" panose="02010609060101010101" charset="-122"/>
                <a:ea typeface="楷体" panose="02010609060101010101" charset="-122"/>
                <a:cs typeface="楷体" panose="02010609060101010101" charset="-122"/>
              </a:rPr>
              <a:t>史家受制于时代的特点。</a:t>
            </a:r>
          </a:p>
          <a:p>
            <a:endParaRPr lang="zh-CN" sz="2600" dirty="0">
              <a:latin typeface="楷体" panose="02010609060101010101" charset="-122"/>
              <a:ea typeface="楷体" panose="02010609060101010101" charset="-122"/>
              <a:cs typeface="楷体" panose="02010609060101010101" charset="-122"/>
              <a:sym typeface="+mn-ea"/>
            </a:endParaRPr>
          </a:p>
          <a:p>
            <a:r>
              <a:rPr lang="zh-CN" sz="2600" dirty="0">
                <a:latin typeface="楷体" panose="02010609060101010101" charset="-122"/>
                <a:ea typeface="楷体" panose="02010609060101010101" charset="-122"/>
                <a:cs typeface="楷体" panose="02010609060101010101" charset="-122"/>
                <a:sym typeface="+mn-ea"/>
              </a:rPr>
              <a:t>看法</a:t>
            </a:r>
            <a:r>
              <a:rPr lang="en-US" altLang="zh-CN" sz="2600" dirty="0">
                <a:latin typeface="楷体" panose="02010609060101010101" charset="-122"/>
                <a:ea typeface="楷体" panose="02010609060101010101" charset="-122"/>
                <a:cs typeface="楷体" panose="02010609060101010101" charset="-122"/>
                <a:sym typeface="+mn-ea"/>
              </a:rPr>
              <a:t>1</a:t>
            </a:r>
            <a:r>
              <a:rPr lang="zh-CN" altLang="zh-CN" sz="2600" dirty="0">
                <a:latin typeface="楷体" panose="02010609060101010101" charset="-122"/>
                <a:ea typeface="楷体" panose="02010609060101010101" charset="-122"/>
                <a:cs typeface="楷体" panose="02010609060101010101" charset="-122"/>
                <a:sym typeface="+mn-ea"/>
              </a:rPr>
              <a:t>、</a:t>
            </a:r>
            <a:r>
              <a:rPr lang="zh-CN" altLang="zh-CN" sz="2600" dirty="0">
                <a:solidFill>
                  <a:srgbClr val="FF0000"/>
                </a:solidFill>
                <a:latin typeface="楷体" panose="02010609060101010101" charset="-122"/>
                <a:ea typeface="楷体" panose="02010609060101010101" charset="-122"/>
                <a:cs typeface="楷体" panose="02010609060101010101" charset="-122"/>
                <a:sym typeface="+mn-ea"/>
              </a:rPr>
              <a:t>汉代</a:t>
            </a:r>
            <a:r>
              <a:rPr lang="zh-CN" sz="2600" dirty="0">
                <a:solidFill>
                  <a:srgbClr val="FF0000"/>
                </a:solidFill>
                <a:latin typeface="楷体" panose="02010609060101010101" charset="-122"/>
                <a:ea typeface="楷体" panose="02010609060101010101" charset="-122"/>
                <a:cs typeface="楷体" panose="02010609060101010101" charset="-122"/>
                <a:sym typeface="+mn-ea"/>
              </a:rPr>
              <a:t>班固评价人物等级的标准是</a:t>
            </a:r>
            <a:r>
              <a:rPr lang="zh-CN" altLang="zh-CN" sz="2600" dirty="0">
                <a:solidFill>
                  <a:srgbClr val="FF0000"/>
                </a:solidFill>
                <a:latin typeface="楷体" panose="02010609060101010101" charset="-122"/>
                <a:ea typeface="楷体" panose="02010609060101010101" charset="-122"/>
                <a:cs typeface="楷体" panose="02010609060101010101" charset="-122"/>
                <a:sym typeface="+mn-ea"/>
              </a:rPr>
              <a:t>儒家思想</a:t>
            </a:r>
          </a:p>
          <a:p>
            <a:r>
              <a:rPr lang="zh-CN" sz="2600" dirty="0">
                <a:latin typeface="楷体" panose="02010609060101010101" charset="-122"/>
                <a:ea typeface="楷体" panose="02010609060101010101" charset="-122"/>
                <a:cs typeface="楷体" panose="02010609060101010101" charset="-122"/>
                <a:sym typeface="+mn-ea"/>
              </a:rPr>
              <a:t>看法</a:t>
            </a:r>
            <a:r>
              <a:rPr lang="en-US" altLang="zh-CN" sz="2600" dirty="0">
                <a:latin typeface="楷体" panose="02010609060101010101" charset="-122"/>
                <a:ea typeface="楷体" panose="02010609060101010101" charset="-122"/>
                <a:cs typeface="楷体" panose="02010609060101010101" charset="-122"/>
                <a:sym typeface="+mn-ea"/>
              </a:rPr>
              <a:t>2</a:t>
            </a:r>
            <a:r>
              <a:rPr lang="zh-CN" altLang="en-US" sz="2600" dirty="0">
                <a:latin typeface="楷体" panose="02010609060101010101" charset="-122"/>
                <a:ea typeface="楷体" panose="02010609060101010101" charset="-122"/>
                <a:cs typeface="楷体" panose="02010609060101010101" charset="-122"/>
                <a:sym typeface="+mn-ea"/>
              </a:rPr>
              <a:t>、</a:t>
            </a:r>
            <a:r>
              <a:rPr lang="zh-CN" altLang="zh-CN" sz="2600" dirty="0">
                <a:solidFill>
                  <a:srgbClr val="FF0000"/>
                </a:solidFill>
                <a:latin typeface="楷体" panose="02010609060101010101" charset="-122"/>
                <a:ea typeface="楷体" panose="02010609060101010101" charset="-122"/>
                <a:cs typeface="楷体" panose="02010609060101010101" charset="-122"/>
                <a:sym typeface="+mn-ea"/>
              </a:rPr>
              <a:t>儒家思想影响了</a:t>
            </a:r>
            <a:r>
              <a:rPr lang="zh-CN" sz="2600" dirty="0">
                <a:solidFill>
                  <a:srgbClr val="FF0000"/>
                </a:solidFill>
                <a:latin typeface="楷体" panose="02010609060101010101" charset="-122"/>
                <a:ea typeface="楷体" panose="02010609060101010101" charset="-122"/>
                <a:cs typeface="楷体" panose="02010609060101010101" charset="-122"/>
                <a:sym typeface="+mn-ea"/>
              </a:rPr>
              <a:t>班固评价人物等级的标准</a:t>
            </a:r>
            <a:endParaRPr lang="zh-CN" altLang="zh-CN" sz="2600" dirty="0">
              <a:latin typeface="楷体" panose="02010609060101010101" charset="-122"/>
              <a:ea typeface="楷体" panose="02010609060101010101" charset="-122"/>
              <a:cs typeface="楷体" panose="02010609060101010101" charset="-122"/>
              <a:sym typeface="+mn-ea"/>
            </a:endParaRPr>
          </a:p>
          <a:p>
            <a:endParaRPr lang="zh-CN" altLang="en-US" sz="2400" b="1" dirty="0">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1D71EF8A-F802-40FB-A408-33FA0EB356D4}"/>
              </a:ext>
            </a:extLst>
          </p:cNvPr>
          <p:cNvSpPr txBox="1"/>
          <p:nvPr/>
        </p:nvSpPr>
        <p:spPr>
          <a:xfrm>
            <a:off x="467334" y="1999141"/>
            <a:ext cx="8272017" cy="1968514"/>
          </a:xfrm>
          <a:prstGeom prst="rect">
            <a:avLst/>
          </a:prstGeom>
          <a:gradFill>
            <a:gsLst>
              <a:gs pos="0">
                <a:schemeClr val="accent1">
                  <a:lumMod val="5000"/>
                  <a:lumOff val="95000"/>
                  <a:alpha val="6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indent="457200"/>
            <a:r>
              <a:rPr lang="zh-CN" altLang="en-US" sz="6000" b="1" dirty="0">
                <a:solidFill>
                  <a:schemeClr val="bg2">
                    <a:lumMod val="10000"/>
                  </a:schemeClr>
                </a:solidFill>
                <a:latin typeface="楷体" panose="02010609060101010101" pitchFamily="49" charset="-122"/>
                <a:ea typeface="楷体" panose="02010609060101010101" pitchFamily="49" charset="-122"/>
              </a:rPr>
              <a:t>质疑和焦虑没有意义，改变和行动才最有价值！</a:t>
            </a:r>
          </a:p>
        </p:txBody>
      </p:sp>
    </p:spTree>
    <p:extLst>
      <p:ext uri="{BB962C8B-B14F-4D97-AF65-F5344CB8AC3E}">
        <p14:creationId xmlns:p14="http://schemas.microsoft.com/office/powerpoint/2010/main" val="28248355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7298</Words>
  <Application>Microsoft Office PowerPoint</Application>
  <PresentationFormat>全屏显示(4:3)</PresentationFormat>
  <Paragraphs>1260</Paragraphs>
  <Slides>98</Slides>
  <Notes>4</Notes>
  <HiddenSlides>1</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98</vt:i4>
      </vt:variant>
    </vt:vector>
  </HeadingPairs>
  <TitlesOfParts>
    <vt:vector size="113" baseType="lpstr">
      <vt:lpstr>等线</vt:lpstr>
      <vt:lpstr>黑体</vt:lpstr>
      <vt:lpstr>华文行楷</vt:lpstr>
      <vt:lpstr>华文楷体</vt:lpstr>
      <vt:lpstr>楷体</vt:lpstr>
      <vt:lpstr>楷体_GB2312</vt:lpstr>
      <vt:lpstr>宋体</vt:lpstr>
      <vt:lpstr>微软雅黑</vt:lpstr>
      <vt:lpstr>Arial</vt:lpstr>
      <vt:lpstr>Calibri</vt:lpstr>
      <vt:lpstr>Calibri Light</vt:lpstr>
      <vt:lpstr>Times New Roman</vt:lpstr>
      <vt:lpstr>Verdana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computer</dc:creator>
  <cp:lastModifiedBy>列子御风</cp:lastModifiedBy>
  <cp:revision>131</cp:revision>
  <dcterms:created xsi:type="dcterms:W3CDTF">2017-11-09T00:56:00Z</dcterms:created>
  <dcterms:modified xsi:type="dcterms:W3CDTF">2018-09-17T14:14:04Z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